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606" r:id="rId2"/>
    <p:sldId id="813" r:id="rId3"/>
    <p:sldId id="814" r:id="rId4"/>
    <p:sldId id="783" r:id="rId5"/>
    <p:sldId id="787" r:id="rId6"/>
    <p:sldId id="788" r:id="rId7"/>
    <p:sldId id="685" r:id="rId8"/>
    <p:sldId id="668" r:id="rId9"/>
    <p:sldId id="670" r:id="rId10"/>
    <p:sldId id="671" r:id="rId11"/>
    <p:sldId id="354" r:id="rId12"/>
    <p:sldId id="355" r:id="rId13"/>
    <p:sldId id="366" r:id="rId14"/>
    <p:sldId id="360" r:id="rId15"/>
    <p:sldId id="292" r:id="rId16"/>
    <p:sldId id="357" r:id="rId17"/>
    <p:sldId id="363" r:id="rId18"/>
    <p:sldId id="741" r:id="rId19"/>
    <p:sldId id="731" r:id="rId20"/>
    <p:sldId id="815" r:id="rId21"/>
    <p:sldId id="739" r:id="rId22"/>
    <p:sldId id="740" r:id="rId23"/>
    <p:sldId id="689" r:id="rId24"/>
    <p:sldId id="690" r:id="rId25"/>
    <p:sldId id="732" r:id="rId26"/>
    <p:sldId id="733" r:id="rId27"/>
    <p:sldId id="734" r:id="rId28"/>
    <p:sldId id="691" r:id="rId29"/>
    <p:sldId id="692" r:id="rId30"/>
    <p:sldId id="693" r:id="rId31"/>
    <p:sldId id="752" r:id="rId32"/>
    <p:sldId id="435" r:id="rId33"/>
    <p:sldId id="802" r:id="rId34"/>
  </p:sldIdLst>
  <p:sldSz cx="9144000" cy="6858000" type="screen4x3"/>
  <p:notesSz cx="6735763" cy="986948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FF"/>
    <a:srgbClr val="92D050"/>
    <a:srgbClr val="CCFF99"/>
    <a:srgbClr val="CCFFCC"/>
    <a:srgbClr val="DAF8D8"/>
    <a:srgbClr val="E9EDF4"/>
    <a:srgbClr val="D0D8E8"/>
    <a:srgbClr val="FFFFFF"/>
    <a:srgbClr val="E4E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588" autoAdjust="0"/>
    <p:restoredTop sz="87236" autoAdjust="0"/>
  </p:normalViewPr>
  <p:slideViewPr>
    <p:cSldViewPr>
      <p:cViewPr varScale="1">
        <p:scale>
          <a:sx n="83" d="100"/>
          <a:sy n="83" d="100"/>
        </p:scale>
        <p:origin x="102" y="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768"/>
    </p:cViewPr>
  </p:sorterViewPr>
  <p:notesViewPr>
    <p:cSldViewPr>
      <p:cViewPr varScale="1">
        <p:scale>
          <a:sx n="50" d="100"/>
          <a:sy n="50" d="100"/>
        </p:scale>
        <p:origin x="-2982" y="-108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717704-ACC8-4493-BE3C-81EA7DEAAFA1}" type="doc">
      <dgm:prSet loTypeId="urn:microsoft.com/office/officeart/2005/8/layout/vList2" loCatId="list" qsTypeId="urn:microsoft.com/office/officeart/2009/2/quickstyle/3d8" qsCatId="3D" csTypeId="urn:microsoft.com/office/officeart/2005/8/colors/accent6_4" csCatId="accent6" phldr="1"/>
      <dgm:spPr/>
      <dgm:t>
        <a:bodyPr/>
        <a:lstStyle/>
        <a:p>
          <a:endParaRPr lang="zh-TW" altLang="en-US"/>
        </a:p>
      </dgm:t>
    </dgm:pt>
    <dgm:pt modelId="{A7CFF0A9-7AC0-4873-8FB4-0557C73D79FA}" type="pres">
      <dgm:prSet presAssocID="{E5717704-ACC8-4493-BE3C-81EA7DEAAFA1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AA768982-5A09-4A22-8937-86FF478FBB5F}" type="presOf" srcId="{E5717704-ACC8-4493-BE3C-81EA7DEAAFA1}" destId="{A7CFF0A9-7AC0-4873-8FB4-0557C73D79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717704-ACC8-4493-BE3C-81EA7DEAAFA1}" type="doc">
      <dgm:prSet loTypeId="urn:microsoft.com/office/officeart/2005/8/layout/vList2" loCatId="list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zh-TW" altLang="en-US"/>
        </a:p>
      </dgm:t>
    </dgm:pt>
    <dgm:pt modelId="{A7CFF0A9-7AC0-4873-8FB4-0557C73D79FA}" type="pres">
      <dgm:prSet presAssocID="{E5717704-ACC8-4493-BE3C-81EA7DEAAFA1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42064695-B0E1-4573-8C37-E43FA71A9762}" type="presOf" srcId="{E5717704-ACC8-4493-BE3C-81EA7DEAAFA1}" destId="{A7CFF0A9-7AC0-4873-8FB4-0557C73D79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717704-ACC8-4493-BE3C-81EA7DEAAFA1}" type="doc">
      <dgm:prSet loTypeId="urn:microsoft.com/office/officeart/2005/8/layout/vList2" loCatId="list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zh-TW" altLang="en-US"/>
        </a:p>
      </dgm:t>
    </dgm:pt>
    <dgm:pt modelId="{A7CFF0A9-7AC0-4873-8FB4-0557C73D79FA}" type="pres">
      <dgm:prSet presAssocID="{E5717704-ACC8-4493-BE3C-81EA7DEAAFA1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AADB6D58-6766-43A6-8CC7-6E0CB69CCDEB}" type="presOf" srcId="{E5717704-ACC8-4493-BE3C-81EA7DEAAFA1}" destId="{A7CFF0A9-7AC0-4873-8FB4-0557C73D79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AAE116-0BA2-4DD1-8983-CD440AC0647D}" type="doc">
      <dgm:prSet loTypeId="urn:microsoft.com/office/officeart/2005/8/layout/process2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E98B545B-E259-45CD-8981-382A9EAACA15}">
      <dgm:prSet phldrT="[文字]"/>
      <dgm:spPr/>
      <dgm:t>
        <a:bodyPr/>
        <a:lstStyle/>
        <a:p>
          <a:r>
            <a:rPr lang="zh-TW" altLang="en-US" dirty="0"/>
            <a:t>夢想</a:t>
          </a:r>
          <a:r>
            <a:rPr lang="en-US" altLang="zh-TW" dirty="0"/>
            <a:t>3-5</a:t>
          </a:r>
          <a:r>
            <a:rPr lang="zh-TW" altLang="en-US" dirty="0"/>
            <a:t>個</a:t>
          </a:r>
        </a:p>
      </dgm:t>
    </dgm:pt>
    <dgm:pt modelId="{C4F21B31-A5EC-4EA3-BCFC-C06821EB5B88}" type="parTrans" cxnId="{6B8829A3-FB53-4CBD-AD7D-DB840934AB10}">
      <dgm:prSet/>
      <dgm:spPr/>
      <dgm:t>
        <a:bodyPr/>
        <a:lstStyle/>
        <a:p>
          <a:endParaRPr lang="zh-TW" altLang="en-US"/>
        </a:p>
      </dgm:t>
    </dgm:pt>
    <dgm:pt modelId="{87D1A690-4FF4-4BE3-B027-2466CA6E7CC9}" type="sibTrans" cxnId="{6B8829A3-FB53-4CBD-AD7D-DB840934AB10}">
      <dgm:prSet/>
      <dgm:spPr/>
      <dgm:t>
        <a:bodyPr/>
        <a:lstStyle/>
        <a:p>
          <a:endParaRPr lang="zh-TW" altLang="en-US"/>
        </a:p>
      </dgm:t>
    </dgm:pt>
    <dgm:pt modelId="{B9F458AB-6248-45A7-9E1A-E5E3304B8A7E}">
      <dgm:prSet phldrT="[文字]"/>
      <dgm:spPr/>
      <dgm:t>
        <a:bodyPr/>
        <a:lstStyle/>
        <a:p>
          <a:r>
            <a:rPr lang="zh-TW" altLang="en-US" dirty="0"/>
            <a:t>務實</a:t>
          </a:r>
          <a:r>
            <a:rPr lang="en-US" altLang="zh-TW" dirty="0"/>
            <a:t>10</a:t>
          </a:r>
          <a:r>
            <a:rPr lang="zh-TW" altLang="en-US" dirty="0"/>
            <a:t>個以上</a:t>
          </a:r>
        </a:p>
      </dgm:t>
    </dgm:pt>
    <dgm:pt modelId="{B2C27BB5-CEF1-462B-8CAF-8DEA57FC296F}" type="parTrans" cxnId="{E0EE68B2-B315-4EDD-99DE-1E60BBCC0778}">
      <dgm:prSet/>
      <dgm:spPr/>
      <dgm:t>
        <a:bodyPr/>
        <a:lstStyle/>
        <a:p>
          <a:endParaRPr lang="zh-TW" altLang="en-US"/>
        </a:p>
      </dgm:t>
    </dgm:pt>
    <dgm:pt modelId="{EA791795-894C-4EE9-BE08-2DA27BB967E3}" type="sibTrans" cxnId="{E0EE68B2-B315-4EDD-99DE-1E60BBCC0778}">
      <dgm:prSet/>
      <dgm:spPr/>
      <dgm:t>
        <a:bodyPr/>
        <a:lstStyle/>
        <a:p>
          <a:endParaRPr lang="zh-TW" altLang="en-US"/>
        </a:p>
      </dgm:t>
    </dgm:pt>
    <dgm:pt modelId="{23A61A90-A82F-4E73-A3C9-0BDE3C172023}">
      <dgm:prSet phldrT="[文字]"/>
      <dgm:spPr/>
      <dgm:t>
        <a:bodyPr/>
        <a:lstStyle/>
        <a:p>
          <a:r>
            <a:rPr lang="zh-TW" altLang="en-US" dirty="0"/>
            <a:t>保障</a:t>
          </a:r>
          <a:r>
            <a:rPr lang="en-US" altLang="zh-TW" dirty="0"/>
            <a:t>5-7</a:t>
          </a:r>
          <a:r>
            <a:rPr lang="zh-TW" altLang="en-US" dirty="0"/>
            <a:t>個</a:t>
          </a:r>
        </a:p>
      </dgm:t>
    </dgm:pt>
    <dgm:pt modelId="{5F39560B-0025-4D4F-9FFC-4641F8B814D3}" type="parTrans" cxnId="{839C95A3-2CEC-429D-AC91-87865714D5AB}">
      <dgm:prSet/>
      <dgm:spPr/>
      <dgm:t>
        <a:bodyPr/>
        <a:lstStyle/>
        <a:p>
          <a:endParaRPr lang="zh-TW" altLang="en-US"/>
        </a:p>
      </dgm:t>
    </dgm:pt>
    <dgm:pt modelId="{5AA13A55-7AEC-4E34-BBBB-DBBD7F595EFA}" type="sibTrans" cxnId="{839C95A3-2CEC-429D-AC91-87865714D5AB}">
      <dgm:prSet/>
      <dgm:spPr/>
      <dgm:t>
        <a:bodyPr/>
        <a:lstStyle/>
        <a:p>
          <a:endParaRPr lang="zh-TW" altLang="en-US"/>
        </a:p>
      </dgm:t>
    </dgm:pt>
    <dgm:pt modelId="{0ACCF5C2-583E-4A1F-8584-D9452BCC3D79}" type="pres">
      <dgm:prSet presAssocID="{CCAAE116-0BA2-4DD1-8983-CD440AC0647D}" presName="linearFlow" presStyleCnt="0">
        <dgm:presLayoutVars>
          <dgm:resizeHandles val="exact"/>
        </dgm:presLayoutVars>
      </dgm:prSet>
      <dgm:spPr/>
    </dgm:pt>
    <dgm:pt modelId="{01EC7F94-348A-418E-9937-98A9E8136337}" type="pres">
      <dgm:prSet presAssocID="{E98B545B-E259-45CD-8981-382A9EAACA15}" presName="node" presStyleLbl="node1" presStyleIdx="0" presStyleCnt="3" custScaleX="128889">
        <dgm:presLayoutVars>
          <dgm:bulletEnabled val="1"/>
        </dgm:presLayoutVars>
      </dgm:prSet>
      <dgm:spPr/>
    </dgm:pt>
    <dgm:pt modelId="{C83BBE2B-56DB-4FCA-B152-250C0BD5E408}" type="pres">
      <dgm:prSet presAssocID="{87D1A690-4FF4-4BE3-B027-2466CA6E7CC9}" presName="sibTrans" presStyleLbl="sibTrans2D1" presStyleIdx="0" presStyleCnt="2"/>
      <dgm:spPr/>
    </dgm:pt>
    <dgm:pt modelId="{84EFEACE-384C-4D52-9C06-E793906487C2}" type="pres">
      <dgm:prSet presAssocID="{87D1A690-4FF4-4BE3-B027-2466CA6E7CC9}" presName="connectorText" presStyleLbl="sibTrans2D1" presStyleIdx="0" presStyleCnt="2"/>
      <dgm:spPr/>
    </dgm:pt>
    <dgm:pt modelId="{29FF11EB-D2C1-4A20-8056-1CC022651D87}" type="pres">
      <dgm:prSet presAssocID="{B9F458AB-6248-45A7-9E1A-E5E3304B8A7E}" presName="node" presStyleLbl="node1" presStyleIdx="1" presStyleCnt="3" custScaleX="128889">
        <dgm:presLayoutVars>
          <dgm:bulletEnabled val="1"/>
        </dgm:presLayoutVars>
      </dgm:prSet>
      <dgm:spPr/>
    </dgm:pt>
    <dgm:pt modelId="{23D684AA-419F-4EEB-BB72-EAD95B4729F7}" type="pres">
      <dgm:prSet presAssocID="{EA791795-894C-4EE9-BE08-2DA27BB967E3}" presName="sibTrans" presStyleLbl="sibTrans2D1" presStyleIdx="1" presStyleCnt="2"/>
      <dgm:spPr/>
    </dgm:pt>
    <dgm:pt modelId="{136E1E88-A046-4C31-9A54-7913A5861C3D}" type="pres">
      <dgm:prSet presAssocID="{EA791795-894C-4EE9-BE08-2DA27BB967E3}" presName="connectorText" presStyleLbl="sibTrans2D1" presStyleIdx="1" presStyleCnt="2"/>
      <dgm:spPr/>
    </dgm:pt>
    <dgm:pt modelId="{13E0A613-9223-4EEB-8098-A9937BCB1D1B}" type="pres">
      <dgm:prSet presAssocID="{23A61A90-A82F-4E73-A3C9-0BDE3C172023}" presName="node" presStyleLbl="node1" presStyleIdx="2" presStyleCnt="3" custScaleX="128889">
        <dgm:presLayoutVars>
          <dgm:bulletEnabled val="1"/>
        </dgm:presLayoutVars>
      </dgm:prSet>
      <dgm:spPr/>
    </dgm:pt>
  </dgm:ptLst>
  <dgm:cxnLst>
    <dgm:cxn modelId="{8BA8D607-EF27-43A0-A050-1083A33CE73B}" type="presOf" srcId="{EA791795-894C-4EE9-BE08-2DA27BB967E3}" destId="{136E1E88-A046-4C31-9A54-7913A5861C3D}" srcOrd="1" destOrd="0" presId="urn:microsoft.com/office/officeart/2005/8/layout/process2"/>
    <dgm:cxn modelId="{30B46C08-1CA7-4C3D-B22C-26FB9B753139}" type="presOf" srcId="{CCAAE116-0BA2-4DD1-8983-CD440AC0647D}" destId="{0ACCF5C2-583E-4A1F-8584-D9452BCC3D79}" srcOrd="0" destOrd="0" presId="urn:microsoft.com/office/officeart/2005/8/layout/process2"/>
    <dgm:cxn modelId="{B1FA2B1E-F6B4-4421-957A-4FDF1398007C}" type="presOf" srcId="{23A61A90-A82F-4E73-A3C9-0BDE3C172023}" destId="{13E0A613-9223-4EEB-8098-A9937BCB1D1B}" srcOrd="0" destOrd="0" presId="urn:microsoft.com/office/officeart/2005/8/layout/process2"/>
    <dgm:cxn modelId="{ABC0502E-028F-4A9A-9590-377604DE7D42}" type="presOf" srcId="{EA791795-894C-4EE9-BE08-2DA27BB967E3}" destId="{23D684AA-419F-4EEB-BB72-EAD95B4729F7}" srcOrd="0" destOrd="0" presId="urn:microsoft.com/office/officeart/2005/8/layout/process2"/>
    <dgm:cxn modelId="{DD5F2634-5DF6-4E5C-8CDE-F488E7EB922F}" type="presOf" srcId="{E98B545B-E259-45CD-8981-382A9EAACA15}" destId="{01EC7F94-348A-418E-9937-98A9E8136337}" srcOrd="0" destOrd="0" presId="urn:microsoft.com/office/officeart/2005/8/layout/process2"/>
    <dgm:cxn modelId="{93F59C52-17AA-496E-A7B4-1BC013C4ADB8}" type="presOf" srcId="{87D1A690-4FF4-4BE3-B027-2466CA6E7CC9}" destId="{C83BBE2B-56DB-4FCA-B152-250C0BD5E408}" srcOrd="0" destOrd="0" presId="urn:microsoft.com/office/officeart/2005/8/layout/process2"/>
    <dgm:cxn modelId="{D42E5F59-45FF-486F-9FED-D09D5B5009B7}" type="presOf" srcId="{B9F458AB-6248-45A7-9E1A-E5E3304B8A7E}" destId="{29FF11EB-D2C1-4A20-8056-1CC022651D87}" srcOrd="0" destOrd="0" presId="urn:microsoft.com/office/officeart/2005/8/layout/process2"/>
    <dgm:cxn modelId="{6B8829A3-FB53-4CBD-AD7D-DB840934AB10}" srcId="{CCAAE116-0BA2-4DD1-8983-CD440AC0647D}" destId="{E98B545B-E259-45CD-8981-382A9EAACA15}" srcOrd="0" destOrd="0" parTransId="{C4F21B31-A5EC-4EA3-BCFC-C06821EB5B88}" sibTransId="{87D1A690-4FF4-4BE3-B027-2466CA6E7CC9}"/>
    <dgm:cxn modelId="{839C95A3-2CEC-429D-AC91-87865714D5AB}" srcId="{CCAAE116-0BA2-4DD1-8983-CD440AC0647D}" destId="{23A61A90-A82F-4E73-A3C9-0BDE3C172023}" srcOrd="2" destOrd="0" parTransId="{5F39560B-0025-4D4F-9FFC-4641F8B814D3}" sibTransId="{5AA13A55-7AEC-4E34-BBBB-DBBD7F595EFA}"/>
    <dgm:cxn modelId="{E0EE68B2-B315-4EDD-99DE-1E60BBCC0778}" srcId="{CCAAE116-0BA2-4DD1-8983-CD440AC0647D}" destId="{B9F458AB-6248-45A7-9E1A-E5E3304B8A7E}" srcOrd="1" destOrd="0" parTransId="{B2C27BB5-CEF1-462B-8CAF-8DEA57FC296F}" sibTransId="{EA791795-894C-4EE9-BE08-2DA27BB967E3}"/>
    <dgm:cxn modelId="{618AD0CD-BF15-4AA3-9728-1CE8D580456D}" type="presOf" srcId="{87D1A690-4FF4-4BE3-B027-2466CA6E7CC9}" destId="{84EFEACE-384C-4D52-9C06-E793906487C2}" srcOrd="1" destOrd="0" presId="urn:microsoft.com/office/officeart/2005/8/layout/process2"/>
    <dgm:cxn modelId="{B3FF2C39-B922-48C3-BE7B-E4BD5D9E5E2A}" type="presParOf" srcId="{0ACCF5C2-583E-4A1F-8584-D9452BCC3D79}" destId="{01EC7F94-348A-418E-9937-98A9E8136337}" srcOrd="0" destOrd="0" presId="urn:microsoft.com/office/officeart/2005/8/layout/process2"/>
    <dgm:cxn modelId="{984C4F52-6705-41E6-B4FB-41E746EB27B6}" type="presParOf" srcId="{0ACCF5C2-583E-4A1F-8584-D9452BCC3D79}" destId="{C83BBE2B-56DB-4FCA-B152-250C0BD5E408}" srcOrd="1" destOrd="0" presId="urn:microsoft.com/office/officeart/2005/8/layout/process2"/>
    <dgm:cxn modelId="{23798944-AD33-4DED-8C3D-83EB09C240D4}" type="presParOf" srcId="{C83BBE2B-56DB-4FCA-B152-250C0BD5E408}" destId="{84EFEACE-384C-4D52-9C06-E793906487C2}" srcOrd="0" destOrd="0" presId="urn:microsoft.com/office/officeart/2005/8/layout/process2"/>
    <dgm:cxn modelId="{D9B905D1-F094-49F9-9632-D337C0160B8C}" type="presParOf" srcId="{0ACCF5C2-583E-4A1F-8584-D9452BCC3D79}" destId="{29FF11EB-D2C1-4A20-8056-1CC022651D87}" srcOrd="2" destOrd="0" presId="urn:microsoft.com/office/officeart/2005/8/layout/process2"/>
    <dgm:cxn modelId="{5D4860C8-5523-4C51-8BEA-D21559CC4170}" type="presParOf" srcId="{0ACCF5C2-583E-4A1F-8584-D9452BCC3D79}" destId="{23D684AA-419F-4EEB-BB72-EAD95B4729F7}" srcOrd="3" destOrd="0" presId="urn:microsoft.com/office/officeart/2005/8/layout/process2"/>
    <dgm:cxn modelId="{38BAD52A-1839-465B-9C9E-E6EC52BB7D8C}" type="presParOf" srcId="{23D684AA-419F-4EEB-BB72-EAD95B4729F7}" destId="{136E1E88-A046-4C31-9A54-7913A5861C3D}" srcOrd="0" destOrd="0" presId="urn:microsoft.com/office/officeart/2005/8/layout/process2"/>
    <dgm:cxn modelId="{1A577685-F984-4E9A-A0B8-2D76B13BCDD7}" type="presParOf" srcId="{0ACCF5C2-583E-4A1F-8584-D9452BCC3D79}" destId="{13E0A613-9223-4EEB-8098-A9937BCB1D1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2432B7-E5F1-4216-890D-6A94882CC8FD}" type="doc">
      <dgm:prSet loTypeId="urn:microsoft.com/office/officeart/2005/8/layout/radial2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2A418878-52A1-42F3-849F-7ADDD0E6FEC5}">
      <dgm:prSet phldrT="[文字]"/>
      <dgm:spPr/>
      <dgm:t>
        <a:bodyPr/>
        <a:lstStyle/>
        <a:p>
          <a:r>
            <a:rPr lang="zh-TW" altLang="en-US" dirty="0"/>
            <a:t>電機電子群</a:t>
          </a:r>
        </a:p>
      </dgm:t>
    </dgm:pt>
    <dgm:pt modelId="{E6274571-A99D-42A6-B218-AA1E0123E0B5}" type="parTrans" cxnId="{5FC55DF9-7544-41F0-A3B3-6C7457679FF2}">
      <dgm:prSet/>
      <dgm:spPr/>
      <dgm:t>
        <a:bodyPr/>
        <a:lstStyle/>
        <a:p>
          <a:endParaRPr lang="zh-TW" altLang="en-US"/>
        </a:p>
      </dgm:t>
    </dgm:pt>
    <dgm:pt modelId="{1A0D4A51-D7F0-4A3A-8C05-A79CC65983C4}" type="sibTrans" cxnId="{5FC55DF9-7544-41F0-A3B3-6C7457679FF2}">
      <dgm:prSet/>
      <dgm:spPr/>
      <dgm:t>
        <a:bodyPr/>
        <a:lstStyle/>
        <a:p>
          <a:endParaRPr lang="zh-TW" altLang="en-US"/>
        </a:p>
      </dgm:t>
    </dgm:pt>
    <dgm:pt modelId="{8ECB690A-52E1-4C59-A0AA-2A3E3F522C26}">
      <dgm:prSet phldrT="[文字]" custT="1"/>
      <dgm:spPr/>
      <dgm:t>
        <a:bodyPr/>
        <a:lstStyle/>
        <a:p>
          <a:endParaRPr lang="zh-TW" altLang="en-US" sz="2000" dirty="0"/>
        </a:p>
      </dgm:t>
    </dgm:pt>
    <dgm:pt modelId="{AF871AAF-6407-4664-8594-11851FEC20BB}" type="parTrans" cxnId="{33F4B0E7-E739-43AC-90FC-8719FF28E0E1}">
      <dgm:prSet/>
      <dgm:spPr/>
      <dgm:t>
        <a:bodyPr/>
        <a:lstStyle/>
        <a:p>
          <a:endParaRPr lang="zh-TW" altLang="en-US"/>
        </a:p>
      </dgm:t>
    </dgm:pt>
    <dgm:pt modelId="{4B6688DE-B82E-4676-9686-183CFB96EA21}" type="sibTrans" cxnId="{33F4B0E7-E739-43AC-90FC-8719FF28E0E1}">
      <dgm:prSet/>
      <dgm:spPr/>
      <dgm:t>
        <a:bodyPr/>
        <a:lstStyle/>
        <a:p>
          <a:endParaRPr lang="zh-TW" altLang="en-US"/>
        </a:p>
      </dgm:t>
    </dgm:pt>
    <dgm:pt modelId="{5DBD6D42-B44D-49B1-B2BD-7CA6B7B39837}">
      <dgm:prSet phldrT="[文字]"/>
      <dgm:spPr/>
      <dgm:t>
        <a:bodyPr/>
        <a:lstStyle/>
        <a:p>
          <a:r>
            <a:rPr lang="zh-TW" altLang="en-US" dirty="0"/>
            <a:t>商業管理群</a:t>
          </a:r>
        </a:p>
      </dgm:t>
    </dgm:pt>
    <dgm:pt modelId="{C34AC856-8786-4D0C-A6B6-4515370DA4CC}" type="parTrans" cxnId="{6CBAC5FC-DCFE-4E5D-A7BE-BED370D6F88C}">
      <dgm:prSet/>
      <dgm:spPr/>
      <dgm:t>
        <a:bodyPr/>
        <a:lstStyle/>
        <a:p>
          <a:endParaRPr lang="zh-TW" altLang="en-US"/>
        </a:p>
      </dgm:t>
    </dgm:pt>
    <dgm:pt modelId="{3ED56720-6D03-46CE-A320-7C2CECEF6044}" type="sibTrans" cxnId="{6CBAC5FC-DCFE-4E5D-A7BE-BED370D6F88C}">
      <dgm:prSet/>
      <dgm:spPr/>
      <dgm:t>
        <a:bodyPr/>
        <a:lstStyle/>
        <a:p>
          <a:endParaRPr lang="zh-TW" altLang="en-US"/>
        </a:p>
      </dgm:t>
    </dgm:pt>
    <dgm:pt modelId="{243AA637-60D5-447E-8A4D-E6C03251B554}">
      <dgm:prSet phldrT="[文字]"/>
      <dgm:spPr/>
      <dgm:t>
        <a:bodyPr/>
        <a:lstStyle/>
        <a:p>
          <a:r>
            <a:rPr lang="zh-TW" altLang="en-US" dirty="0"/>
            <a:t>機械群</a:t>
          </a:r>
        </a:p>
      </dgm:t>
    </dgm:pt>
    <dgm:pt modelId="{603C7D92-35DB-44FE-B116-9A5BDEE812B3}" type="parTrans" cxnId="{8A6037DC-1397-474E-B81A-9C95AE218978}">
      <dgm:prSet/>
      <dgm:spPr/>
      <dgm:t>
        <a:bodyPr/>
        <a:lstStyle/>
        <a:p>
          <a:endParaRPr lang="zh-TW" altLang="en-US"/>
        </a:p>
      </dgm:t>
    </dgm:pt>
    <dgm:pt modelId="{2E900B3A-9A46-46BE-9A34-6D6BB3054A23}" type="sibTrans" cxnId="{8A6037DC-1397-474E-B81A-9C95AE218978}">
      <dgm:prSet/>
      <dgm:spPr/>
      <dgm:t>
        <a:bodyPr/>
        <a:lstStyle/>
        <a:p>
          <a:endParaRPr lang="zh-TW" altLang="en-US"/>
        </a:p>
      </dgm:t>
    </dgm:pt>
    <dgm:pt modelId="{4A011D50-D80D-46C8-AD31-E0DBC913BE2F}" type="pres">
      <dgm:prSet presAssocID="{B52432B7-E5F1-4216-890D-6A94882CC8FD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8B375565-F917-4575-97C5-B44045CEF420}" type="pres">
      <dgm:prSet presAssocID="{B52432B7-E5F1-4216-890D-6A94882CC8FD}" presName="cycle" presStyleCnt="0"/>
      <dgm:spPr/>
    </dgm:pt>
    <dgm:pt modelId="{53FED302-C70C-4898-BD6B-05B855DBE3DE}" type="pres">
      <dgm:prSet presAssocID="{B52432B7-E5F1-4216-890D-6A94882CC8FD}" presName="centerShape" presStyleCnt="0"/>
      <dgm:spPr/>
    </dgm:pt>
    <dgm:pt modelId="{8867BCBB-DE21-4F5C-B8EB-8033220B1C0B}" type="pres">
      <dgm:prSet presAssocID="{B52432B7-E5F1-4216-890D-6A94882CC8FD}" presName="connSite" presStyleLbl="node1" presStyleIdx="0" presStyleCnt="4"/>
      <dgm:spPr/>
    </dgm:pt>
    <dgm:pt modelId="{E6AA5743-B57E-4EEB-A25A-59C3CE1428F8}" type="pres">
      <dgm:prSet presAssocID="{B52432B7-E5F1-4216-890D-6A94882CC8FD}" presName="visible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C3C6BFA-A2CA-4E3F-BA8A-556E6480231F}" type="pres">
      <dgm:prSet presAssocID="{E6274571-A99D-42A6-B218-AA1E0123E0B5}" presName="Name25" presStyleLbl="parChTrans1D1" presStyleIdx="0" presStyleCnt="3"/>
      <dgm:spPr/>
    </dgm:pt>
    <dgm:pt modelId="{1B4A36BA-92B1-4A4A-8447-24617CA245E5}" type="pres">
      <dgm:prSet presAssocID="{2A418878-52A1-42F3-849F-7ADDD0E6FEC5}" presName="node" presStyleCnt="0"/>
      <dgm:spPr/>
    </dgm:pt>
    <dgm:pt modelId="{8FFC26A7-9346-4B17-AEA7-8A044C7786AF}" type="pres">
      <dgm:prSet presAssocID="{2A418878-52A1-42F3-849F-7ADDD0E6FEC5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D16DF69E-903D-404E-9B1B-B18D514F297C}" type="pres">
      <dgm:prSet presAssocID="{2A418878-52A1-42F3-849F-7ADDD0E6FEC5}" presName="childNode" presStyleLbl="revTx" presStyleIdx="0" presStyleCnt="1">
        <dgm:presLayoutVars>
          <dgm:bulletEnabled val="1"/>
        </dgm:presLayoutVars>
      </dgm:prSet>
      <dgm:spPr/>
    </dgm:pt>
    <dgm:pt modelId="{F5DB4542-7C81-49F1-919F-96380E5B391F}" type="pres">
      <dgm:prSet presAssocID="{C34AC856-8786-4D0C-A6B6-4515370DA4CC}" presName="Name25" presStyleLbl="parChTrans1D1" presStyleIdx="1" presStyleCnt="3"/>
      <dgm:spPr/>
    </dgm:pt>
    <dgm:pt modelId="{32523BE3-F5EF-4602-B72D-78E5E56C2BB0}" type="pres">
      <dgm:prSet presAssocID="{5DBD6D42-B44D-49B1-B2BD-7CA6B7B39837}" presName="node" presStyleCnt="0"/>
      <dgm:spPr/>
    </dgm:pt>
    <dgm:pt modelId="{5A589B7E-C4CB-448C-A168-D7040BDEBBF6}" type="pres">
      <dgm:prSet presAssocID="{5DBD6D42-B44D-49B1-B2BD-7CA6B7B39837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6BE68A28-E906-41BD-B94B-2A29C5062CE6}" type="pres">
      <dgm:prSet presAssocID="{5DBD6D42-B44D-49B1-B2BD-7CA6B7B39837}" presName="childNode" presStyleLbl="revTx" presStyleIdx="0" presStyleCnt="1">
        <dgm:presLayoutVars>
          <dgm:bulletEnabled val="1"/>
        </dgm:presLayoutVars>
      </dgm:prSet>
      <dgm:spPr/>
    </dgm:pt>
    <dgm:pt modelId="{444687F4-A7E8-424A-89D5-0310183F26AE}" type="pres">
      <dgm:prSet presAssocID="{603C7D92-35DB-44FE-B116-9A5BDEE812B3}" presName="Name25" presStyleLbl="parChTrans1D1" presStyleIdx="2" presStyleCnt="3"/>
      <dgm:spPr/>
    </dgm:pt>
    <dgm:pt modelId="{8327FA04-9542-4ED9-84C1-2AC541ACC944}" type="pres">
      <dgm:prSet presAssocID="{243AA637-60D5-447E-8A4D-E6C03251B554}" presName="node" presStyleCnt="0"/>
      <dgm:spPr/>
    </dgm:pt>
    <dgm:pt modelId="{C08809E5-29DC-41B0-95CA-6AB90B24B2E4}" type="pres">
      <dgm:prSet presAssocID="{243AA637-60D5-447E-8A4D-E6C03251B554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9E7CC86-6FC4-455F-A610-86E673D2AE25}" type="pres">
      <dgm:prSet presAssocID="{243AA637-60D5-447E-8A4D-E6C03251B554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8298CC5D-24EF-4EEB-A92C-88C6FD657063}" type="presOf" srcId="{8ECB690A-52E1-4C59-A0AA-2A3E3F522C26}" destId="{D16DF69E-903D-404E-9B1B-B18D514F297C}" srcOrd="0" destOrd="0" presId="urn:microsoft.com/office/officeart/2005/8/layout/radial2"/>
    <dgm:cxn modelId="{B441B655-BDFF-4F9C-9829-8EEF110FA540}" type="presOf" srcId="{5DBD6D42-B44D-49B1-B2BD-7CA6B7B39837}" destId="{5A589B7E-C4CB-448C-A168-D7040BDEBBF6}" srcOrd="0" destOrd="0" presId="urn:microsoft.com/office/officeart/2005/8/layout/radial2"/>
    <dgm:cxn modelId="{166E5F94-613F-428B-B8E3-7DEB965479EF}" type="presOf" srcId="{E6274571-A99D-42A6-B218-AA1E0123E0B5}" destId="{7C3C6BFA-A2CA-4E3F-BA8A-556E6480231F}" srcOrd="0" destOrd="0" presId="urn:microsoft.com/office/officeart/2005/8/layout/radial2"/>
    <dgm:cxn modelId="{B1E3BFBF-942F-4E75-82BA-583D1C5006A9}" type="presOf" srcId="{B52432B7-E5F1-4216-890D-6A94882CC8FD}" destId="{4A011D50-D80D-46C8-AD31-E0DBC913BE2F}" srcOrd="0" destOrd="0" presId="urn:microsoft.com/office/officeart/2005/8/layout/radial2"/>
    <dgm:cxn modelId="{A37107C7-8790-4A6A-A242-67CF2F10DE6C}" type="presOf" srcId="{C34AC856-8786-4D0C-A6B6-4515370DA4CC}" destId="{F5DB4542-7C81-49F1-919F-96380E5B391F}" srcOrd="0" destOrd="0" presId="urn:microsoft.com/office/officeart/2005/8/layout/radial2"/>
    <dgm:cxn modelId="{C0207AC8-E579-4A47-B6F3-4BC1BC0426AC}" type="presOf" srcId="{243AA637-60D5-447E-8A4D-E6C03251B554}" destId="{C08809E5-29DC-41B0-95CA-6AB90B24B2E4}" srcOrd="0" destOrd="0" presId="urn:microsoft.com/office/officeart/2005/8/layout/radial2"/>
    <dgm:cxn modelId="{8A6037DC-1397-474E-B81A-9C95AE218978}" srcId="{B52432B7-E5F1-4216-890D-6A94882CC8FD}" destId="{243AA637-60D5-447E-8A4D-E6C03251B554}" srcOrd="2" destOrd="0" parTransId="{603C7D92-35DB-44FE-B116-9A5BDEE812B3}" sibTransId="{2E900B3A-9A46-46BE-9A34-6D6BB3054A23}"/>
    <dgm:cxn modelId="{92BCB7DC-71D4-4877-B5F4-43447F45E14C}" type="presOf" srcId="{603C7D92-35DB-44FE-B116-9A5BDEE812B3}" destId="{444687F4-A7E8-424A-89D5-0310183F26AE}" srcOrd="0" destOrd="0" presId="urn:microsoft.com/office/officeart/2005/8/layout/radial2"/>
    <dgm:cxn modelId="{D8E40DE5-B4B9-4F8A-AF2F-28A444DE05D6}" type="presOf" srcId="{2A418878-52A1-42F3-849F-7ADDD0E6FEC5}" destId="{8FFC26A7-9346-4B17-AEA7-8A044C7786AF}" srcOrd="0" destOrd="0" presId="urn:microsoft.com/office/officeart/2005/8/layout/radial2"/>
    <dgm:cxn modelId="{33F4B0E7-E739-43AC-90FC-8719FF28E0E1}" srcId="{2A418878-52A1-42F3-849F-7ADDD0E6FEC5}" destId="{8ECB690A-52E1-4C59-A0AA-2A3E3F522C26}" srcOrd="0" destOrd="0" parTransId="{AF871AAF-6407-4664-8594-11851FEC20BB}" sibTransId="{4B6688DE-B82E-4676-9686-183CFB96EA21}"/>
    <dgm:cxn modelId="{5FC55DF9-7544-41F0-A3B3-6C7457679FF2}" srcId="{B52432B7-E5F1-4216-890D-6A94882CC8FD}" destId="{2A418878-52A1-42F3-849F-7ADDD0E6FEC5}" srcOrd="0" destOrd="0" parTransId="{E6274571-A99D-42A6-B218-AA1E0123E0B5}" sibTransId="{1A0D4A51-D7F0-4A3A-8C05-A79CC65983C4}"/>
    <dgm:cxn modelId="{6CBAC5FC-DCFE-4E5D-A7BE-BED370D6F88C}" srcId="{B52432B7-E5F1-4216-890D-6A94882CC8FD}" destId="{5DBD6D42-B44D-49B1-B2BD-7CA6B7B39837}" srcOrd="1" destOrd="0" parTransId="{C34AC856-8786-4D0C-A6B6-4515370DA4CC}" sibTransId="{3ED56720-6D03-46CE-A320-7C2CECEF6044}"/>
    <dgm:cxn modelId="{7674F545-DBA4-486D-A03B-A08FD51263A7}" type="presParOf" srcId="{4A011D50-D80D-46C8-AD31-E0DBC913BE2F}" destId="{8B375565-F917-4575-97C5-B44045CEF420}" srcOrd="0" destOrd="0" presId="urn:microsoft.com/office/officeart/2005/8/layout/radial2"/>
    <dgm:cxn modelId="{52F37BB6-97CA-45A3-A198-825642A8DD2A}" type="presParOf" srcId="{8B375565-F917-4575-97C5-B44045CEF420}" destId="{53FED302-C70C-4898-BD6B-05B855DBE3DE}" srcOrd="0" destOrd="0" presId="urn:microsoft.com/office/officeart/2005/8/layout/radial2"/>
    <dgm:cxn modelId="{82D8EAAF-E36E-4023-938F-F21DB0431A2F}" type="presParOf" srcId="{53FED302-C70C-4898-BD6B-05B855DBE3DE}" destId="{8867BCBB-DE21-4F5C-B8EB-8033220B1C0B}" srcOrd="0" destOrd="0" presId="urn:microsoft.com/office/officeart/2005/8/layout/radial2"/>
    <dgm:cxn modelId="{556978C6-4275-4145-8FA0-7521716E0660}" type="presParOf" srcId="{53FED302-C70C-4898-BD6B-05B855DBE3DE}" destId="{E6AA5743-B57E-4EEB-A25A-59C3CE1428F8}" srcOrd="1" destOrd="0" presId="urn:microsoft.com/office/officeart/2005/8/layout/radial2"/>
    <dgm:cxn modelId="{44072698-9CB8-4DB9-A22C-462EA6888C7F}" type="presParOf" srcId="{8B375565-F917-4575-97C5-B44045CEF420}" destId="{7C3C6BFA-A2CA-4E3F-BA8A-556E6480231F}" srcOrd="1" destOrd="0" presId="urn:microsoft.com/office/officeart/2005/8/layout/radial2"/>
    <dgm:cxn modelId="{FA968E50-6CCC-4495-9B44-B58DFAE0868D}" type="presParOf" srcId="{8B375565-F917-4575-97C5-B44045CEF420}" destId="{1B4A36BA-92B1-4A4A-8447-24617CA245E5}" srcOrd="2" destOrd="0" presId="urn:microsoft.com/office/officeart/2005/8/layout/radial2"/>
    <dgm:cxn modelId="{41E1F9BA-6C7C-4484-BAEB-FA8B57B56D76}" type="presParOf" srcId="{1B4A36BA-92B1-4A4A-8447-24617CA245E5}" destId="{8FFC26A7-9346-4B17-AEA7-8A044C7786AF}" srcOrd="0" destOrd="0" presId="urn:microsoft.com/office/officeart/2005/8/layout/radial2"/>
    <dgm:cxn modelId="{5FFAE372-22B0-498D-95B1-550915CF03F6}" type="presParOf" srcId="{1B4A36BA-92B1-4A4A-8447-24617CA245E5}" destId="{D16DF69E-903D-404E-9B1B-B18D514F297C}" srcOrd="1" destOrd="0" presId="urn:microsoft.com/office/officeart/2005/8/layout/radial2"/>
    <dgm:cxn modelId="{EB34F0E2-2096-4762-9E50-773F9FFD1CF1}" type="presParOf" srcId="{8B375565-F917-4575-97C5-B44045CEF420}" destId="{F5DB4542-7C81-49F1-919F-96380E5B391F}" srcOrd="3" destOrd="0" presId="urn:microsoft.com/office/officeart/2005/8/layout/radial2"/>
    <dgm:cxn modelId="{4A01A6FC-CD6C-4E50-9D74-BB09FDE8823C}" type="presParOf" srcId="{8B375565-F917-4575-97C5-B44045CEF420}" destId="{32523BE3-F5EF-4602-B72D-78E5E56C2BB0}" srcOrd="4" destOrd="0" presId="urn:microsoft.com/office/officeart/2005/8/layout/radial2"/>
    <dgm:cxn modelId="{B70E414B-E4FF-4D70-B151-6237829422D6}" type="presParOf" srcId="{32523BE3-F5EF-4602-B72D-78E5E56C2BB0}" destId="{5A589B7E-C4CB-448C-A168-D7040BDEBBF6}" srcOrd="0" destOrd="0" presId="urn:microsoft.com/office/officeart/2005/8/layout/radial2"/>
    <dgm:cxn modelId="{B0328856-FE90-483E-B001-420814499ABE}" type="presParOf" srcId="{32523BE3-F5EF-4602-B72D-78E5E56C2BB0}" destId="{6BE68A28-E906-41BD-B94B-2A29C5062CE6}" srcOrd="1" destOrd="0" presId="urn:microsoft.com/office/officeart/2005/8/layout/radial2"/>
    <dgm:cxn modelId="{8872712E-AD7D-4A4C-9B2B-DC2A29931253}" type="presParOf" srcId="{8B375565-F917-4575-97C5-B44045CEF420}" destId="{444687F4-A7E8-424A-89D5-0310183F26AE}" srcOrd="5" destOrd="0" presId="urn:microsoft.com/office/officeart/2005/8/layout/radial2"/>
    <dgm:cxn modelId="{1C46954E-7539-4BC0-A2CC-37FAA6342CE1}" type="presParOf" srcId="{8B375565-F917-4575-97C5-B44045CEF420}" destId="{8327FA04-9542-4ED9-84C1-2AC541ACC944}" srcOrd="6" destOrd="0" presId="urn:microsoft.com/office/officeart/2005/8/layout/radial2"/>
    <dgm:cxn modelId="{27B4A7D2-5FD9-4060-871F-ED063E6C9DA3}" type="presParOf" srcId="{8327FA04-9542-4ED9-84C1-2AC541ACC944}" destId="{C08809E5-29DC-41B0-95CA-6AB90B24B2E4}" srcOrd="0" destOrd="0" presId="urn:microsoft.com/office/officeart/2005/8/layout/radial2"/>
    <dgm:cxn modelId="{BF86224F-8BD5-4BF8-BCAD-FE980F70A804}" type="presParOf" srcId="{8327FA04-9542-4ED9-84C1-2AC541ACC944}" destId="{C9E7CC86-6FC4-455F-A610-86E673D2AE2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717704-ACC8-4493-BE3C-81EA7DEAAFA1}" type="doc">
      <dgm:prSet loTypeId="urn:microsoft.com/office/officeart/2005/8/layout/vList2" loCatId="list" qsTypeId="urn:microsoft.com/office/officeart/2009/2/quickstyle/3d8" qsCatId="3D" csTypeId="urn:microsoft.com/office/officeart/2005/8/colors/accent6_4" csCatId="accent6" phldr="1"/>
      <dgm:spPr/>
      <dgm:t>
        <a:bodyPr/>
        <a:lstStyle/>
        <a:p>
          <a:endParaRPr lang="zh-TW" altLang="en-US"/>
        </a:p>
      </dgm:t>
    </dgm:pt>
    <dgm:pt modelId="{A7CFF0A9-7AC0-4873-8FB4-0557C73D79FA}" type="pres">
      <dgm:prSet presAssocID="{E5717704-ACC8-4493-BE3C-81EA7DEAAFA1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817387EE-4180-4199-98F0-3023E9208779}" type="presOf" srcId="{E5717704-ACC8-4493-BE3C-81EA7DEAAFA1}" destId="{A7CFF0A9-7AC0-4873-8FB4-0557C73D79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717704-ACC8-4493-BE3C-81EA7DEAAFA1}" type="doc">
      <dgm:prSet loTypeId="urn:microsoft.com/office/officeart/2005/8/layout/vList2" loCatId="list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zh-TW" altLang="en-US"/>
        </a:p>
      </dgm:t>
    </dgm:pt>
    <dgm:pt modelId="{A7CFF0A9-7AC0-4873-8FB4-0557C73D79FA}" type="pres">
      <dgm:prSet presAssocID="{E5717704-ACC8-4493-BE3C-81EA7DEAAFA1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CCDBEDCE-020F-4EFC-BC7F-89A52F80EA96}" type="presOf" srcId="{E5717704-ACC8-4493-BE3C-81EA7DEAAFA1}" destId="{A7CFF0A9-7AC0-4873-8FB4-0557C73D79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5717704-ACC8-4493-BE3C-81EA7DEAAFA1}" type="doc">
      <dgm:prSet loTypeId="urn:microsoft.com/office/officeart/2005/8/layout/vList2" loCatId="list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zh-TW" altLang="en-US"/>
        </a:p>
      </dgm:t>
    </dgm:pt>
    <dgm:pt modelId="{A7CFF0A9-7AC0-4873-8FB4-0557C73D79FA}" type="pres">
      <dgm:prSet presAssocID="{E5717704-ACC8-4493-BE3C-81EA7DEAAFA1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034012A7-2E6F-43F5-B58D-0F3ED603E2D1}" type="presOf" srcId="{E5717704-ACC8-4493-BE3C-81EA7DEAAFA1}" destId="{A7CFF0A9-7AC0-4873-8FB4-0557C73D79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EC7F94-348A-418E-9937-98A9E8136337}">
      <dsp:nvSpPr>
        <dsp:cNvPr id="0" name=""/>
        <dsp:cNvSpPr/>
      </dsp:nvSpPr>
      <dsp:spPr>
        <a:xfrm>
          <a:off x="561050" y="0"/>
          <a:ext cx="1905292" cy="8212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/>
            <a:t>夢想</a:t>
          </a:r>
          <a:r>
            <a:rPr lang="en-US" altLang="zh-TW" sz="2100" kern="1200" dirty="0"/>
            <a:t>3-5</a:t>
          </a:r>
          <a:r>
            <a:rPr lang="zh-TW" altLang="en-US" sz="2100" kern="1200" dirty="0"/>
            <a:t>個</a:t>
          </a:r>
        </a:p>
      </dsp:txBody>
      <dsp:txXfrm>
        <a:off x="585103" y="24053"/>
        <a:ext cx="1857186" cy="773140"/>
      </dsp:txXfrm>
    </dsp:sp>
    <dsp:sp modelId="{C83BBE2B-56DB-4FCA-B152-250C0BD5E408}">
      <dsp:nvSpPr>
        <dsp:cNvPr id="0" name=""/>
        <dsp:cNvSpPr/>
      </dsp:nvSpPr>
      <dsp:spPr>
        <a:xfrm rot="5400000">
          <a:off x="1359713" y="841777"/>
          <a:ext cx="307967" cy="3695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500" kern="1200"/>
        </a:p>
      </dsp:txBody>
      <dsp:txXfrm rot="-5400000">
        <a:off x="1402829" y="872573"/>
        <a:ext cx="221736" cy="215577"/>
      </dsp:txXfrm>
    </dsp:sp>
    <dsp:sp modelId="{29FF11EB-D2C1-4A20-8056-1CC022651D87}">
      <dsp:nvSpPr>
        <dsp:cNvPr id="0" name=""/>
        <dsp:cNvSpPr/>
      </dsp:nvSpPr>
      <dsp:spPr>
        <a:xfrm>
          <a:off x="561050" y="1231869"/>
          <a:ext cx="1905292" cy="8212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/>
            <a:t>務實</a:t>
          </a:r>
          <a:r>
            <a:rPr lang="en-US" altLang="zh-TW" sz="2100" kern="1200" dirty="0"/>
            <a:t>10</a:t>
          </a:r>
          <a:r>
            <a:rPr lang="zh-TW" altLang="en-US" sz="2100" kern="1200" dirty="0"/>
            <a:t>個以上</a:t>
          </a:r>
        </a:p>
      </dsp:txBody>
      <dsp:txXfrm>
        <a:off x="585103" y="1255922"/>
        <a:ext cx="1857186" cy="773140"/>
      </dsp:txXfrm>
    </dsp:sp>
    <dsp:sp modelId="{23D684AA-419F-4EEB-BB72-EAD95B4729F7}">
      <dsp:nvSpPr>
        <dsp:cNvPr id="0" name=""/>
        <dsp:cNvSpPr/>
      </dsp:nvSpPr>
      <dsp:spPr>
        <a:xfrm rot="5400000">
          <a:off x="1359713" y="2073646"/>
          <a:ext cx="307967" cy="3695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500" kern="1200"/>
        </a:p>
      </dsp:txBody>
      <dsp:txXfrm rot="-5400000">
        <a:off x="1402829" y="2104442"/>
        <a:ext cx="221736" cy="215577"/>
      </dsp:txXfrm>
    </dsp:sp>
    <dsp:sp modelId="{13E0A613-9223-4EEB-8098-A9937BCB1D1B}">
      <dsp:nvSpPr>
        <dsp:cNvPr id="0" name=""/>
        <dsp:cNvSpPr/>
      </dsp:nvSpPr>
      <dsp:spPr>
        <a:xfrm>
          <a:off x="561050" y="2463738"/>
          <a:ext cx="1905292" cy="8212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/>
            <a:t>保障</a:t>
          </a:r>
          <a:r>
            <a:rPr lang="en-US" altLang="zh-TW" sz="2100" kern="1200" dirty="0"/>
            <a:t>5-7</a:t>
          </a:r>
          <a:r>
            <a:rPr lang="zh-TW" altLang="en-US" sz="2100" kern="1200" dirty="0"/>
            <a:t>個</a:t>
          </a:r>
        </a:p>
      </dsp:txBody>
      <dsp:txXfrm>
        <a:off x="585103" y="2487791"/>
        <a:ext cx="1857186" cy="7731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687F4-A7E8-424A-89D5-0310183F26AE}">
      <dsp:nvSpPr>
        <dsp:cNvPr id="0" name=""/>
        <dsp:cNvSpPr/>
      </dsp:nvSpPr>
      <dsp:spPr>
        <a:xfrm rot="2562114">
          <a:off x="1859179" y="2842209"/>
          <a:ext cx="615805" cy="59062"/>
        </a:xfrm>
        <a:custGeom>
          <a:avLst/>
          <a:gdLst/>
          <a:ahLst/>
          <a:cxnLst/>
          <a:rect l="0" t="0" r="0" b="0"/>
          <a:pathLst>
            <a:path>
              <a:moveTo>
                <a:pt x="0" y="29531"/>
              </a:moveTo>
              <a:lnTo>
                <a:pt x="615805" y="2953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DB4542-7C81-49F1-919F-96380E5B391F}">
      <dsp:nvSpPr>
        <dsp:cNvPr id="0" name=""/>
        <dsp:cNvSpPr/>
      </dsp:nvSpPr>
      <dsp:spPr>
        <a:xfrm>
          <a:off x="1940806" y="2002468"/>
          <a:ext cx="684643" cy="59062"/>
        </a:xfrm>
        <a:custGeom>
          <a:avLst/>
          <a:gdLst/>
          <a:ahLst/>
          <a:cxnLst/>
          <a:rect l="0" t="0" r="0" b="0"/>
          <a:pathLst>
            <a:path>
              <a:moveTo>
                <a:pt x="0" y="29531"/>
              </a:moveTo>
              <a:lnTo>
                <a:pt x="684643" y="2953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3C6BFA-A2CA-4E3F-BA8A-556E6480231F}">
      <dsp:nvSpPr>
        <dsp:cNvPr id="0" name=""/>
        <dsp:cNvSpPr/>
      </dsp:nvSpPr>
      <dsp:spPr>
        <a:xfrm rot="19037886">
          <a:off x="1859179" y="1162727"/>
          <a:ext cx="615805" cy="59062"/>
        </a:xfrm>
        <a:custGeom>
          <a:avLst/>
          <a:gdLst/>
          <a:ahLst/>
          <a:cxnLst/>
          <a:rect l="0" t="0" r="0" b="0"/>
          <a:pathLst>
            <a:path>
              <a:moveTo>
                <a:pt x="0" y="29531"/>
              </a:moveTo>
              <a:lnTo>
                <a:pt x="615805" y="2953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A5743-B57E-4EEB-A25A-59C3CE1428F8}">
      <dsp:nvSpPr>
        <dsp:cNvPr id="0" name=""/>
        <dsp:cNvSpPr/>
      </dsp:nvSpPr>
      <dsp:spPr>
        <a:xfrm>
          <a:off x="280434" y="1055310"/>
          <a:ext cx="1953379" cy="19533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FFC26A7-9346-4B17-AEA7-8A044C7786AF}">
      <dsp:nvSpPr>
        <dsp:cNvPr id="0" name=""/>
        <dsp:cNvSpPr/>
      </dsp:nvSpPr>
      <dsp:spPr>
        <a:xfrm>
          <a:off x="2238000" y="5"/>
          <a:ext cx="1172027" cy="1172027"/>
        </a:xfrm>
        <a:prstGeom prst="ellipse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/>
            <a:t>電機電子群</a:t>
          </a:r>
        </a:p>
      </dsp:txBody>
      <dsp:txXfrm>
        <a:off x="2409639" y="171644"/>
        <a:ext cx="828749" cy="828749"/>
      </dsp:txXfrm>
    </dsp:sp>
    <dsp:sp modelId="{D16DF69E-903D-404E-9B1B-B18D514F297C}">
      <dsp:nvSpPr>
        <dsp:cNvPr id="0" name=""/>
        <dsp:cNvSpPr/>
      </dsp:nvSpPr>
      <dsp:spPr>
        <a:xfrm>
          <a:off x="3527230" y="5"/>
          <a:ext cx="1758041" cy="1172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000" kern="1200" dirty="0"/>
        </a:p>
      </dsp:txBody>
      <dsp:txXfrm>
        <a:off x="3527230" y="5"/>
        <a:ext cx="1758041" cy="1172027"/>
      </dsp:txXfrm>
    </dsp:sp>
    <dsp:sp modelId="{5A589B7E-C4CB-448C-A168-D7040BDEBBF6}">
      <dsp:nvSpPr>
        <dsp:cNvPr id="0" name=""/>
        <dsp:cNvSpPr/>
      </dsp:nvSpPr>
      <dsp:spPr>
        <a:xfrm>
          <a:off x="2625450" y="1445986"/>
          <a:ext cx="1172027" cy="1172027"/>
        </a:xfrm>
        <a:prstGeom prst="ellipse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/>
            <a:t>商業管理群</a:t>
          </a:r>
        </a:p>
      </dsp:txBody>
      <dsp:txXfrm>
        <a:off x="2797089" y="1617625"/>
        <a:ext cx="828749" cy="828749"/>
      </dsp:txXfrm>
    </dsp:sp>
    <dsp:sp modelId="{C08809E5-29DC-41B0-95CA-6AB90B24B2E4}">
      <dsp:nvSpPr>
        <dsp:cNvPr id="0" name=""/>
        <dsp:cNvSpPr/>
      </dsp:nvSpPr>
      <dsp:spPr>
        <a:xfrm>
          <a:off x="2238000" y="2891967"/>
          <a:ext cx="1172027" cy="1172027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/>
            <a:t>機械群</a:t>
          </a:r>
        </a:p>
      </dsp:txBody>
      <dsp:txXfrm>
        <a:off x="2409639" y="3063606"/>
        <a:ext cx="828749" cy="8287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474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3474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r">
              <a:defRPr sz="1200"/>
            </a:lvl1pPr>
          </a:lstStyle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374301"/>
            <a:ext cx="2918830" cy="493474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5375" y="9374301"/>
            <a:ext cx="2918830" cy="493474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r">
              <a:defRPr sz="1200"/>
            </a:lvl1pPr>
          </a:lstStyle>
          <a:p>
            <a:fld id="{44CE445F-A599-4A5C-8E29-A65B0AEE4B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77590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474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474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r">
              <a:defRPr sz="1200"/>
            </a:lvl1pPr>
          </a:lstStyle>
          <a:p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82" tIns="45391" rIns="90782" bIns="45391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0782" tIns="45391" rIns="90782" bIns="45391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374301"/>
            <a:ext cx="2918830" cy="493474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5375" y="9374301"/>
            <a:ext cx="2918830" cy="493474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r">
              <a:defRPr sz="1200"/>
            </a:lvl1pPr>
          </a:lstStyle>
          <a:p>
            <a:fld id="{CCA85343-A583-4420-94C0-E3A3848D9B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773754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1771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089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208554-8A3C-4C63-B681-6562AAFD9378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zh-TW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9890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88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650" tIns="45325" rIns="90650" bIns="45325" numCol="1" anchor="t" anchorCtr="0" compatLnSpc="1">
            <a:prstTxWarp prst="textNoShape">
              <a:avLst/>
            </a:prstTxWarp>
          </a:bodyPr>
          <a:lstStyle/>
          <a:p>
            <a:endParaRPr kumimoji="1" lang="zh-TW" altLang="en-US" dirty="0"/>
          </a:p>
        </p:txBody>
      </p:sp>
      <p:sp>
        <p:nvSpPr>
          <p:cNvPr id="208900" name="投影片編號版面配置區 3"/>
          <p:cNvSpPr txBox="1">
            <a:spLocks noGrp="1"/>
          </p:cNvSpPr>
          <p:nvPr/>
        </p:nvSpPr>
        <p:spPr bwMode="auto">
          <a:xfrm>
            <a:off x="3814892" y="9374516"/>
            <a:ext cx="2919302" cy="49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50" tIns="45325" rIns="90650" bIns="45325" anchor="b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D241BCEA-6D87-42A6-B91F-9BCF80355A57}" type="slidenum">
              <a:rPr lang="zh-TW" altLang="en-US" sz="1200"/>
              <a:pPr algn="r" eaLnBrk="1" hangingPunct="1"/>
              <a:t>18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4079532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ok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85343-A583-4420-94C0-E3A3848D9B46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3207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A85343-A583-4420-94C0-E3A3848D9B46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5520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hape 62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01700" y="741363"/>
            <a:ext cx="4933950" cy="3700462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50531" name="Shape 625"/>
          <p:cNvSpPr>
            <a:spLocks noGrp="1"/>
          </p:cNvSpPr>
          <p:nvPr>
            <p:ph type="body" idx="1"/>
          </p:nvPr>
        </p:nvSpPr>
        <p:spPr bwMode="auto">
          <a:xfrm>
            <a:off x="670906" y="4686472"/>
            <a:ext cx="5393951" cy="44405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852" tIns="45427" rIns="90852" bIns="4542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A85343-A583-4420-94C0-E3A3848D9B46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3871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/>
              <a:t>ok</a:t>
            </a:r>
            <a:endParaRPr lang="zh-TW" alt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A85343-A583-4420-94C0-E3A3848D9B46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1922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ok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85343-A583-4420-94C0-E3A3848D9B46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4587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ok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85343-A583-4420-94C0-E3A3848D9B46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46911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/>
              <a:t>ok</a:t>
            </a:r>
            <a:endParaRPr lang="zh-TW" alt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A85343-A583-4420-94C0-E3A3848D9B46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6018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ok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A85343-A583-4420-94C0-E3A3848D9B46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888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85343-A583-4420-94C0-E3A3848D9B4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8160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ok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A85343-A583-4420-94C0-E3A3848D9B46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7420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ok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A85343-A583-4420-94C0-E3A3848D9B46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7420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ok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A85343-A583-4420-94C0-E3A3848D9B46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7420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/>
              <a:t>ok</a:t>
            </a:r>
            <a:endParaRPr kumimoji="1"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A85343-A583-4420-94C0-E3A3848D9B46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15190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80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dirty="0">
                <a:latin typeface="Arial" pitchFamily="34" charset="0"/>
              </a:rPr>
              <a:t>升學博覽會</a:t>
            </a:r>
            <a:endParaRPr lang="en-US" altLang="zh-TW" dirty="0">
              <a:latin typeface="Arial" pitchFamily="34" charset="0"/>
            </a:endParaRPr>
          </a:p>
        </p:txBody>
      </p:sp>
      <p:sp>
        <p:nvSpPr>
          <p:cNvPr id="152581" name="投影片編號版面配置區 3"/>
          <p:cNvSpPr txBox="1">
            <a:spLocks noGrp="1"/>
          </p:cNvSpPr>
          <p:nvPr/>
        </p:nvSpPr>
        <p:spPr bwMode="auto">
          <a:xfrm>
            <a:off x="3814890" y="9374516"/>
            <a:ext cx="2919302" cy="49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63" tIns="45382" rIns="90763" bIns="45382" anchor="b"/>
          <a:lstStyle>
            <a:lvl1pPr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BA744EC8-3089-481D-A75B-E376C4E1A226}" type="slidenum">
              <a:rPr kumimoji="0" lang="en-US" altLang="zh-TW" sz="1200">
                <a:latin typeface="Calibri" pitchFamily="34" charset="0"/>
              </a:rPr>
              <a:pPr algn="r" eaLnBrk="1" hangingPunct="1"/>
              <a:t>32</a:t>
            </a:fld>
            <a:endParaRPr kumimoji="0" lang="en-US" altLang="zh-TW" sz="1200">
              <a:latin typeface="Calibri" pitchFamily="34" charset="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A85343-A583-4420-94C0-E3A3848D9B46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0517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https://www.gvm.com.tw/article/71051</a:t>
            </a:r>
          </a:p>
          <a:p>
            <a:r>
              <a:rPr lang="en-US" altLang="zh-TW" dirty="0"/>
              <a:t>https://reurl.cc/4m977V</a:t>
            </a:r>
          </a:p>
          <a:p>
            <a:r>
              <a:rPr lang="en-US" altLang="zh-TW" dirty="0"/>
              <a:t>https://www.cheers.com.tw/article/article.action?id=5095174&amp;page=2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85343-A583-4420-94C0-E3A3848D9B46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1927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85343-A583-4420-94C0-E3A3848D9B4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8160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88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641" tIns="45320" rIns="90641" bIns="45320" numCol="1" anchor="t" anchorCtr="0" compatLnSpc="1">
            <a:prstTxWarp prst="textNoShape">
              <a:avLst/>
            </a:prstTxWarp>
          </a:bodyPr>
          <a:lstStyle/>
          <a:p>
            <a:endParaRPr kumimoji="1" lang="zh-TW" altLang="en-US" dirty="0"/>
          </a:p>
        </p:txBody>
      </p:sp>
      <p:sp>
        <p:nvSpPr>
          <p:cNvPr id="208900" name="投影片編號版面配置區 3"/>
          <p:cNvSpPr txBox="1">
            <a:spLocks noGrp="1"/>
          </p:cNvSpPr>
          <p:nvPr/>
        </p:nvSpPr>
        <p:spPr bwMode="auto">
          <a:xfrm>
            <a:off x="3814893" y="9374517"/>
            <a:ext cx="2919302" cy="49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41" tIns="45320" rIns="90641" bIns="45320" anchor="b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D241BCEA-6D87-42A6-B91F-9BCF80355A57}" type="slidenum">
              <a:rPr lang="zh-TW" altLang="en-US" sz="1200">
                <a:solidFill>
                  <a:prstClr val="black"/>
                </a:solidFill>
              </a:rPr>
              <a:pPr algn="r" eaLnBrk="1" hangingPunct="1"/>
              <a:t>4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A85343-A583-4420-94C0-E3A3848D9B46}" type="slidenum">
              <a:rPr lang="zh-TW" altLang="en-US" smtClean="0">
                <a:solidFill>
                  <a:prstClr val="black"/>
                </a:solidFill>
              </a:rPr>
              <a:pPr/>
              <a:t>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04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AA55E-44B4-4A70-A9D9-253A23F73685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6615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AA55E-44B4-4A70-A9D9-253A23F73685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4013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089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208554-8A3C-4C63-B681-6562AAFD9378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zh-TW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5684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k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85343-A583-4420-94C0-E3A3848D9B4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3161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85343-A583-4420-94C0-E3A3848D9B46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3136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標楷體" pitchFamily="65" charset="-120"/>
                <a:ea typeface="標楷體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65845-9E9F-411E-AE11-10B221FE070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2022/6/29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D7A16-8D9F-4607-8A2C-35A3D307028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991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C5F92-24E5-4A23-99C5-62229A391F6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2022/6/29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20351-023D-4D08-9E57-9603BECEC62E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7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DF6F2-9C3C-478D-918B-EC8EA99F69A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2022/6/29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40455-C142-4E01-B818-6F31F8CEC6E6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077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C00525-AC9A-4407-B5F0-75C5575C36E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2022/6/29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ECEE5-CADA-4B3E-AA2B-1EB093FA6C37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040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標題，文字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9"/>
            <a:ext cx="7543800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圖表版面配置區 3"/>
          <p:cNvSpPr>
            <a:spLocks noGrp="1"/>
          </p:cNvSpPr>
          <p:nvPr>
            <p:ph type="chart" sz="half" idx="2"/>
          </p:nvPr>
        </p:nvSpPr>
        <p:spPr>
          <a:xfrm>
            <a:off x="4648200" y="1719263"/>
            <a:ext cx="4038600" cy="4411663"/>
          </a:xfrm>
        </p:spPr>
        <p:txBody>
          <a:bodyPr>
            <a:normAutofit/>
          </a:bodyPr>
          <a:lstStyle/>
          <a:p>
            <a:pPr lvl="0"/>
            <a:endParaRPr lang="zh-TW" altLang="en-US" noProof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9377F-8F73-4BC2-8118-B2D7F2BA9BFB}" type="datetime1">
              <a:rPr lang="zh-TW" altLang="en-US" smtClean="0"/>
              <a:t>2022/6/29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D8310-4614-4CC3-A6D0-2D2AC97414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922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buFontTx/>
              <a:buBlip>
                <a:blip r:embed="rId3"/>
              </a:buBlip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A4F14-5941-47E6-A395-BBEEFB08AAE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2022/6/29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7D0FD-EE13-44ED-ACB2-D7993CD41914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21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55202-D3BF-49FD-A885-01DED76A355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2022/6/29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24379-499E-448B-AEE5-776A8FDC1EB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06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895BF-B338-451A-A53E-EBBDDFFF740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2022/6/29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8B969-5AA1-4637-B090-4E9CD0C0433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380E9-A3E0-4C8A-B451-6D0C58552A4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2022/6/29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865D2-FA59-4DBA-973F-A2E9CBF2DE6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040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34041-7AB9-4AF5-918D-5FC3555AE76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2022/6/29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055F6-56DF-49B0-AF81-E2291C04F182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6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9D04B-36A4-4D8F-B444-38F17720437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2022/6/29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1AD94-AEC2-4269-8437-AE8ADE699CC7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67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20202-631C-4261-91CE-8CA36220C84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2022/6/29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522D-00B2-4773-BC80-1249D350494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3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7122F-A743-4212-95C9-9B5279B2FA2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2022/6/29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3E64F-F64A-4411-88F3-1D9F5A6D0653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3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C5439F3-53D7-4852-87DB-E2B56BE0DAE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2022/6/29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37B06C7-1CBF-4E74-9E35-D3F4AE7B461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圖片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199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67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18" Type="http://schemas.openxmlformats.org/officeDocument/2006/relationships/image" Target="../media/image1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6" Type="http://schemas.openxmlformats.org/officeDocument/2006/relationships/diagramColors" Target="../diagrams/colors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hc.entry.edu.tw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hc.entry.edu.tw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adapt.k12ea.gov.tw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hyperlink" Target="http://www.12basic.chc.edu.tw/index.asp" TargetMode="Externa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f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40225-D6DA-4B83-BB7B-BB8BDAE421FD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8748464" cy="2304256"/>
          </a:xfrm>
          <a:ln>
            <a:miter lim="800000"/>
            <a:headEnd/>
            <a:tailEnd/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彰化縣立埔鹽國中免試入學</a:t>
            </a:r>
            <a:br>
              <a:rPr lang="en-US" altLang="zh-TW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志願選填說明</a:t>
            </a:r>
          </a:p>
        </p:txBody>
      </p:sp>
      <p:sp>
        <p:nvSpPr>
          <p:cNvPr id="8" name="副標題 2"/>
          <p:cNvSpPr txBox="1">
            <a:spLocks/>
          </p:cNvSpPr>
          <p:nvPr/>
        </p:nvSpPr>
        <p:spPr>
          <a:xfrm>
            <a:off x="2914769" y="3602215"/>
            <a:ext cx="6048671" cy="2203048"/>
          </a:xfrm>
          <a:prstGeom prst="rect">
            <a:avLst/>
          </a:prstGeom>
        </p:spPr>
        <p:txBody>
          <a:bodyPr vert="horz" lIns="91440" tIns="9144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TW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埔鹽國中     校長 石興銓</a:t>
            </a:r>
            <a:endParaRPr lang="en-US" altLang="zh-TW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   教務主任 劉哲豪</a:t>
            </a:r>
            <a:endParaRPr lang="en-US" altLang="zh-TW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   註冊組長 楊雅雯</a:t>
            </a:r>
            <a:endParaRPr lang="en-US" altLang="zh-TW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defRPr/>
            </a:pPr>
            <a:endParaRPr lang="en-US" altLang="zh-TW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" y="3501007"/>
            <a:ext cx="294304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64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0" name="標題 3"/>
          <p:cNvSpPr txBox="1">
            <a:spLocks/>
          </p:cNvSpPr>
          <p:nvPr/>
        </p:nvSpPr>
        <p:spPr bwMode="auto">
          <a:xfrm>
            <a:off x="0" y="-10153"/>
            <a:ext cx="9144000" cy="99514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en-US" altLang="zh-TW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111</a:t>
            </a:r>
            <a:r>
              <a:rPr lang="zh-TW" altLang="en-US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年免試入學</a:t>
            </a:r>
            <a:r>
              <a:rPr lang="en-US" altLang="zh-TW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免試入學積分序位查詢</a:t>
            </a:r>
            <a:endParaRPr lang="zh-TW" altLang="en-US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5" y="1343638"/>
            <a:ext cx="8229600" cy="539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圓角矩形 1"/>
          <p:cNvSpPr/>
          <p:nvPr/>
        </p:nvSpPr>
        <p:spPr>
          <a:xfrm>
            <a:off x="1941313" y="3175443"/>
            <a:ext cx="1368152" cy="408307"/>
          </a:xfrm>
          <a:prstGeom prst="roundRect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8" b="7676"/>
          <a:stretch/>
        </p:blipFill>
        <p:spPr bwMode="auto">
          <a:xfrm>
            <a:off x="3450711" y="1343638"/>
            <a:ext cx="5256584" cy="505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3483356" y="4869160"/>
            <a:ext cx="3039040" cy="13681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775" y="1557243"/>
            <a:ext cx="410445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圖片 11"/>
          <p:cNvPicPr/>
          <p:nvPr/>
        </p:nvPicPr>
        <p:blipFill rotWithShape="1">
          <a:blip r:embed="rId6"/>
          <a:srcRect l="21977" t="6039" r="49106" b="83680"/>
          <a:stretch/>
        </p:blipFill>
        <p:spPr bwMode="auto">
          <a:xfrm>
            <a:off x="468635" y="1343638"/>
            <a:ext cx="3008541" cy="11118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34E7486-2C39-4A50-AFD2-74D5E90E3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7D0FD-EE13-44ED-ACB2-D7993CD4191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3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42844" y="714356"/>
            <a:ext cx="8858312" cy="521497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zh-TW" altLang="en-US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個別序位區間 </a:t>
            </a:r>
            <a:r>
              <a:rPr lang="en-US" altLang="zh-TW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(111.06.30</a:t>
            </a:r>
            <a:r>
              <a:rPr lang="zh-TW" altLang="en-US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下午</a:t>
            </a:r>
            <a:r>
              <a:rPr lang="en-US" altLang="zh-TW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1:00</a:t>
            </a:r>
            <a:r>
              <a:rPr lang="zh-TW" altLang="en-US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開放</a:t>
            </a:r>
            <a:r>
              <a:rPr lang="en-US" altLang="zh-TW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→個別序位之比率及累積人數區間計算以原就學區內之升學學生（</a:t>
            </a:r>
            <a:r>
              <a:rPr lang="zh-TW" altLang="en-US" sz="32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扣除已錄取且報到</a:t>
            </a:r>
            <a:r>
              <a:rPr lang="zh-TW" altLang="en-US" sz="32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科學班、技優甄審入學、直升入學、實用技能學程輔導分發、職業類科甄選入學</a:t>
            </a:r>
            <a:r>
              <a:rPr lang="en-US" altLang="zh-TW" sz="32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俗稱高職特招</a:t>
            </a:r>
            <a:r>
              <a:rPr lang="en-US" altLang="zh-TW" sz="32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、全國五專優先免試入學、彰化區高中職優先免試入學等管道之學生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）人數為準。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→根據該區超額比序項目之分配及比序順次，計算該區學生之整體表現，由前至後排序，</a:t>
            </a: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每一區間人數約為</a:t>
            </a:r>
            <a:r>
              <a:rPr lang="en-US" altLang="zh-TW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963820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8923" y="299025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個別序位區間</a:t>
            </a:r>
            <a:r>
              <a:rPr lang="zh-TW" altLang="en-US" sz="2000" dirty="0">
                <a:solidFill>
                  <a:srgbClr val="FF0000"/>
                </a:solidFill>
              </a:rPr>
              <a:t> </a:t>
            </a:r>
            <a:r>
              <a:rPr lang="en-US" altLang="zh-TW" sz="2000" dirty="0"/>
              <a:t>(</a:t>
            </a:r>
            <a:r>
              <a:rPr lang="zh-TW" altLang="en-US" sz="2000" dirty="0"/>
              <a:t>舉例</a:t>
            </a:r>
            <a:r>
              <a:rPr lang="en-US" altLang="zh-TW" sz="2000" dirty="0"/>
              <a:t>111</a:t>
            </a:r>
            <a:r>
              <a:rPr lang="zh-TW" altLang="en-US" sz="2000" dirty="0"/>
              <a:t>年彰化區教育會考人數</a:t>
            </a:r>
            <a:r>
              <a:rPr lang="en-US" altLang="zh-TW" sz="2000" dirty="0"/>
              <a:t>10558</a:t>
            </a:r>
            <a:r>
              <a:rPr lang="zh-TW" altLang="en-US" sz="2000" dirty="0"/>
              <a:t>人</a:t>
            </a:r>
            <a:r>
              <a:rPr lang="en-US" altLang="zh-TW" sz="2000" dirty="0"/>
              <a:t>)</a:t>
            </a:r>
            <a:endParaRPr lang="zh-TW" altLang="en-US" sz="2000" dirty="0"/>
          </a:p>
        </p:txBody>
      </p:sp>
      <p:graphicFrame>
        <p:nvGraphicFramePr>
          <p:cNvPr id="15" name="內容版面配置區 14"/>
          <p:cNvGraphicFramePr>
            <a:graphicFrameLocks noGrp="1"/>
          </p:cNvGraphicFramePr>
          <p:nvPr>
            <p:ph sz="quarter" idx="2"/>
            <p:extLst/>
          </p:nvPr>
        </p:nvGraphicFramePr>
        <p:xfrm>
          <a:off x="388937" y="1534478"/>
          <a:ext cx="4040188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7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9090"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solidFill>
                            <a:schemeClr val="tx1"/>
                          </a:solidFill>
                        </a:rPr>
                        <a:t>扣除已錄取且報到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  <a:p>
                      <a:r>
                        <a:rPr lang="zh-TW" altLang="en-US" sz="2800" dirty="0">
                          <a:solidFill>
                            <a:schemeClr val="tx1"/>
                          </a:solidFill>
                        </a:rPr>
                        <a:t>各管道的同學</a:t>
                      </a:r>
                      <a:br>
                        <a:rPr lang="en-US" altLang="zh-TW" sz="2800" dirty="0">
                          <a:solidFill>
                            <a:schemeClr val="tx1"/>
                          </a:solidFill>
                        </a:rPr>
                      </a:br>
                      <a:endParaRPr lang="en-US" altLang="zh-TW" sz="2800" dirty="0">
                        <a:solidFill>
                          <a:schemeClr val="tx1"/>
                        </a:solidFill>
                      </a:endParaRPr>
                    </a:p>
                    <a:p>
                      <a:br>
                        <a:rPr lang="en-US" altLang="zh-TW" sz="2800" dirty="0">
                          <a:solidFill>
                            <a:schemeClr val="tx1"/>
                          </a:solidFill>
                        </a:rPr>
                      </a:br>
                      <a:r>
                        <a:rPr lang="zh-TW" altLang="en-US" sz="2800" dirty="0">
                          <a:solidFill>
                            <a:schemeClr val="tx1"/>
                          </a:solidFill>
                        </a:rPr>
                        <a:t>假設共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</a:rPr>
                        <a:t>1558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</a:rPr>
                        <a:t>人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TW" sz="2800" dirty="0"/>
                    </a:p>
                    <a:p>
                      <a:endParaRPr lang="en-US" altLang="zh-TW" sz="2800" dirty="0"/>
                    </a:p>
                    <a:p>
                      <a:r>
                        <a:rPr lang="zh-TW" altLang="en-US" sz="2800" dirty="0"/>
                        <a:t>剩下未錄取的學生</a:t>
                      </a:r>
                      <a:endParaRPr lang="en-US" altLang="zh-TW" sz="2800" dirty="0"/>
                    </a:p>
                    <a:p>
                      <a:r>
                        <a:rPr lang="zh-TW" altLang="en-US" sz="2800" dirty="0"/>
                        <a:t>假設</a:t>
                      </a:r>
                      <a:r>
                        <a:rPr lang="en-US" altLang="zh-TW" sz="2800" dirty="0"/>
                        <a:t>9000</a:t>
                      </a:r>
                      <a:r>
                        <a:rPr lang="zh-TW" altLang="en-US" sz="2800" dirty="0"/>
                        <a:t>人</a:t>
                      </a:r>
                      <a:endParaRPr lang="en-US" altLang="zh-TW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03723" y="1428712"/>
            <a:ext cx="4286280" cy="5429288"/>
          </a:xfrm>
        </p:spPr>
        <p:txBody>
          <a:bodyPr>
            <a:normAutofit fontScale="92500"/>
          </a:bodyPr>
          <a:lstStyle/>
          <a:p>
            <a:r>
              <a:rPr lang="zh-TW" altLang="en-US" dirty="0"/>
              <a:t>電腦系統將依總積分高低，以及同分比序規定排出第</a:t>
            </a:r>
            <a:r>
              <a:rPr lang="en-US" altLang="zh-TW" dirty="0"/>
              <a:t>1</a:t>
            </a:r>
            <a:r>
              <a:rPr lang="zh-TW" altLang="en-US" dirty="0"/>
              <a:t>名到第</a:t>
            </a:r>
            <a:r>
              <a:rPr lang="en-US" altLang="zh-TW" dirty="0"/>
              <a:t>9000</a:t>
            </a:r>
            <a:r>
              <a:rPr lang="zh-TW" altLang="en-US" dirty="0"/>
              <a:t>名</a:t>
            </a:r>
            <a:endParaRPr lang="en-US" altLang="zh-TW" dirty="0"/>
          </a:p>
          <a:p>
            <a:r>
              <a:rPr lang="zh-TW" altLang="en-US" dirty="0"/>
              <a:t>再以</a:t>
            </a:r>
            <a:r>
              <a:rPr lang="en-US" altLang="zh-TW" dirty="0"/>
              <a:t>100</a:t>
            </a:r>
            <a:r>
              <a:rPr lang="zh-TW" altLang="en-US" dirty="0"/>
              <a:t>人為標準，區隔出學生的整體表現</a:t>
            </a:r>
            <a:endParaRPr lang="en-US" altLang="zh-TW" dirty="0"/>
          </a:p>
          <a:p>
            <a:r>
              <a:rPr lang="en-US" altLang="zh-TW" dirty="0"/>
              <a:t>1</a:t>
            </a:r>
            <a:r>
              <a:rPr lang="zh-TW" altLang="en-US" dirty="0"/>
              <a:t>                                           </a:t>
            </a:r>
            <a:r>
              <a:rPr lang="en-US" altLang="zh-TW" dirty="0"/>
              <a:t>9000</a:t>
            </a:r>
            <a:r>
              <a:rPr lang="zh-TW" altLang="en-US" dirty="0"/>
              <a:t>名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假設</a:t>
            </a:r>
            <a:r>
              <a:rPr lang="zh-TW" altLang="en-US" u="sng" dirty="0"/>
              <a:t>小花同學</a:t>
            </a:r>
            <a:r>
              <a:rPr lang="zh-TW" altLang="en-US" dirty="0"/>
              <a:t>總積分</a:t>
            </a:r>
            <a:r>
              <a:rPr lang="en-US" altLang="zh-TW" b="1" dirty="0">
                <a:solidFill>
                  <a:srgbClr val="0000FF"/>
                </a:solidFill>
              </a:rPr>
              <a:t>116</a:t>
            </a:r>
            <a:r>
              <a:rPr lang="zh-TW" altLang="en-US" b="1" dirty="0">
                <a:solidFill>
                  <a:srgbClr val="0000FF"/>
                </a:solidFill>
              </a:rPr>
              <a:t>分</a:t>
            </a:r>
            <a:r>
              <a:rPr lang="zh-TW" altLang="en-US" dirty="0"/>
              <a:t>排第</a:t>
            </a:r>
            <a:r>
              <a:rPr lang="en-US" altLang="zh-TW" strike="sngStrike" dirty="0"/>
              <a:t>2148</a:t>
            </a:r>
            <a:r>
              <a:rPr lang="zh-TW" altLang="en-US" dirty="0"/>
              <a:t>名，但是系統查詢只會顯示他位於</a:t>
            </a:r>
            <a:r>
              <a:rPr lang="en-US" altLang="zh-TW" b="1" dirty="0">
                <a:solidFill>
                  <a:srgbClr val="FF0000"/>
                </a:solidFill>
              </a:rPr>
              <a:t>2100-2200</a:t>
            </a:r>
            <a:r>
              <a:rPr lang="zh-TW" altLang="en-US" b="1" dirty="0">
                <a:solidFill>
                  <a:srgbClr val="FF0000"/>
                </a:solidFill>
              </a:rPr>
              <a:t>名</a:t>
            </a:r>
            <a:r>
              <a:rPr lang="zh-TW" altLang="en-US" dirty="0"/>
              <a:t>之間</a:t>
            </a:r>
            <a:endParaRPr lang="en-US" altLang="zh-TW" dirty="0"/>
          </a:p>
          <a:p>
            <a:r>
              <a:rPr lang="zh-TW" altLang="en-US" dirty="0">
                <a:solidFill>
                  <a:srgbClr val="0000FF"/>
                </a:solidFill>
              </a:rPr>
              <a:t>但是電腦系統不會告知同為</a:t>
            </a:r>
            <a:r>
              <a:rPr lang="en-US" altLang="zh-TW" dirty="0">
                <a:solidFill>
                  <a:srgbClr val="0000FF"/>
                </a:solidFill>
              </a:rPr>
              <a:t>116</a:t>
            </a:r>
            <a:r>
              <a:rPr lang="zh-TW" altLang="en-US" dirty="0">
                <a:solidFill>
                  <a:srgbClr val="0000FF"/>
                </a:solidFill>
              </a:rPr>
              <a:t>分總共有多少人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8D39D257-E164-44AD-99A8-51097069BA46}"/>
              </a:ext>
            </a:extLst>
          </p:cNvPr>
          <p:cNvGrpSpPr/>
          <p:nvPr/>
        </p:nvGrpSpPr>
        <p:grpSpPr>
          <a:xfrm>
            <a:off x="5128876" y="3429000"/>
            <a:ext cx="3354166" cy="928694"/>
            <a:chOff x="5004048" y="3429000"/>
            <a:chExt cx="3354166" cy="928694"/>
          </a:xfrm>
        </p:grpSpPr>
        <p:cxnSp>
          <p:nvCxnSpPr>
            <p:cNvPr id="17" name="直線接點 16"/>
            <p:cNvCxnSpPr>
              <a:cxnSpLocks/>
            </p:cNvCxnSpPr>
            <p:nvPr/>
          </p:nvCxnSpPr>
          <p:spPr>
            <a:xfrm>
              <a:off x="5004048" y="3645024"/>
              <a:ext cx="3354166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 rot="5400000">
              <a:off x="4789734" y="3643314"/>
              <a:ext cx="428628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rot="5400000">
              <a:off x="8143900" y="3643314"/>
              <a:ext cx="428628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 rot="5400000">
              <a:off x="5286380" y="3643314"/>
              <a:ext cx="285752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 rot="5400000">
              <a:off x="5572132" y="3643314"/>
              <a:ext cx="285752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 rot="5400000">
              <a:off x="5857884" y="3643314"/>
              <a:ext cx="285752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 rot="5400000">
              <a:off x="6143636" y="3643314"/>
              <a:ext cx="285752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 rot="5400000">
              <a:off x="6429388" y="3643314"/>
              <a:ext cx="285752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 rot="5400000">
              <a:off x="6715140" y="3643314"/>
              <a:ext cx="285752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 rot="5400000">
              <a:off x="7000892" y="3643314"/>
              <a:ext cx="285752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 rot="5400000">
              <a:off x="7286644" y="3643314"/>
              <a:ext cx="285752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 rot="5400000">
              <a:off x="7572396" y="3643314"/>
              <a:ext cx="285752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直線單箭頭接點 32"/>
            <p:cNvCxnSpPr/>
            <p:nvPr/>
          </p:nvCxnSpPr>
          <p:spPr>
            <a:xfrm rot="5400000">
              <a:off x="6037273" y="3964785"/>
              <a:ext cx="785024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4" name="橢圓 33"/>
          <p:cNvSpPr/>
          <p:nvPr/>
        </p:nvSpPr>
        <p:spPr>
          <a:xfrm>
            <a:off x="5945796" y="3212976"/>
            <a:ext cx="1126534" cy="35969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116</a:t>
            </a:r>
            <a:r>
              <a:rPr lang="zh-TW" altLang="en-US" dirty="0">
                <a:solidFill>
                  <a:srgbClr val="0000FF"/>
                </a:solidFill>
              </a:rPr>
              <a:t>分</a:t>
            </a:r>
          </a:p>
        </p:txBody>
      </p:sp>
    </p:spTree>
    <p:extLst>
      <p:ext uri="{BB962C8B-B14F-4D97-AF65-F5344CB8AC3E}">
        <p14:creationId xmlns:p14="http://schemas.microsoft.com/office/powerpoint/2010/main" val="2501753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251520" y="1196752"/>
          <a:ext cx="6048672" cy="5522400"/>
        </p:xfrm>
        <a:graphic>
          <a:graphicData uri="http://schemas.openxmlformats.org/drawingml/2006/table">
            <a:tbl>
              <a:tblPr/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00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志願序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志願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群科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志願序積分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1-1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H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校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普通科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45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2-1</a:t>
                      </a: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A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校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機械科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機械群</a:t>
                      </a:r>
                      <a:endParaRPr lang="zh-TW" alt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45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2-2</a:t>
                      </a: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A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校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鑄造科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機械群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45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0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2-3</a:t>
                      </a: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A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校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機電科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機械群</a:t>
                      </a:r>
                      <a:endParaRPr lang="zh-TW" alt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45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2-4</a:t>
                      </a: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A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校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機械木模科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機械群</a:t>
                      </a:r>
                      <a:endParaRPr lang="zh-TW" alt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45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3-1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A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校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建築科</a:t>
                      </a: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土木與建築群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45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4-1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B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校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資訊科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電機與電子群</a:t>
                      </a:r>
                      <a:endParaRPr lang="zh-TW" alt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45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5-1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C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電機科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電機與電子群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45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6-1</a:t>
                      </a: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B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校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園藝科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農業群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45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6-2</a:t>
                      </a: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B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校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農場經營科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農業群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45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7-1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化工科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化工群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45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: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        :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           :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: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19-1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D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電子科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電機與電子群</a:t>
                      </a:r>
                      <a:endParaRPr lang="zh-TW" alt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45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20-1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E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校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汽車科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動力機械群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45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21-1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E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校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建築科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土木與建築群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44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22-1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E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校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機械科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機械群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44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: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        :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           :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: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12" name="標題 1"/>
          <p:cNvSpPr txBox="1">
            <a:spLocks/>
          </p:cNvSpPr>
          <p:nvPr/>
        </p:nvSpPr>
        <p:spPr bwMode="auto">
          <a:xfrm>
            <a:off x="396875" y="260648"/>
            <a:ext cx="8320448" cy="720080"/>
          </a:xfrm>
          <a:prstGeom prst="rect">
            <a:avLst/>
          </a:prstGeom>
          <a:solidFill>
            <a:srgbClr val="7030A0"/>
          </a:solidFill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85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r>
              <a:rPr kumimoji="1" lang="en-US" altLang="zh-TW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111</a:t>
            </a:r>
            <a:r>
              <a:rPr kumimoji="1"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年免試入學</a:t>
            </a:r>
            <a:r>
              <a:rPr kumimoji="1" lang="en-US" altLang="zh-TW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kumimoji="1"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志願序計分方式說明</a:t>
            </a:r>
            <a:r>
              <a:rPr kumimoji="1" lang="zh-TW" altLang="en-US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</a:p>
        </p:txBody>
      </p:sp>
      <p:sp>
        <p:nvSpPr>
          <p:cNvPr id="13" name="矩形 12"/>
          <p:cNvSpPr/>
          <p:nvPr/>
        </p:nvSpPr>
        <p:spPr>
          <a:xfrm>
            <a:off x="6444208" y="1183682"/>
            <a:ext cx="2398244" cy="5472608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ts val="2000"/>
              </a:lnSpc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000"/>
              </a:lnSpc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連續選填同校同職群 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者皆計為同一志願序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積分。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000"/>
              </a:lnSpc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000"/>
              </a:lnSpc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第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志願序積分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均為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45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分，第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願序以後均為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分。</a:t>
            </a:r>
          </a:p>
          <a:p>
            <a:pPr>
              <a:lnSpc>
                <a:spcPts val="2000"/>
              </a:lnSpc>
            </a:pP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000"/>
              </a:lnSpc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志願序至少選填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以上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教育處規定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避免高分落榜。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000"/>
              </a:lnSpc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000"/>
              </a:lnSpc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同分比序第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項比</a:t>
            </a:r>
          </a:p>
          <a:p>
            <a:pPr>
              <a:lnSpc>
                <a:spcPts val="2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志願序，例如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>
              <a:lnSpc>
                <a:spcPts val="2000"/>
              </a:lnSpc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(1-1)&gt;(2-1)</a:t>
            </a:r>
          </a:p>
          <a:p>
            <a:pPr>
              <a:lnSpc>
                <a:spcPts val="2000"/>
              </a:lnSpc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(2-1)&gt;(2-2)&gt;(2-3)</a:t>
            </a:r>
          </a:p>
          <a:p>
            <a:pPr>
              <a:lnSpc>
                <a:spcPts val="2000"/>
              </a:lnSpc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>
              <a:lnSpc>
                <a:spcPts val="2000"/>
              </a:lnSpc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建議可參考去年積分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序位累積人數區間   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與錄取學校。</a:t>
            </a:r>
          </a:p>
          <a:p>
            <a:pPr>
              <a:lnSpc>
                <a:spcPts val="2200"/>
              </a:lnSpc>
            </a:pP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520" y="1772816"/>
            <a:ext cx="6048672" cy="1296144"/>
          </a:xfrm>
          <a:prstGeom prst="rect">
            <a:avLst/>
          </a:prstGeom>
          <a:noFill/>
          <a:ln w="92075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31750">
                <a:solidFill>
                  <a:srgbClr val="FF0000"/>
                </a:solidFill>
              </a:ln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32040" y="1484784"/>
            <a:ext cx="1368152" cy="4320480"/>
          </a:xfrm>
          <a:prstGeom prst="rect">
            <a:avLst/>
          </a:prstGeom>
          <a:noFill/>
          <a:ln w="92075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31750"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130298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607-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3563"/>
            <a:ext cx="9144000" cy="621510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AC1E87CA-CC73-4A0B-A08B-A515849F7B63}"/>
              </a:ext>
            </a:extLst>
          </p:cNvPr>
          <p:cNvSpPr txBox="1"/>
          <p:nvPr/>
        </p:nvSpPr>
        <p:spPr>
          <a:xfrm>
            <a:off x="215369" y="4340374"/>
            <a:ext cx="133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志願數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A854734-8367-4D50-B8B4-CF00C4E93C95}"/>
              </a:ext>
            </a:extLst>
          </p:cNvPr>
          <p:cNvSpPr txBox="1"/>
          <p:nvPr/>
        </p:nvSpPr>
        <p:spPr>
          <a:xfrm>
            <a:off x="4565435" y="43117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志願數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87F959B-7C95-4355-940F-2710903EECD3}"/>
              </a:ext>
            </a:extLst>
          </p:cNvPr>
          <p:cNvSpPr txBox="1"/>
          <p:nvPr/>
        </p:nvSpPr>
        <p:spPr>
          <a:xfrm>
            <a:off x="7308304" y="3381115"/>
            <a:ext cx="1835696" cy="14773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總積分相同</a:t>
            </a:r>
            <a:endParaRPr lang="en-US" altLang="zh-TW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altLang="zh-TW" b="1" dirty="0">
                <a:solidFill>
                  <a:srgbClr val="0070C0"/>
                </a:solidFill>
              </a:rPr>
              <a:t>1.</a:t>
            </a:r>
            <a:r>
              <a:rPr lang="zh-TW" altLang="en-US" b="1" dirty="0">
                <a:solidFill>
                  <a:srgbClr val="0070C0"/>
                </a:solidFill>
              </a:rPr>
              <a:t>志願序積分</a:t>
            </a:r>
            <a:r>
              <a:rPr lang="en-US" altLang="zh-TW" b="1" dirty="0">
                <a:solidFill>
                  <a:srgbClr val="0070C0"/>
                </a:solidFill>
              </a:rPr>
              <a:t>(45)</a:t>
            </a:r>
          </a:p>
          <a:p>
            <a:r>
              <a:rPr lang="en-US" altLang="zh-TW" b="1" dirty="0">
                <a:solidFill>
                  <a:srgbClr val="0070C0"/>
                </a:solidFill>
              </a:rPr>
              <a:t>2.</a:t>
            </a:r>
            <a:r>
              <a:rPr lang="zh-TW" altLang="en-US" b="1" dirty="0">
                <a:solidFill>
                  <a:srgbClr val="0070C0"/>
                </a:solidFill>
              </a:rPr>
              <a:t>就近入學</a:t>
            </a:r>
            <a:endParaRPr lang="en-US" altLang="zh-TW" b="1" dirty="0">
              <a:solidFill>
                <a:srgbClr val="0070C0"/>
              </a:solidFill>
            </a:endParaRPr>
          </a:p>
          <a:p>
            <a:r>
              <a:rPr lang="en-US" altLang="zh-TW" b="1" dirty="0">
                <a:solidFill>
                  <a:srgbClr val="0070C0"/>
                </a:solidFill>
              </a:rPr>
              <a:t>           3.</a:t>
            </a:r>
            <a:r>
              <a:rPr lang="zh-TW" altLang="en-US" b="1" dirty="0">
                <a:solidFill>
                  <a:srgbClr val="0070C0"/>
                </a:solidFill>
              </a:rPr>
              <a:t>寫作</a:t>
            </a:r>
            <a:endParaRPr lang="en-US" altLang="zh-TW" b="1" dirty="0">
              <a:solidFill>
                <a:srgbClr val="0070C0"/>
              </a:solidFill>
            </a:endParaRPr>
          </a:p>
          <a:p>
            <a:r>
              <a:rPr lang="en-US" altLang="zh-TW" b="1" dirty="0">
                <a:solidFill>
                  <a:srgbClr val="0070C0"/>
                </a:solidFill>
              </a:rPr>
              <a:t>           4.</a:t>
            </a:r>
            <a:r>
              <a:rPr lang="zh-TW" altLang="en-US" b="1" dirty="0">
                <a:solidFill>
                  <a:srgbClr val="0070C0"/>
                </a:solidFill>
              </a:rPr>
              <a:t>志願序</a:t>
            </a:r>
          </a:p>
        </p:txBody>
      </p:sp>
    </p:spTree>
    <p:extLst>
      <p:ext uri="{BB962C8B-B14F-4D97-AF65-F5344CB8AC3E}">
        <p14:creationId xmlns:p14="http://schemas.microsoft.com/office/powerpoint/2010/main" val="285097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528638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zh-TW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志願類型：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夢想志願（有點難上）、務實志願（差不多可以上）、保障志願（絕對可以上）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</a:pPr>
            <a:r>
              <a:rPr lang="en-US" altLang="zh-TW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志願選填模式</a:t>
            </a:r>
            <a:endParaRPr lang="en-US" altLang="zh-TW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</a:pPr>
            <a:endParaRPr lang="en-US" altLang="zh-TW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066800"/>
          </a:xfrm>
        </p:spPr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志願選填技巧說明</a:t>
            </a:r>
          </a:p>
        </p:txBody>
      </p:sp>
      <p:graphicFrame>
        <p:nvGraphicFramePr>
          <p:cNvPr id="4" name="資料庫圖表 3"/>
          <p:cNvGraphicFramePr/>
          <p:nvPr>
            <p:extLst/>
          </p:nvPr>
        </p:nvGraphicFramePr>
        <p:xfrm>
          <a:off x="176454" y="3573016"/>
          <a:ext cx="3027394" cy="328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資料庫圖表 4"/>
          <p:cNvGraphicFramePr/>
          <p:nvPr/>
        </p:nvGraphicFramePr>
        <p:xfrm>
          <a:off x="2857488" y="2571744"/>
          <a:ext cx="59531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17088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AppData\Local\Temp\ScreenClip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1357298"/>
            <a:ext cx="8501122" cy="2366248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066800"/>
          </a:xfrm>
        </p:spPr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志願選填技巧說明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57158" y="4000504"/>
            <a:ext cx="8501122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選填志願數太少，會導致落榜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(2)</a:t>
            </a:r>
            <a:r>
              <a:rPr lang="en-US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進修部</a:t>
            </a:r>
            <a:r>
              <a:rPr lang="en-US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』 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＝ </a:t>
            </a:r>
            <a:r>
              <a:rPr lang="en-US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夜校</a:t>
            </a:r>
            <a:r>
              <a:rPr lang="en-US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』</a:t>
            </a:r>
          </a:p>
          <a:p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en-US" sz="3200" b="1" u="sng" dirty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日校和夜校算同校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，同職群連續選填也算同一志願序！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613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1000108"/>
            <a:ext cx="9001156" cy="5221497"/>
          </a:xfrm>
        </p:spPr>
        <p:txBody>
          <a:bodyPr>
            <a:noAutofit/>
          </a:bodyPr>
          <a:lstStyle/>
          <a:p>
            <a:r>
              <a:rPr lang="en-US" altLang="zh-TW" b="1" dirty="0"/>
              <a:t>1</a:t>
            </a:r>
            <a:r>
              <a:rPr lang="en-US" altLang="zh-TW" sz="2800" b="1" dirty="0"/>
              <a:t>.</a:t>
            </a:r>
            <a:r>
              <a:rPr lang="zh-TW" altLang="zh-TW" sz="2800" b="1" dirty="0"/>
              <a:t>善用</a:t>
            </a:r>
            <a:r>
              <a:rPr lang="zh-TW" altLang="zh-TW" sz="2800" b="1" dirty="0">
                <a:solidFill>
                  <a:srgbClr val="0000FF"/>
                </a:solidFill>
              </a:rPr>
              <a:t>『</a:t>
            </a:r>
            <a:r>
              <a:rPr lang="zh-TW" altLang="en-US" sz="2800" b="1" dirty="0">
                <a:solidFill>
                  <a:srgbClr val="0000FF"/>
                </a:solidFill>
              </a:rPr>
              <a:t>連續選填</a:t>
            </a:r>
            <a:r>
              <a:rPr lang="zh-TW" altLang="zh-TW" sz="2800" b="1" dirty="0">
                <a:solidFill>
                  <a:srgbClr val="0000FF"/>
                </a:solidFill>
              </a:rPr>
              <a:t>同校同職群</a:t>
            </a:r>
            <a:r>
              <a:rPr lang="zh-TW" altLang="en-US" sz="2800" b="1" dirty="0">
                <a:solidFill>
                  <a:srgbClr val="0000FF"/>
                </a:solidFill>
              </a:rPr>
              <a:t>視為</a:t>
            </a:r>
            <a:r>
              <a:rPr lang="zh-TW" altLang="zh-TW" sz="2800" b="1" dirty="0">
                <a:solidFill>
                  <a:srgbClr val="0000FF"/>
                </a:solidFill>
              </a:rPr>
              <a:t>同一志願序』</a:t>
            </a:r>
            <a:r>
              <a:rPr lang="zh-TW" altLang="zh-TW" sz="2800" b="1" dirty="0"/>
              <a:t>技巧</a:t>
            </a:r>
            <a:r>
              <a:rPr lang="zh-TW" altLang="zh-TW" sz="2800" dirty="0"/>
              <a:t>，但是避免「浪費志願序」</a:t>
            </a:r>
            <a:r>
              <a:rPr lang="en-US" altLang="zh-TW" sz="2800" dirty="0"/>
              <a:t>(</a:t>
            </a:r>
            <a:r>
              <a:rPr lang="zh-TW" altLang="en-US" sz="2800" dirty="0"/>
              <a:t>例如彰中填第五志願</a:t>
            </a:r>
            <a:r>
              <a:rPr lang="en-US" altLang="zh-TW" sz="2800" dirty="0"/>
              <a:t>)</a:t>
            </a:r>
            <a:r>
              <a:rPr lang="zh-TW" altLang="zh-TW" sz="2800" dirty="0"/>
              <a:t>。</a:t>
            </a:r>
          </a:p>
          <a:p>
            <a:r>
              <a:rPr lang="en-US" altLang="zh-TW" dirty="0"/>
              <a:t>2</a:t>
            </a:r>
            <a:r>
              <a:rPr lang="en-US" altLang="zh-TW" sz="2800" dirty="0"/>
              <a:t>.</a:t>
            </a:r>
            <a:r>
              <a:rPr lang="zh-TW" altLang="zh-TW" sz="2800" b="1" dirty="0">
                <a:solidFill>
                  <a:srgbClr val="0000FF"/>
                </a:solidFill>
              </a:rPr>
              <a:t>志願至少選</a:t>
            </a:r>
            <a:r>
              <a:rPr lang="en-US" altLang="zh-TW" sz="2800" b="1" dirty="0">
                <a:solidFill>
                  <a:srgbClr val="0000FF"/>
                </a:solidFill>
              </a:rPr>
              <a:t>40</a:t>
            </a:r>
            <a:r>
              <a:rPr lang="zh-TW" altLang="zh-TW" sz="2800" b="1" dirty="0">
                <a:solidFill>
                  <a:srgbClr val="0000FF"/>
                </a:solidFill>
              </a:rPr>
              <a:t>個</a:t>
            </a:r>
            <a:r>
              <a:rPr lang="zh-TW" altLang="zh-TW" sz="2800" b="1" dirty="0"/>
              <a:t>，其中</a:t>
            </a:r>
            <a:r>
              <a:rPr lang="zh-TW" altLang="zh-TW" sz="2800" u="sng" dirty="0"/>
              <a:t>會考積分</a:t>
            </a:r>
            <a:r>
              <a:rPr lang="en-US" altLang="zh-TW" sz="2800" u="sng" dirty="0"/>
              <a:t>5B </a:t>
            </a:r>
            <a:r>
              <a:rPr lang="zh-TW" altLang="en-US" sz="2800" u="sng" dirty="0"/>
              <a:t>、</a:t>
            </a:r>
            <a:r>
              <a:rPr lang="en-US" altLang="zh-TW" sz="2800" u="sng" dirty="0"/>
              <a:t>4B1C</a:t>
            </a:r>
            <a:r>
              <a:rPr lang="zh-TW" altLang="zh-TW" sz="2800" u="sng" dirty="0"/>
              <a:t>人數眾多，</a:t>
            </a:r>
            <a:r>
              <a:rPr lang="zh-TW" altLang="en-US" sz="2800" u="sng" dirty="0"/>
              <a:t>務必</a:t>
            </a:r>
            <a:r>
              <a:rPr lang="zh-TW" altLang="en-US" sz="2800" u="sng"/>
              <a:t>多</a:t>
            </a:r>
            <a:r>
              <a:rPr lang="zh-TW" altLang="zh-TW" sz="2800" u="sng"/>
              <a:t>選。</a:t>
            </a:r>
            <a:endParaRPr lang="zh-TW" altLang="zh-TW" sz="2800" dirty="0"/>
          </a:p>
          <a:p>
            <a:r>
              <a:rPr lang="en-US" altLang="zh-TW" dirty="0"/>
              <a:t>3</a:t>
            </a:r>
            <a:r>
              <a:rPr lang="en-US" altLang="zh-TW" sz="2800" dirty="0"/>
              <a:t>.</a:t>
            </a:r>
            <a:r>
              <a:rPr lang="zh-TW" altLang="zh-TW" sz="2800" dirty="0">
                <a:solidFill>
                  <a:srgbClr val="0000FF"/>
                </a:solidFill>
              </a:rPr>
              <a:t>『</a:t>
            </a:r>
            <a:r>
              <a:rPr lang="zh-TW" altLang="zh-TW" sz="2800" b="1" dirty="0">
                <a:solidFill>
                  <a:srgbClr val="0000FF"/>
                </a:solidFill>
              </a:rPr>
              <a:t>附設進修學校＝夜校</a:t>
            </a:r>
            <a:r>
              <a:rPr lang="zh-TW" altLang="zh-TW" sz="2800" dirty="0">
                <a:solidFill>
                  <a:srgbClr val="0000FF"/>
                </a:solidFill>
              </a:rPr>
              <a:t>』</a:t>
            </a:r>
            <a:r>
              <a:rPr lang="zh-TW" altLang="zh-TW" sz="2800" dirty="0"/>
              <a:t>，選填</a:t>
            </a:r>
            <a:r>
              <a:rPr lang="zh-TW" altLang="en-US" sz="2800" dirty="0"/>
              <a:t>時</a:t>
            </a:r>
            <a:r>
              <a:rPr lang="zh-TW" altLang="zh-TW" sz="2800" dirty="0"/>
              <a:t>細心檢查。</a:t>
            </a:r>
          </a:p>
          <a:p>
            <a:r>
              <a:rPr lang="en-US" altLang="zh-TW" dirty="0"/>
              <a:t>4</a:t>
            </a:r>
            <a:r>
              <a:rPr lang="en-US" altLang="zh-TW" sz="2800" dirty="0"/>
              <a:t>.</a:t>
            </a:r>
            <a:r>
              <a:rPr lang="zh-TW" altLang="zh-TW" sz="2800" dirty="0"/>
              <a:t>選填熱門學校與科系時，宜考慮選填位置與自身錄取可能性，</a:t>
            </a:r>
            <a:r>
              <a:rPr lang="zh-TW" altLang="en-US" sz="2800" b="1" dirty="0">
                <a:solidFill>
                  <a:srgbClr val="FF0000"/>
                </a:solidFill>
              </a:rPr>
              <a:t>不要</a:t>
            </a:r>
            <a:r>
              <a:rPr lang="zh-TW" altLang="zh-TW" sz="2800" b="1" dirty="0">
                <a:solidFill>
                  <a:srgbClr val="FF0000"/>
                </a:solidFill>
              </a:rPr>
              <a:t>好高騖遠</a:t>
            </a:r>
            <a:r>
              <a:rPr lang="zh-TW" altLang="zh-TW" sz="2800" dirty="0"/>
              <a:t>。</a:t>
            </a:r>
          </a:p>
          <a:p>
            <a:r>
              <a:rPr lang="en-US" altLang="zh-TW" sz="2800" dirty="0"/>
              <a:t>5.</a:t>
            </a:r>
            <a:r>
              <a:rPr lang="zh-TW" altLang="zh-TW" sz="2800" b="1" u="sng" dirty="0">
                <a:solidFill>
                  <a:srgbClr val="0000FF"/>
                </a:solidFill>
              </a:rPr>
              <a:t>絕對要填保障志願（私校與夜校）避免落榜！</a:t>
            </a:r>
            <a:endParaRPr lang="zh-TW" altLang="zh-TW" sz="2800" dirty="0">
              <a:solidFill>
                <a:srgbClr val="0000FF"/>
              </a:solidFill>
            </a:endParaRPr>
          </a:p>
          <a:p>
            <a:r>
              <a:rPr lang="en-US" altLang="zh-TW" sz="2800" dirty="0"/>
              <a:t>6.</a:t>
            </a:r>
            <a:r>
              <a:rPr lang="zh-TW" altLang="en-US" sz="2800" dirty="0">
                <a:solidFill>
                  <a:srgbClr val="FF0000"/>
                </a:solidFill>
              </a:rPr>
              <a:t>選填高職志願， 先看職群再看科系</a:t>
            </a:r>
            <a:r>
              <a:rPr lang="zh-TW" altLang="en-US" sz="2800" dirty="0"/>
              <a:t>，研讀</a:t>
            </a:r>
            <a:r>
              <a:rPr lang="en-US" altLang="zh-TW" sz="2800" dirty="0"/>
              <a:t>110</a:t>
            </a:r>
            <a:r>
              <a:rPr lang="zh-TW" altLang="en-US" sz="2800" dirty="0"/>
              <a:t>年高職群科歸屬表，</a:t>
            </a:r>
            <a:r>
              <a:rPr lang="en-US" altLang="zh-TW" sz="2800" dirty="0"/>
              <a:t>108</a:t>
            </a:r>
            <a:r>
              <a:rPr lang="zh-TW" altLang="en-US" sz="2800" dirty="0"/>
              <a:t>課綱統測各職群專業科目，</a:t>
            </a:r>
            <a:r>
              <a:rPr lang="zh-TW" altLang="en-US" sz="2800" b="1" dirty="0"/>
              <a:t>認識</a:t>
            </a:r>
            <a:r>
              <a:rPr lang="en-US" altLang="zh-TW" sz="2800" b="1" dirty="0"/>
              <a:t>108</a:t>
            </a:r>
            <a:r>
              <a:rPr lang="zh-TW" altLang="en-US" sz="2800" b="1" dirty="0"/>
              <a:t>課綱升學新制</a:t>
            </a:r>
            <a:r>
              <a:rPr lang="zh-TW" altLang="zh-TW" sz="2800" dirty="0"/>
              <a:t>。</a:t>
            </a:r>
            <a:endParaRPr lang="en-US" altLang="zh-TW" sz="2800" dirty="0"/>
          </a:p>
          <a:p>
            <a:endParaRPr lang="zh-TW" altLang="en-US" sz="2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66800"/>
          </a:xfrm>
        </p:spPr>
        <p:txBody>
          <a:bodyPr/>
          <a:lstStyle/>
          <a:p>
            <a:r>
              <a:rPr lang="zh-TW" altLang="en-US" dirty="0"/>
              <a:t>選填志願重點筆記</a:t>
            </a:r>
          </a:p>
        </p:txBody>
      </p:sp>
    </p:spTree>
    <p:extLst>
      <p:ext uri="{BB962C8B-B14F-4D97-AF65-F5344CB8AC3E}">
        <p14:creationId xmlns:p14="http://schemas.microsoft.com/office/powerpoint/2010/main" val="1251301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資料庫圖表 7"/>
          <p:cNvGraphicFramePr/>
          <p:nvPr/>
        </p:nvGraphicFramePr>
        <p:xfrm>
          <a:off x="11435" y="638849"/>
          <a:ext cx="4047332" cy="894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資料庫圖表 9"/>
          <p:cNvGraphicFramePr/>
          <p:nvPr/>
        </p:nvGraphicFramePr>
        <p:xfrm>
          <a:off x="251520" y="734773"/>
          <a:ext cx="4047332" cy="822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資料庫圖表 10"/>
          <p:cNvGraphicFramePr/>
          <p:nvPr/>
        </p:nvGraphicFramePr>
        <p:xfrm>
          <a:off x="251520" y="734773"/>
          <a:ext cx="3168352" cy="822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1AD94-AEC2-4269-8437-AE8ADE699CC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-1" y="20655"/>
            <a:ext cx="9132565" cy="8940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600" b="1" dirty="0"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kumimoji="0" lang="zh-TW" altLang="en-US" sz="3600" b="1" dirty="0">
                <a:latin typeface="微軟正黑體" pitchFamily="34" charset="-120"/>
                <a:ea typeface="微軟正黑體" pitchFamily="34" charset="-120"/>
              </a:rPr>
              <a:t>年彰化區免試入學志願選填統計</a:t>
            </a:r>
          </a:p>
        </p:txBody>
      </p:sp>
      <p:sp>
        <p:nvSpPr>
          <p:cNvPr id="9" name="文字方塊 3"/>
          <p:cNvSpPr txBox="1">
            <a:spLocks noChangeArrowheads="1"/>
          </p:cNvSpPr>
          <p:nvPr/>
        </p:nvSpPr>
        <p:spPr bwMode="auto">
          <a:xfrm>
            <a:off x="467544" y="1484784"/>
            <a:ext cx="7451353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lvl="1" algn="just" eaLnBrk="1" hangingPunct="1">
              <a:lnSpc>
                <a:spcPts val="2800"/>
              </a:lnSpc>
              <a:spcAft>
                <a:spcPts val="1200"/>
              </a:spcAft>
              <a:buClr>
                <a:schemeClr val="accent1"/>
              </a:buClr>
              <a:buSzPct val="85000"/>
              <a:buFont typeface="Wingdings" pitchFamily="2" charset="2"/>
              <a:buChar char="l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華康儷粗圓"/>
              </a:rPr>
              <a:t>平均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華康儷粗圓"/>
              </a:rPr>
              <a:t>選填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華康儷粗圓"/>
              </a:rPr>
              <a:t>志願數</a:t>
            </a:r>
            <a:r>
              <a:rPr lang="en-US" altLang="zh-TW" sz="2400" dirty="0">
                <a:solidFill>
                  <a:srgbClr val="FF0000"/>
                </a:solidFill>
              </a:rPr>
              <a:t>1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個</a:t>
            </a:r>
            <a:endParaRPr lang="en-US" altLang="zh-TW" sz="2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 algn="just" eaLnBrk="1" hangingPunct="1">
              <a:lnSpc>
                <a:spcPts val="2800"/>
              </a:lnSpc>
              <a:spcAft>
                <a:spcPts val="1200"/>
              </a:spcAft>
              <a:buClr>
                <a:schemeClr val="accent1"/>
              </a:buClr>
              <a:buSzPct val="85000"/>
              <a:buFont typeface="Wingdings" pitchFamily="2" charset="2"/>
              <a:buChar char="l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華康儷粗圓"/>
              </a:rPr>
              <a:t>平均錄取志願數第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華康儷粗圓"/>
              </a:rPr>
              <a:t>2.7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華康儷粗圓"/>
              </a:rPr>
              <a:t>個志願序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  <a:cs typeface="華康儷粗圓"/>
            </a:endParaRPr>
          </a:p>
          <a:p>
            <a:pPr lvl="1" algn="just" eaLnBrk="1" hangingPunct="1">
              <a:lnSpc>
                <a:spcPts val="2800"/>
              </a:lnSpc>
              <a:spcAft>
                <a:spcPts val="1200"/>
              </a:spcAft>
              <a:buClr>
                <a:schemeClr val="accent1"/>
              </a:buClr>
              <a:buSzPct val="85000"/>
              <a:buFont typeface="Wingdings" pitchFamily="2" charset="2"/>
              <a:buChar char="l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華康儷粗圓"/>
              </a:rPr>
              <a:t>錄取第一志願者為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  <a:cs typeface="華康儷粗圓"/>
              </a:rPr>
              <a:t>54.44%</a:t>
            </a:r>
          </a:p>
          <a:p>
            <a:pPr lvl="1" algn="just" eaLnBrk="1" hangingPunct="1">
              <a:lnSpc>
                <a:spcPts val="2800"/>
              </a:lnSpc>
              <a:spcAft>
                <a:spcPts val="1200"/>
              </a:spcAft>
              <a:buClr>
                <a:schemeClr val="accent1"/>
              </a:buClr>
              <a:buSzPct val="85000"/>
              <a:buFont typeface="Wingdings" pitchFamily="2" charset="2"/>
              <a:buChar char="l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華康儷粗圓"/>
              </a:rPr>
              <a:t>錄取前三志願者為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  <a:cs typeface="華康儷粗圓"/>
              </a:rPr>
              <a:t>79.43%</a:t>
            </a:r>
          </a:p>
          <a:p>
            <a:pPr lvl="1" algn="just" eaLnBrk="1" hangingPunct="1">
              <a:lnSpc>
                <a:spcPts val="2800"/>
              </a:lnSpc>
              <a:spcAft>
                <a:spcPts val="1200"/>
              </a:spcAft>
              <a:buClr>
                <a:schemeClr val="accent1"/>
              </a:buClr>
              <a:buSzPct val="85000"/>
              <a:buFont typeface="Wingdings" pitchFamily="2" charset="2"/>
              <a:buChar char="l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華康儷粗圓"/>
              </a:rPr>
              <a:t>錄取前五志願者為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  <a:cs typeface="華康儷粗圓"/>
              </a:rPr>
              <a:t>87.29%</a:t>
            </a:r>
          </a:p>
          <a:p>
            <a:pPr lvl="1" algn="just" eaLnBrk="1" hangingPunct="1">
              <a:lnSpc>
                <a:spcPts val="2800"/>
              </a:lnSpc>
              <a:spcAft>
                <a:spcPts val="1200"/>
              </a:spcAft>
              <a:buClr>
                <a:schemeClr val="accent1"/>
              </a:buClr>
              <a:buSzPct val="85000"/>
              <a:buFont typeface="Wingdings" pitchFamily="2" charset="2"/>
              <a:buChar char="l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華康儷粗圓"/>
              </a:rPr>
              <a:t>總錄取率為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  <a:cs typeface="華康儷粗圓"/>
              </a:rPr>
              <a:t>98.4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華康儷粗圓"/>
              </a:rPr>
              <a:t>％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  <a:cs typeface="華康儷粗圓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4293096"/>
            <a:ext cx="1700691" cy="201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爆炸 1 2"/>
          <p:cNvSpPr/>
          <p:nvPr/>
        </p:nvSpPr>
        <p:spPr>
          <a:xfrm>
            <a:off x="2147392" y="1607063"/>
            <a:ext cx="5472608" cy="3672408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未錄取者請留意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各校續招資訊</a:t>
            </a:r>
          </a:p>
        </p:txBody>
      </p:sp>
    </p:spTree>
    <p:extLst>
      <p:ext uri="{BB962C8B-B14F-4D97-AF65-F5344CB8AC3E}">
        <p14:creationId xmlns:p14="http://schemas.microsoft.com/office/powerpoint/2010/main" val="178105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5800" y="2565400"/>
            <a:ext cx="7772400" cy="19462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高中、高職及五專</a:t>
            </a:r>
            <a:br>
              <a:rPr lang="en-US" altLang="zh-TW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介紹</a:t>
            </a:r>
            <a:endParaRPr lang="zh-TW" altLang="en-US" sz="54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3213" y="1196975"/>
            <a:ext cx="565150" cy="13684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圖片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1125538"/>
            <a:ext cx="915988" cy="1366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圖片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15938" y="5268913"/>
            <a:ext cx="1171575" cy="1366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D7A16-8D9F-4607-8A2C-35A3D307028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9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-468560" y="2348880"/>
            <a:ext cx="9144000" cy="9413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zh-TW" altLang="en-US" sz="4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996625"/>
              </p:ext>
            </p:extLst>
          </p:nvPr>
        </p:nvGraphicFramePr>
        <p:xfrm>
          <a:off x="260024" y="908720"/>
          <a:ext cx="8776472" cy="4743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3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78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項目</a:t>
                      </a: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日期</a:t>
                      </a: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8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公告實際招生名額</a:t>
                      </a: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altLang="zh-TW" sz="28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30</a:t>
                      </a:r>
                      <a:r>
                        <a:rPr lang="zh-TW" altLang="en-US" sz="28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日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中午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時後</a:t>
                      </a: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8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公告個人積分序位查詢</a:t>
                      </a:r>
                      <a:endParaRPr lang="en-US" altLang="zh-TW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hlinkClick r:id="rId3"/>
                        </a:rPr>
                        <a:t>https://chc.entry.edu.tw</a:t>
                      </a:r>
                      <a:endParaRPr lang="zh-TW" alt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30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日下午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時至</a:t>
                      </a:r>
                      <a:endParaRPr lang="en-US" altLang="zh-TW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日中午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時</a:t>
                      </a: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8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線上志願選填</a:t>
                      </a:r>
                      <a:endParaRPr lang="en-US" altLang="zh-TW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彰化區免試系統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</a:p>
                    <a:p>
                      <a:pPr algn="ctr"/>
                      <a:r>
                        <a:rPr lang="en-US" altLang="zh-TW" sz="2800" dirty="0">
                          <a:hlinkClick r:id="rId3"/>
                        </a:rPr>
                        <a:t>https://chc.entry.edu.tw</a:t>
                      </a:r>
                      <a:endParaRPr lang="zh-TW" alt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</a:t>
                      </a:r>
                      <a:r>
                        <a:rPr lang="zh-TW" altLang="en-US" sz="2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月</a:t>
                      </a:r>
                      <a:r>
                        <a:rPr lang="en-US" altLang="zh-TW" sz="2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</a:t>
                      </a:r>
                      <a:r>
                        <a:rPr lang="zh-TW" altLang="en-US" sz="2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日至</a:t>
                      </a:r>
                      <a:r>
                        <a:rPr lang="en-US" altLang="zh-TW" sz="2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7</a:t>
                      </a:r>
                      <a:r>
                        <a:rPr lang="zh-TW" altLang="en-US" sz="2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月</a:t>
                      </a:r>
                      <a:r>
                        <a:rPr lang="en-US" altLang="zh-TW" sz="2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4</a:t>
                      </a:r>
                      <a:r>
                        <a:rPr lang="zh-TW" altLang="en-US" sz="2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日中午</a:t>
                      </a:r>
                      <a:r>
                        <a:rPr lang="en-US" altLang="zh-TW" sz="2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12</a:t>
                      </a:r>
                      <a:r>
                        <a:rPr lang="zh-TW" altLang="en-US" sz="2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時</a:t>
                      </a:r>
                      <a:endParaRPr lang="en-US" altLang="zh-TW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en-US" altLang="zh-TW" sz="2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請家長跟孩子審慎選填</a:t>
                      </a:r>
                      <a:r>
                        <a:rPr lang="en-US" altLang="zh-TW" sz="2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8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學校端列印報名表</a:t>
                      </a: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日下午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時列印</a:t>
                      </a:r>
                      <a:endParaRPr lang="en-US" altLang="zh-TW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en-US" altLang="zh-TW" sz="28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(*7</a:t>
                      </a:r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altLang="zh-TW" sz="28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日中午</a:t>
                      </a:r>
                      <a:r>
                        <a:rPr lang="en-US" altLang="zh-TW" sz="28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時系統關閉，將無法再做任何修改</a:t>
                      </a:r>
                      <a:r>
                        <a:rPr lang="en-US" altLang="zh-TW" sz="28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*)</a:t>
                      </a:r>
                      <a:endParaRPr lang="zh-TW" altLang="en-US" sz="2800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 bwMode="auto">
          <a:xfrm>
            <a:off x="9122" y="0"/>
            <a:ext cx="9144000" cy="836712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zh-TW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111</a:t>
            </a:r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年免試入學</a:t>
            </a:r>
            <a:r>
              <a:rPr lang="en-US" altLang="zh-TW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重要日程表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7D0FD-EE13-44ED-ACB2-D7993CD4191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6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0634"/>
            <a:ext cx="9144000" cy="1014275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高中、高職及五專升學進路</a:t>
            </a:r>
          </a:p>
        </p:txBody>
      </p:sp>
      <p:grpSp>
        <p:nvGrpSpPr>
          <p:cNvPr id="5" name="群組 62"/>
          <p:cNvGrpSpPr>
            <a:grpSpLocks/>
          </p:cNvGrpSpPr>
          <p:nvPr/>
        </p:nvGrpSpPr>
        <p:grpSpPr bwMode="auto">
          <a:xfrm>
            <a:off x="443104" y="838200"/>
            <a:ext cx="8472296" cy="5791200"/>
            <a:chOff x="468313" y="1460500"/>
            <a:chExt cx="8223250" cy="5186363"/>
          </a:xfrm>
        </p:grpSpPr>
        <p:grpSp>
          <p:nvGrpSpPr>
            <p:cNvPr id="6" name="群組 49"/>
            <p:cNvGrpSpPr>
              <a:grpSpLocks/>
            </p:cNvGrpSpPr>
            <p:nvPr/>
          </p:nvGrpSpPr>
          <p:grpSpPr bwMode="auto">
            <a:xfrm>
              <a:off x="468313" y="1460500"/>
              <a:ext cx="8223250" cy="5186363"/>
              <a:chOff x="33757" y="487870"/>
              <a:chExt cx="9002739" cy="5920028"/>
            </a:xfrm>
          </p:grpSpPr>
          <p:pic>
            <p:nvPicPr>
              <p:cNvPr id="11" name="Picture 2" descr="041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4612" y="3953801"/>
                <a:ext cx="3763592" cy="1888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矩形 11"/>
              <p:cNvSpPr/>
              <p:nvPr/>
            </p:nvSpPr>
            <p:spPr bwMode="auto">
              <a:xfrm>
                <a:off x="35700" y="5904501"/>
                <a:ext cx="4464457" cy="503397"/>
              </a:xfrm>
              <a:prstGeom prst="rect">
                <a:avLst/>
              </a:prstGeom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lin ang="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 algn="ctr">
                  <a:defRPr/>
                </a:pPr>
                <a:r>
                  <a:rPr lang="zh-TW" altLang="en-US" sz="2400" dirty="0">
                    <a:latin typeface="微軟正黑體" pitchFamily="34" charset="-120"/>
                    <a:ea typeface="微軟正黑體" pitchFamily="34" charset="-120"/>
                  </a:rPr>
                  <a:t>進高中</a:t>
                </a:r>
              </a:p>
            </p:txBody>
          </p:sp>
          <p:sp>
            <p:nvSpPr>
              <p:cNvPr id="13" name="矩形 12"/>
              <p:cNvSpPr/>
              <p:nvPr/>
            </p:nvSpPr>
            <p:spPr bwMode="auto">
              <a:xfrm>
                <a:off x="4500157" y="5904501"/>
                <a:ext cx="4536339" cy="503397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 algn="ctr">
                  <a:defRPr/>
                </a:pPr>
                <a:r>
                  <a:rPr lang="zh-TW" altLang="en-US" sz="2400">
                    <a:latin typeface="微軟正黑體" pitchFamily="34" charset="-120"/>
                    <a:ea typeface="微軟正黑體" pitchFamily="34" charset="-120"/>
                  </a:rPr>
                  <a:t>選技職</a:t>
                </a:r>
              </a:p>
            </p:txBody>
          </p:sp>
          <p:sp>
            <p:nvSpPr>
              <p:cNvPr id="14" name="向上箭號 2"/>
              <p:cNvSpPr/>
              <p:nvPr/>
            </p:nvSpPr>
            <p:spPr bwMode="auto">
              <a:xfrm>
                <a:off x="3363644" y="1484432"/>
                <a:ext cx="2271084" cy="4393466"/>
              </a:xfrm>
              <a:custGeom>
                <a:avLst/>
                <a:gdLst>
                  <a:gd name="connsiteX0" fmla="*/ 0 w 2592288"/>
                  <a:gd name="connsiteY0" fmla="*/ 1246709 h 4392488"/>
                  <a:gd name="connsiteX1" fmla="*/ 1296144 w 2592288"/>
                  <a:gd name="connsiteY1" fmla="*/ 0 h 4392488"/>
                  <a:gd name="connsiteX2" fmla="*/ 2592288 w 2592288"/>
                  <a:gd name="connsiteY2" fmla="*/ 1246709 h 4392488"/>
                  <a:gd name="connsiteX3" fmla="*/ 1944216 w 2592288"/>
                  <a:gd name="connsiteY3" fmla="*/ 1246709 h 4392488"/>
                  <a:gd name="connsiteX4" fmla="*/ 1944216 w 2592288"/>
                  <a:gd name="connsiteY4" fmla="*/ 4392488 h 4392488"/>
                  <a:gd name="connsiteX5" fmla="*/ 648072 w 2592288"/>
                  <a:gd name="connsiteY5" fmla="*/ 4392488 h 4392488"/>
                  <a:gd name="connsiteX6" fmla="*/ 648072 w 2592288"/>
                  <a:gd name="connsiteY6" fmla="*/ 1246709 h 4392488"/>
                  <a:gd name="connsiteX7" fmla="*/ 0 w 2592288"/>
                  <a:gd name="connsiteY7" fmla="*/ 1246709 h 4392488"/>
                  <a:gd name="connsiteX0" fmla="*/ 0 w 2431650"/>
                  <a:gd name="connsiteY0" fmla="*/ 1259066 h 4392488"/>
                  <a:gd name="connsiteX1" fmla="*/ 1135506 w 2431650"/>
                  <a:gd name="connsiteY1" fmla="*/ 0 h 4392488"/>
                  <a:gd name="connsiteX2" fmla="*/ 2431650 w 2431650"/>
                  <a:gd name="connsiteY2" fmla="*/ 1246709 h 4392488"/>
                  <a:gd name="connsiteX3" fmla="*/ 1783578 w 2431650"/>
                  <a:gd name="connsiteY3" fmla="*/ 1246709 h 4392488"/>
                  <a:gd name="connsiteX4" fmla="*/ 1783578 w 2431650"/>
                  <a:gd name="connsiteY4" fmla="*/ 4392488 h 4392488"/>
                  <a:gd name="connsiteX5" fmla="*/ 487434 w 2431650"/>
                  <a:gd name="connsiteY5" fmla="*/ 4392488 h 4392488"/>
                  <a:gd name="connsiteX6" fmla="*/ 487434 w 2431650"/>
                  <a:gd name="connsiteY6" fmla="*/ 1246709 h 4392488"/>
                  <a:gd name="connsiteX7" fmla="*/ 0 w 2431650"/>
                  <a:gd name="connsiteY7" fmla="*/ 1259066 h 4392488"/>
                  <a:gd name="connsiteX0" fmla="*/ 0 w 2308082"/>
                  <a:gd name="connsiteY0" fmla="*/ 1259066 h 4392488"/>
                  <a:gd name="connsiteX1" fmla="*/ 1135506 w 2308082"/>
                  <a:gd name="connsiteY1" fmla="*/ 0 h 4392488"/>
                  <a:gd name="connsiteX2" fmla="*/ 2308082 w 2308082"/>
                  <a:gd name="connsiteY2" fmla="*/ 1259066 h 4392488"/>
                  <a:gd name="connsiteX3" fmla="*/ 1783578 w 2308082"/>
                  <a:gd name="connsiteY3" fmla="*/ 1246709 h 4392488"/>
                  <a:gd name="connsiteX4" fmla="*/ 1783578 w 2308082"/>
                  <a:gd name="connsiteY4" fmla="*/ 4392488 h 4392488"/>
                  <a:gd name="connsiteX5" fmla="*/ 487434 w 2308082"/>
                  <a:gd name="connsiteY5" fmla="*/ 4392488 h 4392488"/>
                  <a:gd name="connsiteX6" fmla="*/ 487434 w 2308082"/>
                  <a:gd name="connsiteY6" fmla="*/ 1246709 h 4392488"/>
                  <a:gd name="connsiteX7" fmla="*/ 0 w 2308082"/>
                  <a:gd name="connsiteY7" fmla="*/ 1259066 h 4392488"/>
                  <a:gd name="connsiteX0" fmla="*/ 0 w 2271012"/>
                  <a:gd name="connsiteY0" fmla="*/ 1259066 h 4392488"/>
                  <a:gd name="connsiteX1" fmla="*/ 1135506 w 2271012"/>
                  <a:gd name="connsiteY1" fmla="*/ 0 h 4392488"/>
                  <a:gd name="connsiteX2" fmla="*/ 2271012 w 2271012"/>
                  <a:gd name="connsiteY2" fmla="*/ 1246709 h 4392488"/>
                  <a:gd name="connsiteX3" fmla="*/ 1783578 w 2271012"/>
                  <a:gd name="connsiteY3" fmla="*/ 1246709 h 4392488"/>
                  <a:gd name="connsiteX4" fmla="*/ 1783578 w 2271012"/>
                  <a:gd name="connsiteY4" fmla="*/ 4392488 h 4392488"/>
                  <a:gd name="connsiteX5" fmla="*/ 487434 w 2271012"/>
                  <a:gd name="connsiteY5" fmla="*/ 4392488 h 4392488"/>
                  <a:gd name="connsiteX6" fmla="*/ 487434 w 2271012"/>
                  <a:gd name="connsiteY6" fmla="*/ 1246709 h 4392488"/>
                  <a:gd name="connsiteX7" fmla="*/ 0 w 2271012"/>
                  <a:gd name="connsiteY7" fmla="*/ 1259066 h 4392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71012" h="4392488">
                    <a:moveTo>
                      <a:pt x="0" y="1259066"/>
                    </a:moveTo>
                    <a:lnTo>
                      <a:pt x="1135506" y="0"/>
                    </a:lnTo>
                    <a:lnTo>
                      <a:pt x="2271012" y="1246709"/>
                    </a:lnTo>
                    <a:lnTo>
                      <a:pt x="1783578" y="1246709"/>
                    </a:lnTo>
                    <a:lnTo>
                      <a:pt x="1783578" y="4392488"/>
                    </a:lnTo>
                    <a:lnTo>
                      <a:pt x="487434" y="4392488"/>
                    </a:lnTo>
                    <a:lnTo>
                      <a:pt x="487434" y="1246709"/>
                    </a:lnTo>
                    <a:lnTo>
                      <a:pt x="0" y="1259066"/>
                    </a:lnTo>
                    <a:close/>
                  </a:path>
                </a:pathLst>
              </a:custGeom>
              <a:solidFill>
                <a:srgbClr val="FFCCFF"/>
              </a:solidFill>
              <a:ln w="38100" cap="flat" cmpd="sng" algn="ctr">
                <a:solidFill>
                  <a:srgbClr val="FF33CC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 algn="ctr">
                  <a:defRPr/>
                </a:pPr>
                <a:endParaRPr lang="en-US" altLang="zh-TW" sz="20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>
                  <a:defRPr/>
                </a:pPr>
                <a:endParaRPr lang="en-US" altLang="zh-TW" sz="20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>
                  <a:defRPr/>
                </a:pPr>
                <a:endParaRPr lang="en-US" altLang="zh-TW" sz="20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>
                  <a:defRPr/>
                </a:pPr>
                <a:endParaRPr lang="en-US" altLang="zh-TW" sz="20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>
                  <a:defRPr/>
                </a:pPr>
                <a:r>
                  <a:rPr lang="zh-TW" altLang="en-US" sz="2000" dirty="0">
                    <a:latin typeface="微軟正黑體" pitchFamily="34" charset="-120"/>
                    <a:ea typeface="微軟正黑體" pitchFamily="34" charset="-120"/>
                  </a:rPr>
                  <a:t>（博士班）</a:t>
                </a:r>
                <a:endParaRPr lang="en-US" altLang="zh-TW" sz="20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>
                  <a:defRPr/>
                </a:pPr>
                <a:r>
                  <a:rPr lang="zh-TW" altLang="en-US" sz="2000" dirty="0">
                    <a:latin typeface="微軟正黑體" pitchFamily="34" charset="-120"/>
                    <a:ea typeface="微軟正黑體" pitchFamily="34" charset="-120"/>
                  </a:rPr>
                  <a:t>（碩士班）</a:t>
                </a:r>
                <a:endParaRPr lang="en-US" altLang="zh-TW" sz="20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>
                  <a:defRPr/>
                </a:pPr>
                <a:endParaRPr lang="en-US" altLang="zh-TW" sz="20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>
                  <a:defRPr/>
                </a:pPr>
                <a:r>
                  <a:rPr lang="zh-TW" altLang="en-US" sz="2000" dirty="0">
                    <a:latin typeface="微軟正黑體" pitchFamily="34" charset="-120"/>
                    <a:ea typeface="微軟正黑體" pitchFamily="34" charset="-120"/>
                  </a:rPr>
                  <a:t>科技大學</a:t>
                </a:r>
                <a:endParaRPr lang="en-US" altLang="zh-TW" sz="20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>
                  <a:defRPr/>
                </a:pPr>
                <a:r>
                  <a:rPr lang="zh-TW" altLang="en-US" sz="2000" dirty="0">
                    <a:latin typeface="微軟正黑體" pitchFamily="34" charset="-120"/>
                    <a:ea typeface="微軟正黑體" pitchFamily="34" charset="-120"/>
                  </a:rPr>
                  <a:t>技術學院</a:t>
                </a:r>
                <a:endParaRPr lang="en-US" altLang="zh-TW" sz="20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>
                  <a:defRPr/>
                </a:pPr>
                <a:r>
                  <a:rPr lang="zh-TW" altLang="en-US" sz="2000" dirty="0">
                    <a:latin typeface="微軟正黑體" pitchFamily="34" charset="-120"/>
                    <a:ea typeface="微軟正黑體" pitchFamily="34" charset="-120"/>
                  </a:rPr>
                  <a:t>一般大學</a:t>
                </a:r>
                <a:endParaRPr lang="en-US" altLang="zh-TW" sz="20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>
                  <a:defRPr/>
                </a:pPr>
                <a:endParaRPr lang="zh-TW" altLang="en-US" sz="24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5" name="矩形 3"/>
              <p:cNvSpPr>
                <a:spLocks noChangeArrowheads="1"/>
              </p:cNvSpPr>
              <p:nvPr/>
            </p:nvSpPr>
            <p:spPr bwMode="auto">
              <a:xfrm>
                <a:off x="2627784" y="3573016"/>
                <a:ext cx="1184495" cy="2304256"/>
              </a:xfrm>
              <a:prstGeom prst="rect">
                <a:avLst/>
              </a:prstGeom>
              <a:solidFill>
                <a:srgbClr val="FFFFCC"/>
              </a:solidFill>
              <a:ln w="38100" algn="ctr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zh-TW" sz="20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r>
                  <a:rPr lang="en-US" altLang="zh-TW" sz="1600" dirty="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600" dirty="0">
                    <a:latin typeface="微軟正黑體" pitchFamily="34" charset="-120"/>
                    <a:ea typeface="微軟正黑體" pitchFamily="34" charset="-120"/>
                  </a:rPr>
                  <a:t>一般大學</a:t>
                </a:r>
                <a:endParaRPr lang="en-US" altLang="zh-TW" sz="16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r>
                  <a:rPr lang="en-US" altLang="zh-TW" sz="1600" dirty="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600" dirty="0">
                    <a:latin typeface="微軟正黑體" pitchFamily="34" charset="-120"/>
                    <a:ea typeface="微軟正黑體" pitchFamily="34" charset="-120"/>
                  </a:rPr>
                  <a:t>科技大學</a:t>
                </a:r>
                <a:endParaRPr lang="en-US" altLang="zh-TW" sz="16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r>
                  <a:rPr lang="en-US" altLang="zh-TW" sz="1600" dirty="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600" dirty="0">
                    <a:latin typeface="微軟正黑體" pitchFamily="34" charset="-120"/>
                    <a:ea typeface="微軟正黑體" pitchFamily="34" charset="-120"/>
                  </a:rPr>
                  <a:t>技術學院</a:t>
                </a:r>
                <a:endParaRPr lang="en-US" altLang="zh-TW" sz="16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r>
                  <a:rPr lang="en-US" altLang="zh-TW" sz="1600" dirty="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600" dirty="0">
                    <a:latin typeface="微軟正黑體" pitchFamily="34" charset="-120"/>
                    <a:ea typeface="微軟正黑體" pitchFamily="34" charset="-120"/>
                  </a:rPr>
                  <a:t>軍警學校</a:t>
                </a:r>
                <a:endParaRPr lang="en-US" altLang="zh-TW" sz="16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endParaRPr lang="zh-TW" altLang="en-US" sz="20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 bwMode="auto">
              <a:xfrm>
                <a:off x="1354600" y="4365663"/>
                <a:ext cx="1290012" cy="1512236"/>
              </a:xfrm>
              <a:prstGeom prst="rect">
                <a:avLst/>
              </a:prstGeom>
              <a:solidFill>
                <a:srgbClr val="CCFF99"/>
              </a:solidFill>
              <a:ln w="38100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1600" dirty="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600" dirty="0">
                    <a:latin typeface="微軟正黑體" pitchFamily="34" charset="-120"/>
                    <a:ea typeface="微軟正黑體" pitchFamily="34" charset="-120"/>
                  </a:rPr>
                  <a:t>普通高中</a:t>
                </a:r>
                <a:endParaRPr lang="en-US" altLang="zh-TW" sz="16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>
                  <a:defRPr/>
                </a:pPr>
                <a:r>
                  <a:rPr lang="en-US" altLang="zh-TW" sz="1600" dirty="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600" dirty="0">
                    <a:latin typeface="微軟正黑體" pitchFamily="34" charset="-120"/>
                    <a:ea typeface="微軟正黑體" pitchFamily="34" charset="-120"/>
                  </a:rPr>
                  <a:t>綜合高中</a:t>
                </a:r>
                <a:endParaRPr lang="en-US" altLang="zh-TW" sz="16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>
                  <a:defRPr/>
                </a:pPr>
                <a:r>
                  <a:rPr lang="zh-TW" altLang="en-US" sz="1400" dirty="0">
                    <a:latin typeface="微軟正黑體" pitchFamily="34" charset="-120"/>
                    <a:ea typeface="微軟正黑體" pitchFamily="34" charset="-120"/>
                  </a:rPr>
                  <a:t>（學術學程）</a:t>
                </a:r>
                <a:endParaRPr lang="en-US" altLang="zh-TW" sz="14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>
                  <a:defRPr/>
                </a:pPr>
                <a:r>
                  <a:rPr lang="en-US" altLang="zh-TW" sz="1600" dirty="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600" dirty="0">
                    <a:latin typeface="微軟正黑體" pitchFamily="34" charset="-120"/>
                    <a:ea typeface="微軟正黑體" pitchFamily="34" charset="-120"/>
                  </a:rPr>
                  <a:t>單科高中</a:t>
                </a:r>
                <a:endParaRPr lang="en-US" altLang="zh-TW" sz="16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>
                  <a:defRPr/>
                </a:pPr>
                <a:r>
                  <a:rPr lang="en-US" altLang="zh-TW" sz="1600" dirty="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600" dirty="0">
                    <a:latin typeface="微軟正黑體" pitchFamily="34" charset="-120"/>
                    <a:ea typeface="微軟正黑體" pitchFamily="34" charset="-120"/>
                  </a:rPr>
                  <a:t>實驗高中</a:t>
                </a:r>
                <a:endParaRPr lang="zh-TW" altLang="en-US" sz="20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6" name="矩形 7"/>
              <p:cNvSpPr>
                <a:spLocks noChangeArrowheads="1"/>
              </p:cNvSpPr>
              <p:nvPr/>
            </p:nvSpPr>
            <p:spPr bwMode="auto">
              <a:xfrm>
                <a:off x="5184068" y="3573017"/>
                <a:ext cx="1224136" cy="2330822"/>
              </a:xfrm>
              <a:prstGeom prst="rect">
                <a:avLst/>
              </a:prstGeom>
              <a:solidFill>
                <a:srgbClr val="FFFFCC"/>
              </a:solidFill>
              <a:ln w="38100" algn="ctr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zh-TW" sz="16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r>
                  <a:rPr lang="en-US" altLang="zh-TW" sz="1600" dirty="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600" dirty="0">
                    <a:latin typeface="微軟正黑體" pitchFamily="34" charset="-120"/>
                    <a:ea typeface="微軟正黑體" pitchFamily="34" charset="-120"/>
                  </a:rPr>
                  <a:t>科技大學</a:t>
                </a:r>
                <a:endParaRPr lang="en-US" altLang="zh-TW" sz="16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r>
                  <a:rPr lang="en-US" altLang="zh-TW" sz="1600" dirty="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600" dirty="0">
                    <a:latin typeface="微軟正黑體" pitchFamily="34" charset="-120"/>
                    <a:ea typeface="微軟正黑體" pitchFamily="34" charset="-120"/>
                  </a:rPr>
                  <a:t>技術學院</a:t>
                </a:r>
                <a:endParaRPr lang="en-US" altLang="zh-TW" sz="16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r>
                  <a:rPr lang="en-US" altLang="zh-TW" sz="1600" dirty="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600" dirty="0">
                    <a:latin typeface="微軟正黑體" pitchFamily="34" charset="-120"/>
                    <a:ea typeface="微軟正黑體" pitchFamily="34" charset="-120"/>
                  </a:rPr>
                  <a:t>二專</a:t>
                </a:r>
                <a:endParaRPr lang="en-US" altLang="zh-TW" sz="16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r>
                  <a:rPr lang="en-US" altLang="zh-TW" sz="1600" dirty="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600" dirty="0">
                    <a:latin typeface="微軟正黑體" pitchFamily="34" charset="-120"/>
                    <a:ea typeface="微軟正黑體" pitchFamily="34" charset="-120"/>
                  </a:rPr>
                  <a:t>一般大學</a:t>
                </a:r>
                <a:endParaRPr lang="en-US" altLang="zh-TW" sz="16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r>
                  <a:rPr lang="en-US" altLang="zh-TW" sz="1600" dirty="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600" dirty="0">
                    <a:latin typeface="微軟正黑體" pitchFamily="34" charset="-120"/>
                    <a:ea typeface="微軟正黑體" pitchFamily="34" charset="-120"/>
                  </a:rPr>
                  <a:t>軍警校院</a:t>
                </a:r>
              </a:p>
            </p:txBody>
          </p:sp>
          <p:sp>
            <p:nvSpPr>
              <p:cNvPr id="18" name="矩形 17"/>
              <p:cNvSpPr/>
              <p:nvPr/>
            </p:nvSpPr>
            <p:spPr bwMode="auto">
              <a:xfrm>
                <a:off x="179464" y="5229213"/>
                <a:ext cx="1223937" cy="64868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1600" dirty="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600" dirty="0">
                    <a:latin typeface="微軟正黑體" pitchFamily="34" charset="-120"/>
                    <a:ea typeface="微軟正黑體" pitchFamily="34" charset="-120"/>
                  </a:rPr>
                  <a:t>國中畢業</a:t>
                </a:r>
                <a:endParaRPr lang="en-US" altLang="zh-TW" sz="16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 bwMode="auto">
              <a:xfrm>
                <a:off x="6442915" y="4365663"/>
                <a:ext cx="1369444" cy="1512236"/>
              </a:xfrm>
              <a:prstGeom prst="rect">
                <a:avLst/>
              </a:prstGeom>
              <a:solidFill>
                <a:srgbClr val="CCFF99"/>
              </a:solidFill>
              <a:ln w="38100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 anchor="ctr"/>
              <a:lstStyle/>
              <a:p>
                <a:pPr>
                  <a:defRPr/>
                </a:pPr>
                <a:r>
                  <a:rPr lang="en-US" altLang="zh-TW" sz="1600" dirty="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600" dirty="0">
                    <a:latin typeface="微軟正黑體" pitchFamily="34" charset="-120"/>
                    <a:ea typeface="微軟正黑體" pitchFamily="34" charset="-120"/>
                  </a:rPr>
                  <a:t>高職</a:t>
                </a:r>
                <a:endParaRPr lang="en-US" altLang="zh-TW" sz="16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>
                  <a:defRPr/>
                </a:pPr>
                <a:r>
                  <a:rPr lang="en-US" altLang="zh-TW" sz="1600" dirty="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600" dirty="0">
                    <a:latin typeface="微軟正黑體" pitchFamily="34" charset="-120"/>
                    <a:ea typeface="微軟正黑體" pitchFamily="34" charset="-120"/>
                  </a:rPr>
                  <a:t>五專</a:t>
                </a:r>
                <a:endParaRPr lang="en-US" altLang="zh-TW" sz="16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>
                  <a:defRPr/>
                </a:pPr>
                <a:r>
                  <a:rPr lang="en-US" altLang="zh-TW" sz="1600" dirty="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600" dirty="0">
                    <a:latin typeface="微軟正黑體" pitchFamily="34" charset="-120"/>
                    <a:ea typeface="微軟正黑體" pitchFamily="34" charset="-120"/>
                  </a:rPr>
                  <a:t>綜合高中</a:t>
                </a:r>
                <a:endParaRPr lang="en-US" altLang="zh-TW" sz="16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>
                  <a:defRPr/>
                </a:pPr>
                <a:r>
                  <a:rPr lang="zh-TW" altLang="en-US" sz="1400" dirty="0">
                    <a:latin typeface="微軟正黑體" pitchFamily="34" charset="-120"/>
                    <a:ea typeface="微軟正黑體" pitchFamily="34" charset="-120"/>
                  </a:rPr>
                  <a:t>（專門學程）</a:t>
                </a:r>
                <a:endParaRPr lang="en-US" altLang="zh-TW" sz="14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>
                  <a:defRPr/>
                </a:pPr>
                <a:r>
                  <a:rPr lang="en-US" altLang="zh-TW" sz="1400" dirty="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200" dirty="0">
                    <a:latin typeface="微軟正黑體" pitchFamily="34" charset="-120"/>
                    <a:ea typeface="微軟正黑體" pitchFamily="34" charset="-120"/>
                  </a:rPr>
                  <a:t>實用技能學程</a:t>
                </a:r>
                <a:endParaRPr lang="en-US" altLang="zh-TW" sz="14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>
                  <a:defRPr/>
                </a:pPr>
                <a:r>
                  <a:rPr lang="en-US" altLang="zh-TW" sz="1400" dirty="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400" dirty="0">
                    <a:latin typeface="微軟正黑體" pitchFamily="34" charset="-120"/>
                    <a:ea typeface="微軟正黑體" pitchFamily="34" charset="-120"/>
                  </a:rPr>
                  <a:t>建教合作班</a:t>
                </a:r>
              </a:p>
            </p:txBody>
          </p:sp>
          <p:sp>
            <p:nvSpPr>
              <p:cNvPr id="20" name="矩形 19"/>
              <p:cNvSpPr/>
              <p:nvPr/>
            </p:nvSpPr>
            <p:spPr bwMode="auto">
              <a:xfrm>
                <a:off x="7668795" y="5229213"/>
                <a:ext cx="1223937" cy="64868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1600" dirty="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600" dirty="0">
                    <a:latin typeface="微軟正黑體" pitchFamily="34" charset="-120"/>
                    <a:ea typeface="微軟正黑體" pitchFamily="34" charset="-120"/>
                  </a:rPr>
                  <a:t>國中畢業</a:t>
                </a:r>
                <a:endParaRPr lang="en-US" altLang="zh-TW" sz="16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21" name="矩形 13"/>
              <p:cNvSpPr>
                <a:spLocks noChangeArrowheads="1"/>
              </p:cNvSpPr>
              <p:nvPr/>
            </p:nvSpPr>
            <p:spPr bwMode="auto">
              <a:xfrm>
                <a:off x="179512" y="4351711"/>
                <a:ext cx="864096" cy="504056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zh-TW" altLang="en-US" sz="2000">
                    <a:latin typeface="微軟正黑體" pitchFamily="34" charset="-120"/>
                    <a:ea typeface="微軟正黑體" pitchFamily="34" charset="-120"/>
                  </a:rPr>
                  <a:t>國中</a:t>
                </a:r>
              </a:p>
            </p:txBody>
          </p:sp>
          <p:grpSp>
            <p:nvGrpSpPr>
              <p:cNvPr id="22" name="群組 16"/>
              <p:cNvGrpSpPr>
                <a:grpSpLocks/>
              </p:cNvGrpSpPr>
              <p:nvPr/>
            </p:nvGrpSpPr>
            <p:grpSpPr bwMode="auto">
              <a:xfrm>
                <a:off x="33757" y="3476427"/>
                <a:ext cx="3780085" cy="2438008"/>
                <a:chOff x="33757" y="3476427"/>
                <a:chExt cx="3780085" cy="2438008"/>
              </a:xfrm>
            </p:grpSpPr>
            <p:sp>
              <p:nvSpPr>
                <p:cNvPr id="44" name="矩形 15"/>
                <p:cNvSpPr>
                  <a:spLocks noChangeArrowheads="1"/>
                </p:cNvSpPr>
                <p:nvPr/>
              </p:nvSpPr>
              <p:spPr bwMode="auto">
                <a:xfrm>
                  <a:off x="34925" y="5131784"/>
                  <a:ext cx="140004" cy="78265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45" name="矩形 18"/>
                <p:cNvSpPr>
                  <a:spLocks noChangeArrowheads="1"/>
                </p:cNvSpPr>
                <p:nvPr/>
              </p:nvSpPr>
              <p:spPr bwMode="auto">
                <a:xfrm>
                  <a:off x="33757" y="5096788"/>
                  <a:ext cx="1256184" cy="13090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46" name="矩形 19"/>
                <p:cNvSpPr>
                  <a:spLocks noChangeArrowheads="1"/>
                </p:cNvSpPr>
                <p:nvPr/>
              </p:nvSpPr>
              <p:spPr bwMode="auto">
                <a:xfrm>
                  <a:off x="1291680" y="4273320"/>
                  <a:ext cx="111968" cy="922568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47" name="矩形 20"/>
                <p:cNvSpPr>
                  <a:spLocks noChangeArrowheads="1"/>
                </p:cNvSpPr>
                <p:nvPr/>
              </p:nvSpPr>
              <p:spPr bwMode="auto">
                <a:xfrm>
                  <a:off x="1291680" y="4250258"/>
                  <a:ext cx="1205086" cy="101453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48" name="矩形 21"/>
                <p:cNvSpPr>
                  <a:spLocks noChangeArrowheads="1"/>
                </p:cNvSpPr>
                <p:nvPr/>
              </p:nvSpPr>
              <p:spPr bwMode="auto">
                <a:xfrm>
                  <a:off x="2496766" y="3490913"/>
                  <a:ext cx="127372" cy="86201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49" name="矩形 22"/>
                <p:cNvSpPr>
                  <a:spLocks noChangeArrowheads="1"/>
                </p:cNvSpPr>
                <p:nvPr/>
              </p:nvSpPr>
              <p:spPr bwMode="auto">
                <a:xfrm>
                  <a:off x="2490788" y="3476427"/>
                  <a:ext cx="1323054" cy="9658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</p:grpSp>
          <p:grpSp>
            <p:nvGrpSpPr>
              <p:cNvPr id="23" name="群組 24"/>
              <p:cNvGrpSpPr>
                <a:grpSpLocks/>
              </p:cNvGrpSpPr>
              <p:nvPr/>
            </p:nvGrpSpPr>
            <p:grpSpPr bwMode="auto">
              <a:xfrm flipH="1">
                <a:off x="5184067" y="3476427"/>
                <a:ext cx="3812043" cy="2438008"/>
                <a:chOff x="33757" y="3476427"/>
                <a:chExt cx="3780085" cy="2438008"/>
              </a:xfrm>
            </p:grpSpPr>
            <p:sp>
              <p:nvSpPr>
                <p:cNvPr id="38" name="矩形 25"/>
                <p:cNvSpPr>
                  <a:spLocks noChangeArrowheads="1"/>
                </p:cNvSpPr>
                <p:nvPr/>
              </p:nvSpPr>
              <p:spPr bwMode="auto">
                <a:xfrm>
                  <a:off x="34925" y="5131784"/>
                  <a:ext cx="140004" cy="78265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39" name="矩形 26"/>
                <p:cNvSpPr>
                  <a:spLocks noChangeArrowheads="1"/>
                </p:cNvSpPr>
                <p:nvPr/>
              </p:nvSpPr>
              <p:spPr bwMode="auto">
                <a:xfrm>
                  <a:off x="33757" y="5096788"/>
                  <a:ext cx="1256184" cy="13090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40" name="矩形 27"/>
                <p:cNvSpPr>
                  <a:spLocks noChangeArrowheads="1"/>
                </p:cNvSpPr>
                <p:nvPr/>
              </p:nvSpPr>
              <p:spPr bwMode="auto">
                <a:xfrm>
                  <a:off x="1291680" y="4273320"/>
                  <a:ext cx="111968" cy="922568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41" name="矩形 28"/>
                <p:cNvSpPr>
                  <a:spLocks noChangeArrowheads="1"/>
                </p:cNvSpPr>
                <p:nvPr/>
              </p:nvSpPr>
              <p:spPr bwMode="auto">
                <a:xfrm>
                  <a:off x="1291680" y="4250258"/>
                  <a:ext cx="1205086" cy="101453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42" name="矩形 29"/>
                <p:cNvSpPr>
                  <a:spLocks noChangeArrowheads="1"/>
                </p:cNvSpPr>
                <p:nvPr/>
              </p:nvSpPr>
              <p:spPr bwMode="auto">
                <a:xfrm>
                  <a:off x="2496766" y="3490913"/>
                  <a:ext cx="127372" cy="86201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43" name="矩形 30"/>
                <p:cNvSpPr>
                  <a:spLocks noChangeArrowheads="1"/>
                </p:cNvSpPr>
                <p:nvPr/>
              </p:nvSpPr>
              <p:spPr bwMode="auto">
                <a:xfrm>
                  <a:off x="2490788" y="3476427"/>
                  <a:ext cx="1323054" cy="9658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</p:grpSp>
          <p:sp>
            <p:nvSpPr>
              <p:cNvPr id="24" name="直角三角形 17"/>
              <p:cNvSpPr>
                <a:spLocks noChangeArrowheads="1"/>
              </p:cNvSpPr>
              <p:nvPr/>
            </p:nvSpPr>
            <p:spPr bwMode="auto">
              <a:xfrm>
                <a:off x="6588224" y="3921919"/>
                <a:ext cx="216024" cy="263165"/>
              </a:xfrm>
              <a:prstGeom prst="rtTriangle">
                <a:avLst/>
              </a:prstGeom>
              <a:gradFill rotWithShape="0">
                <a:gsLst>
                  <a:gs pos="0">
                    <a:srgbClr val="92D050"/>
                  </a:gs>
                  <a:gs pos="100000">
                    <a:srgbClr val="FFC000"/>
                  </a:gs>
                </a:gsLst>
                <a:lin ang="108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25" name="直角三角形 32"/>
              <p:cNvSpPr>
                <a:spLocks noChangeArrowheads="1"/>
              </p:cNvSpPr>
              <p:nvPr/>
            </p:nvSpPr>
            <p:spPr bwMode="auto">
              <a:xfrm flipH="1">
                <a:off x="2195735" y="3922133"/>
                <a:ext cx="218293" cy="263165"/>
              </a:xfrm>
              <a:prstGeom prst="rtTriangle">
                <a:avLst/>
              </a:prstGeom>
              <a:gradFill rotWithShape="0">
                <a:gsLst>
                  <a:gs pos="0">
                    <a:srgbClr val="92D050"/>
                  </a:gs>
                  <a:gs pos="100000">
                    <a:srgbClr val="FFC000"/>
                  </a:gs>
                </a:gsLst>
                <a:lin ang="108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26" name="直角三角形 33"/>
              <p:cNvSpPr>
                <a:spLocks noChangeArrowheads="1"/>
              </p:cNvSpPr>
              <p:nvPr/>
            </p:nvSpPr>
            <p:spPr bwMode="auto">
              <a:xfrm flipH="1">
                <a:off x="988462" y="4766296"/>
                <a:ext cx="218293" cy="263165"/>
              </a:xfrm>
              <a:prstGeom prst="rtTriangle">
                <a:avLst/>
              </a:prstGeom>
              <a:gradFill rotWithShape="0">
                <a:gsLst>
                  <a:gs pos="0">
                    <a:srgbClr val="00B0F0"/>
                  </a:gs>
                  <a:gs pos="100000">
                    <a:srgbClr val="92D050"/>
                  </a:gs>
                </a:gsLst>
                <a:lin ang="108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27" name="直角三角形 34"/>
              <p:cNvSpPr>
                <a:spLocks noChangeArrowheads="1"/>
              </p:cNvSpPr>
              <p:nvPr/>
            </p:nvSpPr>
            <p:spPr bwMode="auto">
              <a:xfrm>
                <a:off x="7812359" y="4769874"/>
                <a:ext cx="218457" cy="263165"/>
              </a:xfrm>
              <a:prstGeom prst="rtTriangle">
                <a:avLst/>
              </a:prstGeom>
              <a:gradFill rotWithShape="0">
                <a:gsLst>
                  <a:gs pos="0">
                    <a:srgbClr val="00B0F0"/>
                  </a:gs>
                  <a:gs pos="100000">
                    <a:srgbClr val="92D050"/>
                  </a:gs>
                </a:gsLst>
                <a:lin ang="108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28" name="矩形 35"/>
              <p:cNvSpPr>
                <a:spLocks noChangeArrowheads="1"/>
              </p:cNvSpPr>
              <p:nvPr/>
            </p:nvSpPr>
            <p:spPr bwMode="auto">
              <a:xfrm>
                <a:off x="1331639" y="3429000"/>
                <a:ext cx="864096" cy="504056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zh-TW" altLang="en-US" sz="2000" dirty="0">
                    <a:latin typeface="微軟正黑體" pitchFamily="34" charset="-120"/>
                    <a:ea typeface="微軟正黑體" pitchFamily="34" charset="-120"/>
                  </a:rPr>
                  <a:t>高中</a:t>
                </a:r>
              </a:p>
            </p:txBody>
          </p:sp>
          <p:sp>
            <p:nvSpPr>
              <p:cNvPr id="29" name="矩形 36"/>
              <p:cNvSpPr>
                <a:spLocks noChangeArrowheads="1"/>
              </p:cNvSpPr>
              <p:nvPr/>
            </p:nvSpPr>
            <p:spPr bwMode="auto">
              <a:xfrm>
                <a:off x="2509910" y="2759945"/>
                <a:ext cx="864096" cy="504056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zh-TW" altLang="en-US" sz="2000">
                    <a:latin typeface="微軟正黑體" pitchFamily="34" charset="-120"/>
                    <a:ea typeface="微軟正黑體" pitchFamily="34" charset="-120"/>
                  </a:rPr>
                  <a:t>大學</a:t>
                </a:r>
              </a:p>
            </p:txBody>
          </p:sp>
          <p:sp>
            <p:nvSpPr>
              <p:cNvPr id="30" name="矩形 37"/>
              <p:cNvSpPr>
                <a:spLocks noChangeArrowheads="1"/>
              </p:cNvSpPr>
              <p:nvPr/>
            </p:nvSpPr>
            <p:spPr bwMode="auto">
              <a:xfrm>
                <a:off x="7956376" y="4365104"/>
                <a:ext cx="864096" cy="504056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zh-TW" altLang="en-US" sz="2000">
                    <a:latin typeface="微軟正黑體" pitchFamily="34" charset="-120"/>
                    <a:ea typeface="微軟正黑體" pitchFamily="34" charset="-120"/>
                  </a:rPr>
                  <a:t>國中</a:t>
                </a:r>
              </a:p>
            </p:txBody>
          </p:sp>
          <p:sp>
            <p:nvSpPr>
              <p:cNvPr id="31" name="矩形 38"/>
              <p:cNvSpPr>
                <a:spLocks noChangeArrowheads="1"/>
              </p:cNvSpPr>
              <p:nvPr/>
            </p:nvSpPr>
            <p:spPr bwMode="auto">
              <a:xfrm>
                <a:off x="6804248" y="3442392"/>
                <a:ext cx="864096" cy="634679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zh-TW" altLang="en-US" sz="1600">
                    <a:latin typeface="微軟正黑體" pitchFamily="34" charset="-120"/>
                    <a:ea typeface="微軟正黑體" pitchFamily="34" charset="-120"/>
                  </a:rPr>
                  <a:t>高職</a:t>
                </a:r>
                <a:r>
                  <a:rPr lang="en-US" altLang="zh-TW" sz="1600">
                    <a:latin typeface="微軟正黑體" pitchFamily="34" charset="-120"/>
                    <a:ea typeface="微軟正黑體" pitchFamily="34" charset="-120"/>
                  </a:rPr>
                  <a:t>/</a:t>
                </a:r>
                <a:r>
                  <a:rPr lang="zh-TW" altLang="en-US" sz="1600">
                    <a:latin typeface="微軟正黑體" pitchFamily="34" charset="-120"/>
                    <a:ea typeface="微軟正黑體" pitchFamily="34" charset="-120"/>
                  </a:rPr>
                  <a:t>五專</a:t>
                </a:r>
              </a:p>
            </p:txBody>
          </p:sp>
          <p:sp>
            <p:nvSpPr>
              <p:cNvPr id="32" name="矩形 39"/>
              <p:cNvSpPr>
                <a:spLocks noChangeArrowheads="1"/>
              </p:cNvSpPr>
              <p:nvPr/>
            </p:nvSpPr>
            <p:spPr bwMode="auto">
              <a:xfrm>
                <a:off x="5652120" y="2773338"/>
                <a:ext cx="864096" cy="655662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zh-TW" altLang="en-US" sz="1600" dirty="0">
                    <a:latin typeface="微軟正黑體" pitchFamily="34" charset="-120"/>
                    <a:ea typeface="微軟正黑體" pitchFamily="34" charset="-120"/>
                  </a:rPr>
                  <a:t>科大</a:t>
                </a:r>
                <a:r>
                  <a:rPr lang="en-US" altLang="zh-TW" sz="1600" dirty="0">
                    <a:latin typeface="微軟正黑體" pitchFamily="34" charset="-120"/>
                    <a:ea typeface="微軟正黑體" pitchFamily="34" charset="-120"/>
                  </a:rPr>
                  <a:t>/</a:t>
                </a:r>
                <a:r>
                  <a:rPr lang="zh-TW" altLang="en-US" sz="1600" dirty="0">
                    <a:latin typeface="微軟正黑體" pitchFamily="34" charset="-120"/>
                    <a:ea typeface="微軟正黑體" pitchFamily="34" charset="-120"/>
                  </a:rPr>
                  <a:t>二專</a:t>
                </a:r>
              </a:p>
            </p:txBody>
          </p:sp>
          <p:sp>
            <p:nvSpPr>
              <p:cNvPr id="33" name="矩形 40"/>
              <p:cNvSpPr>
                <a:spLocks noChangeArrowheads="1"/>
              </p:cNvSpPr>
              <p:nvPr/>
            </p:nvSpPr>
            <p:spPr bwMode="auto">
              <a:xfrm>
                <a:off x="3904889" y="844662"/>
                <a:ext cx="1190206" cy="504056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zh-TW" altLang="en-US" sz="2400" dirty="0">
                    <a:latin typeface="微軟正黑體" pitchFamily="34" charset="-120"/>
                    <a:ea typeface="微軟正黑體" pitchFamily="34" charset="-120"/>
                  </a:rPr>
                  <a:t>研究所</a:t>
                </a:r>
              </a:p>
            </p:txBody>
          </p:sp>
          <p:grpSp>
            <p:nvGrpSpPr>
              <p:cNvPr id="34" name="群組 41"/>
              <p:cNvGrpSpPr>
                <a:grpSpLocks/>
              </p:cNvGrpSpPr>
              <p:nvPr/>
            </p:nvGrpSpPr>
            <p:grpSpPr bwMode="auto">
              <a:xfrm rot="-1116729">
                <a:off x="233223" y="487870"/>
                <a:ext cx="8505043" cy="4119887"/>
                <a:chOff x="-1097941" y="1152808"/>
                <a:chExt cx="6198322" cy="4200461"/>
              </a:xfrm>
            </p:grpSpPr>
            <p:sp>
              <p:nvSpPr>
                <p:cNvPr id="35" name="圖案 34"/>
                <p:cNvSpPr/>
                <p:nvPr/>
              </p:nvSpPr>
              <p:spPr>
                <a:xfrm rot="474396">
                  <a:off x="-1097647" y="1150812"/>
                  <a:ext cx="2472068" cy="2286638"/>
                </a:xfrm>
                <a:prstGeom prst="swooshArrow">
                  <a:avLst>
                    <a:gd name="adj1" fmla="val 16310"/>
                    <a:gd name="adj2" fmla="val 3137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6" name="手繪多邊形 35"/>
                <p:cNvSpPr/>
                <p:nvPr/>
              </p:nvSpPr>
              <p:spPr>
                <a:xfrm>
                  <a:off x="-513127" y="1266138"/>
                  <a:ext cx="1648046" cy="650941"/>
                </a:xfrm>
                <a:custGeom>
                  <a:avLst/>
                  <a:gdLst>
                    <a:gd name="connsiteX0" fmla="*/ 0 w 1654048"/>
                    <a:gd name="connsiteY0" fmla="*/ 0 h 650240"/>
                    <a:gd name="connsiteX1" fmla="*/ 1654048 w 1654048"/>
                    <a:gd name="connsiteY1" fmla="*/ 0 h 650240"/>
                    <a:gd name="connsiteX2" fmla="*/ 1654048 w 1654048"/>
                    <a:gd name="connsiteY2" fmla="*/ 650240 h 650240"/>
                    <a:gd name="connsiteX3" fmla="*/ 0 w 1654048"/>
                    <a:gd name="connsiteY3" fmla="*/ 650240 h 650240"/>
                    <a:gd name="connsiteX4" fmla="*/ 0 w 1654048"/>
                    <a:gd name="connsiteY4" fmla="*/ 0 h 650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4048" h="650240">
                      <a:moveTo>
                        <a:pt x="0" y="0"/>
                      </a:moveTo>
                      <a:lnTo>
                        <a:pt x="1654048" y="0"/>
                      </a:lnTo>
                      <a:lnTo>
                        <a:pt x="1654048" y="650240"/>
                      </a:lnTo>
                      <a:lnTo>
                        <a:pt x="0" y="65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45720" rIns="45720" spcCol="1270" anchor="b"/>
                <a:lstStyle/>
                <a:p>
                  <a:pPr algn="ctr" defTabSz="160020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zh-TW" altLang="en-US" sz="3600" dirty="0"/>
                </a:p>
              </p:txBody>
            </p:sp>
            <p:sp>
              <p:nvSpPr>
                <p:cNvPr id="37" name="圖案 36"/>
                <p:cNvSpPr/>
                <p:nvPr/>
              </p:nvSpPr>
              <p:spPr>
                <a:xfrm rot="1561976" flipH="1">
                  <a:off x="2648475" y="2904324"/>
                  <a:ext cx="2446583" cy="2441028"/>
                </a:xfrm>
                <a:prstGeom prst="swooshArrow">
                  <a:avLst>
                    <a:gd name="adj1" fmla="val 16310"/>
                    <a:gd name="adj2" fmla="val 3137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</p:grpSp>
        </p:grpSp>
        <p:sp>
          <p:nvSpPr>
            <p:cNvPr id="9" name="弧形 51"/>
            <p:cNvSpPr/>
            <p:nvPr/>
          </p:nvSpPr>
          <p:spPr bwMode="auto">
            <a:xfrm>
              <a:off x="3143388" y="2268714"/>
              <a:ext cx="3734927" cy="1441193"/>
            </a:xfrm>
            <a:custGeom>
              <a:avLst/>
              <a:gdLst>
                <a:gd name="connsiteX0" fmla="*/ 2713 w 2880389"/>
                <a:gd name="connsiteY0" fmla="*/ 646379 h 1377254"/>
                <a:gd name="connsiteX1" fmla="*/ 1450271 w 2880389"/>
                <a:gd name="connsiteY1" fmla="*/ 17 h 1377254"/>
                <a:gd name="connsiteX2" fmla="*/ 2880390 w 2880389"/>
                <a:gd name="connsiteY2" fmla="*/ 688457 h 1377254"/>
                <a:gd name="connsiteX3" fmla="*/ 1440195 w 2880389"/>
                <a:gd name="connsiteY3" fmla="*/ 688627 h 1377254"/>
                <a:gd name="connsiteX4" fmla="*/ 2713 w 2880389"/>
                <a:gd name="connsiteY4" fmla="*/ 646379 h 1377254"/>
                <a:gd name="connsiteX0" fmla="*/ 2713 w 2880389"/>
                <a:gd name="connsiteY0" fmla="*/ 646379 h 1377254"/>
                <a:gd name="connsiteX1" fmla="*/ 1450271 w 2880389"/>
                <a:gd name="connsiteY1" fmla="*/ 17 h 1377254"/>
                <a:gd name="connsiteX2" fmla="*/ 2880390 w 2880389"/>
                <a:gd name="connsiteY2" fmla="*/ 688457 h 1377254"/>
                <a:gd name="connsiteX0" fmla="*/ 0 w 3487277"/>
                <a:gd name="connsiteY0" fmla="*/ 646379 h 1640957"/>
                <a:gd name="connsiteX1" fmla="*/ 1447558 w 3487277"/>
                <a:gd name="connsiteY1" fmla="*/ 17 h 1640957"/>
                <a:gd name="connsiteX2" fmla="*/ 2877677 w 3487277"/>
                <a:gd name="connsiteY2" fmla="*/ 688457 h 1640957"/>
                <a:gd name="connsiteX3" fmla="*/ 1437482 w 3487277"/>
                <a:gd name="connsiteY3" fmla="*/ 688627 h 1640957"/>
                <a:gd name="connsiteX4" fmla="*/ 0 w 3487277"/>
                <a:gd name="connsiteY4" fmla="*/ 646379 h 1640957"/>
                <a:gd name="connsiteX0" fmla="*/ 0 w 3487277"/>
                <a:gd name="connsiteY0" fmla="*/ 646379 h 1640957"/>
                <a:gd name="connsiteX1" fmla="*/ 1447558 w 3487277"/>
                <a:gd name="connsiteY1" fmla="*/ 17 h 1640957"/>
                <a:gd name="connsiteX2" fmla="*/ 3487277 w 3487277"/>
                <a:gd name="connsiteY2" fmla="*/ 1640957 h 1640957"/>
                <a:gd name="connsiteX0" fmla="*/ 266700 w 3753977"/>
                <a:gd name="connsiteY0" fmla="*/ 646379 h 1640957"/>
                <a:gd name="connsiteX1" fmla="*/ 1714258 w 3753977"/>
                <a:gd name="connsiteY1" fmla="*/ 17 h 1640957"/>
                <a:gd name="connsiteX2" fmla="*/ 3144377 w 3753977"/>
                <a:gd name="connsiteY2" fmla="*/ 688457 h 1640957"/>
                <a:gd name="connsiteX3" fmla="*/ 1704182 w 3753977"/>
                <a:gd name="connsiteY3" fmla="*/ 688627 h 1640957"/>
                <a:gd name="connsiteX4" fmla="*/ 266700 w 3753977"/>
                <a:gd name="connsiteY4" fmla="*/ 646379 h 1640957"/>
                <a:gd name="connsiteX0" fmla="*/ 0 w 3753977"/>
                <a:gd name="connsiteY0" fmla="*/ 884504 h 1640957"/>
                <a:gd name="connsiteX1" fmla="*/ 1714258 w 3753977"/>
                <a:gd name="connsiteY1" fmla="*/ 17 h 1640957"/>
                <a:gd name="connsiteX2" fmla="*/ 3753977 w 3753977"/>
                <a:gd name="connsiteY2" fmla="*/ 1640957 h 1640957"/>
                <a:gd name="connsiteX0" fmla="*/ 266700 w 3753977"/>
                <a:gd name="connsiteY0" fmla="*/ 649520 h 1644098"/>
                <a:gd name="connsiteX1" fmla="*/ 1714258 w 3753977"/>
                <a:gd name="connsiteY1" fmla="*/ 3158 h 1644098"/>
                <a:gd name="connsiteX2" fmla="*/ 2944352 w 3753977"/>
                <a:gd name="connsiteY2" fmla="*/ 880754 h 1644098"/>
                <a:gd name="connsiteX3" fmla="*/ 1704182 w 3753977"/>
                <a:gd name="connsiteY3" fmla="*/ 691768 h 1644098"/>
                <a:gd name="connsiteX4" fmla="*/ 266700 w 3753977"/>
                <a:gd name="connsiteY4" fmla="*/ 649520 h 1644098"/>
                <a:gd name="connsiteX0" fmla="*/ 0 w 3753977"/>
                <a:gd name="connsiteY0" fmla="*/ 887645 h 1644098"/>
                <a:gd name="connsiteX1" fmla="*/ 1714258 w 3753977"/>
                <a:gd name="connsiteY1" fmla="*/ 3158 h 1644098"/>
                <a:gd name="connsiteX2" fmla="*/ 3753977 w 3753977"/>
                <a:gd name="connsiteY2" fmla="*/ 1644098 h 1644098"/>
                <a:gd name="connsiteX0" fmla="*/ 266700 w 3753977"/>
                <a:gd name="connsiteY0" fmla="*/ 649520 h 1644098"/>
                <a:gd name="connsiteX1" fmla="*/ 1714258 w 3753977"/>
                <a:gd name="connsiteY1" fmla="*/ 3158 h 1644098"/>
                <a:gd name="connsiteX2" fmla="*/ 2944352 w 3753977"/>
                <a:gd name="connsiteY2" fmla="*/ 880754 h 1644098"/>
                <a:gd name="connsiteX3" fmla="*/ 1704182 w 3753977"/>
                <a:gd name="connsiteY3" fmla="*/ 691768 h 1644098"/>
                <a:gd name="connsiteX4" fmla="*/ 266700 w 3753977"/>
                <a:gd name="connsiteY4" fmla="*/ 649520 h 1644098"/>
                <a:gd name="connsiteX0" fmla="*/ 0 w 3753977"/>
                <a:gd name="connsiteY0" fmla="*/ 887645 h 1644098"/>
                <a:gd name="connsiteX1" fmla="*/ 1714258 w 3753977"/>
                <a:gd name="connsiteY1" fmla="*/ 3158 h 1644098"/>
                <a:gd name="connsiteX2" fmla="*/ 3753977 w 3753977"/>
                <a:gd name="connsiteY2" fmla="*/ 1644098 h 1644098"/>
                <a:gd name="connsiteX0" fmla="*/ 266700 w 3753977"/>
                <a:gd name="connsiteY0" fmla="*/ 649520 h 1644098"/>
                <a:gd name="connsiteX1" fmla="*/ 1714258 w 3753977"/>
                <a:gd name="connsiteY1" fmla="*/ 3158 h 1644098"/>
                <a:gd name="connsiteX2" fmla="*/ 2944352 w 3753977"/>
                <a:gd name="connsiteY2" fmla="*/ 880754 h 1644098"/>
                <a:gd name="connsiteX3" fmla="*/ 1704182 w 3753977"/>
                <a:gd name="connsiteY3" fmla="*/ 691768 h 1644098"/>
                <a:gd name="connsiteX4" fmla="*/ 266700 w 3753977"/>
                <a:gd name="connsiteY4" fmla="*/ 649520 h 1644098"/>
                <a:gd name="connsiteX0" fmla="*/ 0 w 3753977"/>
                <a:gd name="connsiteY0" fmla="*/ 887645 h 1644098"/>
                <a:gd name="connsiteX1" fmla="*/ 1714258 w 3753977"/>
                <a:gd name="connsiteY1" fmla="*/ 3158 h 1644098"/>
                <a:gd name="connsiteX2" fmla="*/ 3102500 w 3753977"/>
                <a:gd name="connsiteY2" fmla="*/ 786157 h 1644098"/>
                <a:gd name="connsiteX3" fmla="*/ 3753977 w 3753977"/>
                <a:gd name="connsiteY3" fmla="*/ 1644098 h 1644098"/>
                <a:gd name="connsiteX0" fmla="*/ 266700 w 3753977"/>
                <a:gd name="connsiteY0" fmla="*/ 649520 h 1644098"/>
                <a:gd name="connsiteX1" fmla="*/ 1714258 w 3753977"/>
                <a:gd name="connsiteY1" fmla="*/ 3158 h 1644098"/>
                <a:gd name="connsiteX2" fmla="*/ 2944352 w 3753977"/>
                <a:gd name="connsiteY2" fmla="*/ 880754 h 1644098"/>
                <a:gd name="connsiteX3" fmla="*/ 1704182 w 3753977"/>
                <a:gd name="connsiteY3" fmla="*/ 691768 h 1644098"/>
                <a:gd name="connsiteX4" fmla="*/ 266700 w 3753977"/>
                <a:gd name="connsiteY4" fmla="*/ 649520 h 1644098"/>
                <a:gd name="connsiteX0" fmla="*/ 0 w 3753977"/>
                <a:gd name="connsiteY0" fmla="*/ 887645 h 1644098"/>
                <a:gd name="connsiteX1" fmla="*/ 1714258 w 3753977"/>
                <a:gd name="connsiteY1" fmla="*/ 3158 h 1644098"/>
                <a:gd name="connsiteX2" fmla="*/ 3035825 w 3753977"/>
                <a:gd name="connsiteY2" fmla="*/ 954297 h 1644098"/>
                <a:gd name="connsiteX3" fmla="*/ 3753977 w 3753977"/>
                <a:gd name="connsiteY3" fmla="*/ 1644098 h 1644098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714258 w 3753977"/>
                <a:gd name="connsiteY1" fmla="*/ 1381 h 1642321"/>
                <a:gd name="connsiteX2" fmla="*/ 3035825 w 3753977"/>
                <a:gd name="connsiteY2" fmla="*/ 952520 h 1642321"/>
                <a:gd name="connsiteX3" fmla="*/ 3753977 w 3753977"/>
                <a:gd name="connsiteY3" fmla="*/ 1642321 h 1642321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714258 w 3753977"/>
                <a:gd name="connsiteY1" fmla="*/ 1381 h 1642321"/>
                <a:gd name="connsiteX2" fmla="*/ 3140600 w 3753977"/>
                <a:gd name="connsiteY2" fmla="*/ 952520 h 1642321"/>
                <a:gd name="connsiteX3" fmla="*/ 3753977 w 3753977"/>
                <a:gd name="connsiteY3" fmla="*/ 1642321 h 1642321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514233 w 3753977"/>
                <a:gd name="connsiteY1" fmla="*/ 64434 h 1642321"/>
                <a:gd name="connsiteX2" fmla="*/ 3140600 w 3753977"/>
                <a:gd name="connsiteY2" fmla="*/ 952520 h 1642321"/>
                <a:gd name="connsiteX3" fmla="*/ 3753977 w 3753977"/>
                <a:gd name="connsiteY3" fmla="*/ 1642321 h 1642321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514233 w 3753977"/>
                <a:gd name="connsiteY1" fmla="*/ 64434 h 1642321"/>
                <a:gd name="connsiteX2" fmla="*/ 3121550 w 3753977"/>
                <a:gd name="connsiteY2" fmla="*/ 994555 h 1642321"/>
                <a:gd name="connsiteX3" fmla="*/ 3753977 w 3753977"/>
                <a:gd name="connsiteY3" fmla="*/ 1642321 h 1642321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514233 w 3753977"/>
                <a:gd name="connsiteY1" fmla="*/ 64434 h 1642321"/>
                <a:gd name="connsiteX2" fmla="*/ 3121550 w 3753977"/>
                <a:gd name="connsiteY2" fmla="*/ 994555 h 1642321"/>
                <a:gd name="connsiteX3" fmla="*/ 3753977 w 3753977"/>
                <a:gd name="connsiteY3" fmla="*/ 1642321 h 1642321"/>
                <a:gd name="connsiteX0" fmla="*/ 266700 w 3753977"/>
                <a:gd name="connsiteY0" fmla="*/ 595457 h 1590035"/>
                <a:gd name="connsiteX1" fmla="*/ 1647583 w 3753977"/>
                <a:gd name="connsiteY1" fmla="*/ 1639 h 1590035"/>
                <a:gd name="connsiteX2" fmla="*/ 3030077 w 3753977"/>
                <a:gd name="connsiteY2" fmla="*/ 742622 h 1590035"/>
                <a:gd name="connsiteX3" fmla="*/ 1704182 w 3753977"/>
                <a:gd name="connsiteY3" fmla="*/ 637705 h 1590035"/>
                <a:gd name="connsiteX4" fmla="*/ 266700 w 3753977"/>
                <a:gd name="connsiteY4" fmla="*/ 595457 h 1590035"/>
                <a:gd name="connsiteX0" fmla="*/ 0 w 3753977"/>
                <a:gd name="connsiteY0" fmla="*/ 833582 h 1590035"/>
                <a:gd name="connsiteX1" fmla="*/ 1514233 w 3753977"/>
                <a:gd name="connsiteY1" fmla="*/ 12148 h 1590035"/>
                <a:gd name="connsiteX2" fmla="*/ 3121550 w 3753977"/>
                <a:gd name="connsiteY2" fmla="*/ 942269 h 1590035"/>
                <a:gd name="connsiteX3" fmla="*/ 3753977 w 3753977"/>
                <a:gd name="connsiteY3" fmla="*/ 1590035 h 1590035"/>
                <a:gd name="connsiteX0" fmla="*/ 247650 w 3734927"/>
                <a:gd name="connsiteY0" fmla="*/ 595457 h 1590035"/>
                <a:gd name="connsiteX1" fmla="*/ 1628533 w 3734927"/>
                <a:gd name="connsiteY1" fmla="*/ 1639 h 1590035"/>
                <a:gd name="connsiteX2" fmla="*/ 3011027 w 3734927"/>
                <a:gd name="connsiteY2" fmla="*/ 742622 h 1590035"/>
                <a:gd name="connsiteX3" fmla="*/ 1685132 w 3734927"/>
                <a:gd name="connsiteY3" fmla="*/ 637705 h 1590035"/>
                <a:gd name="connsiteX4" fmla="*/ 247650 w 3734927"/>
                <a:gd name="connsiteY4" fmla="*/ 595457 h 1590035"/>
                <a:gd name="connsiteX0" fmla="*/ 0 w 3734927"/>
                <a:gd name="connsiteY0" fmla="*/ 1127826 h 1590035"/>
                <a:gd name="connsiteX1" fmla="*/ 1495183 w 3734927"/>
                <a:gd name="connsiteY1" fmla="*/ 12148 h 1590035"/>
                <a:gd name="connsiteX2" fmla="*/ 3102500 w 3734927"/>
                <a:gd name="connsiteY2" fmla="*/ 942269 h 1590035"/>
                <a:gd name="connsiteX3" fmla="*/ 3734927 w 3734927"/>
                <a:gd name="connsiteY3" fmla="*/ 1590035 h 159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4927" h="1590035" stroke="0" extrusionOk="0">
                  <a:moveTo>
                    <a:pt x="247650" y="595457"/>
                  </a:moveTo>
                  <a:cubicBezTo>
                    <a:pt x="294582" y="230374"/>
                    <a:pt x="1167970" y="-22889"/>
                    <a:pt x="1628533" y="1639"/>
                  </a:cubicBezTo>
                  <a:cubicBezTo>
                    <a:pt x="2089096" y="26167"/>
                    <a:pt x="2934632" y="711039"/>
                    <a:pt x="3011027" y="742622"/>
                  </a:cubicBezTo>
                  <a:lnTo>
                    <a:pt x="1685132" y="637705"/>
                  </a:lnTo>
                  <a:lnTo>
                    <a:pt x="247650" y="595457"/>
                  </a:lnTo>
                  <a:close/>
                </a:path>
                <a:path w="3734927" h="1590035" fill="none">
                  <a:moveTo>
                    <a:pt x="0" y="1127826"/>
                  </a:moveTo>
                  <a:cubicBezTo>
                    <a:pt x="46932" y="762743"/>
                    <a:pt x="730227" y="9589"/>
                    <a:pt x="1495183" y="12148"/>
                  </a:cubicBezTo>
                  <a:cubicBezTo>
                    <a:pt x="2010679" y="-11773"/>
                    <a:pt x="2762547" y="668779"/>
                    <a:pt x="3102500" y="942269"/>
                  </a:cubicBezTo>
                  <a:cubicBezTo>
                    <a:pt x="3432928" y="1268303"/>
                    <a:pt x="3624760" y="1440039"/>
                    <a:pt x="3734927" y="1590035"/>
                  </a:cubicBezTo>
                </a:path>
              </a:pathLst>
            </a:custGeom>
            <a:noFill/>
            <a:ln w="60325" cap="flat" cmpd="sng" algn="ctr"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prstDash val="solid"/>
              <a:bevel/>
              <a:headEnd type="stealth" w="lg" len="lg"/>
              <a:tailEnd type="none" w="med" len="med"/>
            </a:ln>
            <a:effectLst>
              <a:outerShdw blurRad="50800" dist="50800" sx="1000" sy="1000" algn="ctr" rotWithShape="0">
                <a:srgbClr val="000000">
                  <a:alpha val="43137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弧形 51"/>
            <p:cNvSpPr/>
            <p:nvPr/>
          </p:nvSpPr>
          <p:spPr bwMode="auto">
            <a:xfrm flipH="1">
              <a:off x="2268538" y="2276872"/>
              <a:ext cx="3665860" cy="1441193"/>
            </a:xfrm>
            <a:custGeom>
              <a:avLst/>
              <a:gdLst>
                <a:gd name="connsiteX0" fmla="*/ 2713 w 2880389"/>
                <a:gd name="connsiteY0" fmla="*/ 646379 h 1377254"/>
                <a:gd name="connsiteX1" fmla="*/ 1450271 w 2880389"/>
                <a:gd name="connsiteY1" fmla="*/ 17 h 1377254"/>
                <a:gd name="connsiteX2" fmla="*/ 2880390 w 2880389"/>
                <a:gd name="connsiteY2" fmla="*/ 688457 h 1377254"/>
                <a:gd name="connsiteX3" fmla="*/ 1440195 w 2880389"/>
                <a:gd name="connsiteY3" fmla="*/ 688627 h 1377254"/>
                <a:gd name="connsiteX4" fmla="*/ 2713 w 2880389"/>
                <a:gd name="connsiteY4" fmla="*/ 646379 h 1377254"/>
                <a:gd name="connsiteX0" fmla="*/ 2713 w 2880389"/>
                <a:gd name="connsiteY0" fmla="*/ 646379 h 1377254"/>
                <a:gd name="connsiteX1" fmla="*/ 1450271 w 2880389"/>
                <a:gd name="connsiteY1" fmla="*/ 17 h 1377254"/>
                <a:gd name="connsiteX2" fmla="*/ 2880390 w 2880389"/>
                <a:gd name="connsiteY2" fmla="*/ 688457 h 1377254"/>
                <a:gd name="connsiteX0" fmla="*/ 0 w 3487277"/>
                <a:gd name="connsiteY0" fmla="*/ 646379 h 1640957"/>
                <a:gd name="connsiteX1" fmla="*/ 1447558 w 3487277"/>
                <a:gd name="connsiteY1" fmla="*/ 17 h 1640957"/>
                <a:gd name="connsiteX2" fmla="*/ 2877677 w 3487277"/>
                <a:gd name="connsiteY2" fmla="*/ 688457 h 1640957"/>
                <a:gd name="connsiteX3" fmla="*/ 1437482 w 3487277"/>
                <a:gd name="connsiteY3" fmla="*/ 688627 h 1640957"/>
                <a:gd name="connsiteX4" fmla="*/ 0 w 3487277"/>
                <a:gd name="connsiteY4" fmla="*/ 646379 h 1640957"/>
                <a:gd name="connsiteX0" fmla="*/ 0 w 3487277"/>
                <a:gd name="connsiteY0" fmla="*/ 646379 h 1640957"/>
                <a:gd name="connsiteX1" fmla="*/ 1447558 w 3487277"/>
                <a:gd name="connsiteY1" fmla="*/ 17 h 1640957"/>
                <a:gd name="connsiteX2" fmla="*/ 3487277 w 3487277"/>
                <a:gd name="connsiteY2" fmla="*/ 1640957 h 1640957"/>
                <a:gd name="connsiteX0" fmla="*/ 266700 w 3753977"/>
                <a:gd name="connsiteY0" fmla="*/ 646379 h 1640957"/>
                <a:gd name="connsiteX1" fmla="*/ 1714258 w 3753977"/>
                <a:gd name="connsiteY1" fmla="*/ 17 h 1640957"/>
                <a:gd name="connsiteX2" fmla="*/ 3144377 w 3753977"/>
                <a:gd name="connsiteY2" fmla="*/ 688457 h 1640957"/>
                <a:gd name="connsiteX3" fmla="*/ 1704182 w 3753977"/>
                <a:gd name="connsiteY3" fmla="*/ 688627 h 1640957"/>
                <a:gd name="connsiteX4" fmla="*/ 266700 w 3753977"/>
                <a:gd name="connsiteY4" fmla="*/ 646379 h 1640957"/>
                <a:gd name="connsiteX0" fmla="*/ 0 w 3753977"/>
                <a:gd name="connsiteY0" fmla="*/ 884504 h 1640957"/>
                <a:gd name="connsiteX1" fmla="*/ 1714258 w 3753977"/>
                <a:gd name="connsiteY1" fmla="*/ 17 h 1640957"/>
                <a:gd name="connsiteX2" fmla="*/ 3753977 w 3753977"/>
                <a:gd name="connsiteY2" fmla="*/ 1640957 h 1640957"/>
                <a:gd name="connsiteX0" fmla="*/ 266700 w 3753977"/>
                <a:gd name="connsiteY0" fmla="*/ 649520 h 1644098"/>
                <a:gd name="connsiteX1" fmla="*/ 1714258 w 3753977"/>
                <a:gd name="connsiteY1" fmla="*/ 3158 h 1644098"/>
                <a:gd name="connsiteX2" fmla="*/ 2944352 w 3753977"/>
                <a:gd name="connsiteY2" fmla="*/ 880754 h 1644098"/>
                <a:gd name="connsiteX3" fmla="*/ 1704182 w 3753977"/>
                <a:gd name="connsiteY3" fmla="*/ 691768 h 1644098"/>
                <a:gd name="connsiteX4" fmla="*/ 266700 w 3753977"/>
                <a:gd name="connsiteY4" fmla="*/ 649520 h 1644098"/>
                <a:gd name="connsiteX0" fmla="*/ 0 w 3753977"/>
                <a:gd name="connsiteY0" fmla="*/ 887645 h 1644098"/>
                <a:gd name="connsiteX1" fmla="*/ 1714258 w 3753977"/>
                <a:gd name="connsiteY1" fmla="*/ 3158 h 1644098"/>
                <a:gd name="connsiteX2" fmla="*/ 3753977 w 3753977"/>
                <a:gd name="connsiteY2" fmla="*/ 1644098 h 1644098"/>
                <a:gd name="connsiteX0" fmla="*/ 266700 w 3753977"/>
                <a:gd name="connsiteY0" fmla="*/ 649520 h 1644098"/>
                <a:gd name="connsiteX1" fmla="*/ 1714258 w 3753977"/>
                <a:gd name="connsiteY1" fmla="*/ 3158 h 1644098"/>
                <a:gd name="connsiteX2" fmla="*/ 2944352 w 3753977"/>
                <a:gd name="connsiteY2" fmla="*/ 880754 h 1644098"/>
                <a:gd name="connsiteX3" fmla="*/ 1704182 w 3753977"/>
                <a:gd name="connsiteY3" fmla="*/ 691768 h 1644098"/>
                <a:gd name="connsiteX4" fmla="*/ 266700 w 3753977"/>
                <a:gd name="connsiteY4" fmla="*/ 649520 h 1644098"/>
                <a:gd name="connsiteX0" fmla="*/ 0 w 3753977"/>
                <a:gd name="connsiteY0" fmla="*/ 887645 h 1644098"/>
                <a:gd name="connsiteX1" fmla="*/ 1714258 w 3753977"/>
                <a:gd name="connsiteY1" fmla="*/ 3158 h 1644098"/>
                <a:gd name="connsiteX2" fmla="*/ 3753977 w 3753977"/>
                <a:gd name="connsiteY2" fmla="*/ 1644098 h 1644098"/>
                <a:gd name="connsiteX0" fmla="*/ 266700 w 3753977"/>
                <a:gd name="connsiteY0" fmla="*/ 649520 h 1644098"/>
                <a:gd name="connsiteX1" fmla="*/ 1714258 w 3753977"/>
                <a:gd name="connsiteY1" fmla="*/ 3158 h 1644098"/>
                <a:gd name="connsiteX2" fmla="*/ 2944352 w 3753977"/>
                <a:gd name="connsiteY2" fmla="*/ 880754 h 1644098"/>
                <a:gd name="connsiteX3" fmla="*/ 1704182 w 3753977"/>
                <a:gd name="connsiteY3" fmla="*/ 691768 h 1644098"/>
                <a:gd name="connsiteX4" fmla="*/ 266700 w 3753977"/>
                <a:gd name="connsiteY4" fmla="*/ 649520 h 1644098"/>
                <a:gd name="connsiteX0" fmla="*/ 0 w 3753977"/>
                <a:gd name="connsiteY0" fmla="*/ 887645 h 1644098"/>
                <a:gd name="connsiteX1" fmla="*/ 1714258 w 3753977"/>
                <a:gd name="connsiteY1" fmla="*/ 3158 h 1644098"/>
                <a:gd name="connsiteX2" fmla="*/ 3102500 w 3753977"/>
                <a:gd name="connsiteY2" fmla="*/ 786157 h 1644098"/>
                <a:gd name="connsiteX3" fmla="*/ 3753977 w 3753977"/>
                <a:gd name="connsiteY3" fmla="*/ 1644098 h 1644098"/>
                <a:gd name="connsiteX0" fmla="*/ 266700 w 3753977"/>
                <a:gd name="connsiteY0" fmla="*/ 649520 h 1644098"/>
                <a:gd name="connsiteX1" fmla="*/ 1714258 w 3753977"/>
                <a:gd name="connsiteY1" fmla="*/ 3158 h 1644098"/>
                <a:gd name="connsiteX2" fmla="*/ 2944352 w 3753977"/>
                <a:gd name="connsiteY2" fmla="*/ 880754 h 1644098"/>
                <a:gd name="connsiteX3" fmla="*/ 1704182 w 3753977"/>
                <a:gd name="connsiteY3" fmla="*/ 691768 h 1644098"/>
                <a:gd name="connsiteX4" fmla="*/ 266700 w 3753977"/>
                <a:gd name="connsiteY4" fmla="*/ 649520 h 1644098"/>
                <a:gd name="connsiteX0" fmla="*/ 0 w 3753977"/>
                <a:gd name="connsiteY0" fmla="*/ 887645 h 1644098"/>
                <a:gd name="connsiteX1" fmla="*/ 1714258 w 3753977"/>
                <a:gd name="connsiteY1" fmla="*/ 3158 h 1644098"/>
                <a:gd name="connsiteX2" fmla="*/ 3035825 w 3753977"/>
                <a:gd name="connsiteY2" fmla="*/ 954297 h 1644098"/>
                <a:gd name="connsiteX3" fmla="*/ 3753977 w 3753977"/>
                <a:gd name="connsiteY3" fmla="*/ 1644098 h 1644098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714258 w 3753977"/>
                <a:gd name="connsiteY1" fmla="*/ 1381 h 1642321"/>
                <a:gd name="connsiteX2" fmla="*/ 3035825 w 3753977"/>
                <a:gd name="connsiteY2" fmla="*/ 952520 h 1642321"/>
                <a:gd name="connsiteX3" fmla="*/ 3753977 w 3753977"/>
                <a:gd name="connsiteY3" fmla="*/ 1642321 h 1642321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714258 w 3753977"/>
                <a:gd name="connsiteY1" fmla="*/ 1381 h 1642321"/>
                <a:gd name="connsiteX2" fmla="*/ 3140600 w 3753977"/>
                <a:gd name="connsiteY2" fmla="*/ 952520 h 1642321"/>
                <a:gd name="connsiteX3" fmla="*/ 3753977 w 3753977"/>
                <a:gd name="connsiteY3" fmla="*/ 1642321 h 1642321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514233 w 3753977"/>
                <a:gd name="connsiteY1" fmla="*/ 64434 h 1642321"/>
                <a:gd name="connsiteX2" fmla="*/ 3140600 w 3753977"/>
                <a:gd name="connsiteY2" fmla="*/ 952520 h 1642321"/>
                <a:gd name="connsiteX3" fmla="*/ 3753977 w 3753977"/>
                <a:gd name="connsiteY3" fmla="*/ 1642321 h 1642321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514233 w 3753977"/>
                <a:gd name="connsiteY1" fmla="*/ 64434 h 1642321"/>
                <a:gd name="connsiteX2" fmla="*/ 3121550 w 3753977"/>
                <a:gd name="connsiteY2" fmla="*/ 994555 h 1642321"/>
                <a:gd name="connsiteX3" fmla="*/ 3753977 w 3753977"/>
                <a:gd name="connsiteY3" fmla="*/ 1642321 h 1642321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514233 w 3753977"/>
                <a:gd name="connsiteY1" fmla="*/ 64434 h 1642321"/>
                <a:gd name="connsiteX2" fmla="*/ 3121550 w 3753977"/>
                <a:gd name="connsiteY2" fmla="*/ 994555 h 1642321"/>
                <a:gd name="connsiteX3" fmla="*/ 3753977 w 3753977"/>
                <a:gd name="connsiteY3" fmla="*/ 1642321 h 1642321"/>
                <a:gd name="connsiteX0" fmla="*/ 266700 w 3753977"/>
                <a:gd name="connsiteY0" fmla="*/ 595457 h 1590035"/>
                <a:gd name="connsiteX1" fmla="*/ 1647583 w 3753977"/>
                <a:gd name="connsiteY1" fmla="*/ 1639 h 1590035"/>
                <a:gd name="connsiteX2" fmla="*/ 3030077 w 3753977"/>
                <a:gd name="connsiteY2" fmla="*/ 742622 h 1590035"/>
                <a:gd name="connsiteX3" fmla="*/ 1704182 w 3753977"/>
                <a:gd name="connsiteY3" fmla="*/ 637705 h 1590035"/>
                <a:gd name="connsiteX4" fmla="*/ 266700 w 3753977"/>
                <a:gd name="connsiteY4" fmla="*/ 595457 h 1590035"/>
                <a:gd name="connsiteX0" fmla="*/ 0 w 3753977"/>
                <a:gd name="connsiteY0" fmla="*/ 833582 h 1590035"/>
                <a:gd name="connsiteX1" fmla="*/ 1514233 w 3753977"/>
                <a:gd name="connsiteY1" fmla="*/ 12148 h 1590035"/>
                <a:gd name="connsiteX2" fmla="*/ 3121550 w 3753977"/>
                <a:gd name="connsiteY2" fmla="*/ 942269 h 1590035"/>
                <a:gd name="connsiteX3" fmla="*/ 3753977 w 3753977"/>
                <a:gd name="connsiteY3" fmla="*/ 1590035 h 1590035"/>
                <a:gd name="connsiteX0" fmla="*/ 247293 w 3734570"/>
                <a:gd name="connsiteY0" fmla="*/ 595457 h 1590035"/>
                <a:gd name="connsiteX1" fmla="*/ 1628176 w 3734570"/>
                <a:gd name="connsiteY1" fmla="*/ 1639 h 1590035"/>
                <a:gd name="connsiteX2" fmla="*/ 3010670 w 3734570"/>
                <a:gd name="connsiteY2" fmla="*/ 742622 h 1590035"/>
                <a:gd name="connsiteX3" fmla="*/ 1684775 w 3734570"/>
                <a:gd name="connsiteY3" fmla="*/ 637705 h 1590035"/>
                <a:gd name="connsiteX4" fmla="*/ 247293 w 3734570"/>
                <a:gd name="connsiteY4" fmla="*/ 595457 h 1590035"/>
                <a:gd name="connsiteX0" fmla="*/ 0 w 3734570"/>
                <a:gd name="connsiteY0" fmla="*/ 1085791 h 1590035"/>
                <a:gd name="connsiteX1" fmla="*/ 1494826 w 3734570"/>
                <a:gd name="connsiteY1" fmla="*/ 12148 h 1590035"/>
                <a:gd name="connsiteX2" fmla="*/ 3102143 w 3734570"/>
                <a:gd name="connsiteY2" fmla="*/ 942269 h 1590035"/>
                <a:gd name="connsiteX3" fmla="*/ 3734570 w 3734570"/>
                <a:gd name="connsiteY3" fmla="*/ 1590035 h 159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4570" h="1590035" stroke="0" extrusionOk="0">
                  <a:moveTo>
                    <a:pt x="247293" y="595457"/>
                  </a:moveTo>
                  <a:cubicBezTo>
                    <a:pt x="294225" y="230374"/>
                    <a:pt x="1167613" y="-22889"/>
                    <a:pt x="1628176" y="1639"/>
                  </a:cubicBezTo>
                  <a:cubicBezTo>
                    <a:pt x="2088739" y="26167"/>
                    <a:pt x="2934275" y="711039"/>
                    <a:pt x="3010670" y="742622"/>
                  </a:cubicBezTo>
                  <a:lnTo>
                    <a:pt x="1684775" y="637705"/>
                  </a:lnTo>
                  <a:lnTo>
                    <a:pt x="247293" y="595457"/>
                  </a:lnTo>
                  <a:close/>
                </a:path>
                <a:path w="3734570" h="1590035" fill="none">
                  <a:moveTo>
                    <a:pt x="0" y="1085791"/>
                  </a:moveTo>
                  <a:cubicBezTo>
                    <a:pt x="46932" y="720708"/>
                    <a:pt x="729870" y="9589"/>
                    <a:pt x="1494826" y="12148"/>
                  </a:cubicBezTo>
                  <a:cubicBezTo>
                    <a:pt x="2010322" y="-11773"/>
                    <a:pt x="2762190" y="668779"/>
                    <a:pt x="3102143" y="942269"/>
                  </a:cubicBezTo>
                  <a:cubicBezTo>
                    <a:pt x="3432571" y="1268303"/>
                    <a:pt x="3624403" y="1440039"/>
                    <a:pt x="3734570" y="1590035"/>
                  </a:cubicBezTo>
                </a:path>
              </a:pathLst>
            </a:custGeom>
            <a:noFill/>
            <a:ln w="60325" cap="flat" cmpd="sng" algn="ctr">
              <a:gradFill>
                <a:gsLst>
                  <a:gs pos="0">
                    <a:srgbClr val="FFC000"/>
                  </a:gs>
                  <a:gs pos="50000">
                    <a:srgbClr val="FFC000"/>
                  </a:gs>
                  <a:gs pos="100000">
                    <a:schemeClr val="bg1"/>
                  </a:gs>
                </a:gsLst>
                <a:lin ang="5400000" scaled="0"/>
              </a:gradFill>
              <a:prstDash val="solid"/>
              <a:bevel/>
              <a:headEnd type="stealth" w="lg" len="lg"/>
              <a:tailEnd type="none" w="med" len="med"/>
            </a:ln>
            <a:effectLst>
              <a:outerShdw blurRad="50800" dist="50800" sx="1000" sy="1000" algn="ctr" rotWithShape="0">
                <a:srgbClr val="000000">
                  <a:alpha val="43137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CB39F35E-394D-4306-B0A0-3DF7E2E53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7D0FD-EE13-44ED-ACB2-D7993CD4191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8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接點 5"/>
          <p:cNvCxnSpPr/>
          <p:nvPr/>
        </p:nvCxnSpPr>
        <p:spPr>
          <a:xfrm>
            <a:off x="36513" y="6508751"/>
            <a:ext cx="91440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2659" name="Text Box 3"/>
          <p:cNvSpPr txBox="1">
            <a:spLocks noChangeArrowheads="1"/>
          </p:cNvSpPr>
          <p:nvPr/>
        </p:nvSpPr>
        <p:spPr bwMode="auto">
          <a:xfrm>
            <a:off x="514351" y="1475317"/>
            <a:ext cx="7993063" cy="434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zh-TW"/>
            </a:defPPr>
            <a:lvl1pPr algn="ctr">
              <a:lnSpc>
                <a:spcPts val="5400"/>
              </a:lnSpc>
              <a:buClr>
                <a:srgbClr val="3366FF"/>
              </a:buClr>
              <a:defRPr sz="4000" b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342900" indent="-342900" algn="l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l"/>
              <a:defRPr/>
            </a:pPr>
            <a:r>
              <a:rPr kumimoji="0" lang="zh-TW" altLang="en-US" sz="2400" dirty="0">
                <a:solidFill>
                  <a:srgbClr val="FF0000"/>
                </a:solidFill>
                <a:effectLst/>
              </a:rPr>
              <a:t>學生要認識自己</a:t>
            </a:r>
            <a:r>
              <a:rPr lang="zh-TW" altLang="en-US" sz="2400" dirty="0">
                <a:solidFill>
                  <a:srgbClr val="FF0000"/>
                </a:solidFill>
                <a:effectLst/>
              </a:rPr>
              <a:t>，</a:t>
            </a:r>
            <a:r>
              <a:rPr kumimoji="0" lang="zh-TW" altLang="en-US" sz="2400" dirty="0">
                <a:solidFill>
                  <a:srgbClr val="FF0000"/>
                </a:solidFill>
                <a:effectLst/>
              </a:rPr>
              <a:t>將來想學什麼</a:t>
            </a:r>
            <a:r>
              <a:rPr kumimoji="0" lang="en-US" altLang="zh-TW" sz="2400" dirty="0">
                <a:solidFill>
                  <a:srgbClr val="FF0000"/>
                </a:solidFill>
                <a:effectLst/>
              </a:rPr>
              <a:t>?</a:t>
            </a:r>
            <a:r>
              <a:rPr kumimoji="0" lang="zh-TW" altLang="en-US" sz="2400" dirty="0">
                <a:solidFill>
                  <a:srgbClr val="FF0000"/>
                </a:solidFill>
                <a:effectLst/>
              </a:rPr>
              <a:t> 想往</a:t>
            </a:r>
            <a:r>
              <a:rPr lang="zh-TW" altLang="en-US" sz="2400" dirty="0">
                <a:solidFill>
                  <a:srgbClr val="FF0000"/>
                </a:solidFill>
                <a:effectLst/>
              </a:rPr>
              <a:t>哪裡去？</a:t>
            </a:r>
            <a:endParaRPr lang="en-US" altLang="zh-TW" sz="2400" dirty="0">
              <a:solidFill>
                <a:srgbClr val="FF0000"/>
              </a:solidFill>
              <a:effectLst/>
            </a:endParaRPr>
          </a:p>
          <a:p>
            <a:pPr algn="l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dirty="0">
                <a:solidFill>
                  <a:schemeClr val="tx1"/>
                </a:solidFill>
                <a:effectLst/>
              </a:rPr>
              <a:t>－透過多元體驗，理解真實世界的職業面貌，了解自己適　　</a:t>
            </a:r>
            <a:endParaRPr lang="en-US" altLang="zh-TW" sz="2400" dirty="0">
              <a:solidFill>
                <a:schemeClr val="tx1"/>
              </a:solidFill>
              <a:effectLst/>
            </a:endParaRPr>
          </a:p>
          <a:p>
            <a:pPr algn="l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dirty="0">
                <a:solidFill>
                  <a:schemeClr val="tx1"/>
                </a:solidFill>
                <a:effectLst/>
              </a:rPr>
              <a:t>　合的環境，體會目的感，創造學習動機。</a:t>
            </a:r>
            <a:endParaRPr lang="en-US" altLang="zh-TW" sz="2400" dirty="0">
              <a:solidFill>
                <a:schemeClr val="tx1"/>
              </a:solidFill>
              <a:effectLst/>
            </a:endParaRPr>
          </a:p>
          <a:p>
            <a:pPr marL="342900" indent="-342900" algn="l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2400" dirty="0">
                <a:solidFill>
                  <a:srgbClr val="FF0000"/>
                </a:solidFill>
                <a:effectLst/>
              </a:rPr>
              <a:t>教師要發現生涯特質，找到特色與優勢</a:t>
            </a:r>
            <a:endParaRPr lang="en-US" altLang="zh-TW" sz="2400" dirty="0">
              <a:solidFill>
                <a:srgbClr val="FF0000"/>
              </a:solidFill>
              <a:effectLst/>
            </a:endParaRPr>
          </a:p>
          <a:p>
            <a:pPr algn="l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dirty="0">
                <a:solidFill>
                  <a:schemeClr val="tx1"/>
                </a:solidFill>
                <a:effectLst/>
              </a:rPr>
              <a:t>－了解平日感興趣的活動，歸納喜歡的原因，善用國中生</a:t>
            </a:r>
            <a:endParaRPr lang="en-US" altLang="zh-TW" sz="2400" dirty="0">
              <a:solidFill>
                <a:schemeClr val="tx1"/>
              </a:solidFill>
              <a:effectLst/>
            </a:endParaRPr>
          </a:p>
          <a:p>
            <a:pPr algn="l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dirty="0">
                <a:solidFill>
                  <a:schemeClr val="tx1"/>
                </a:solidFill>
                <a:effectLst/>
              </a:rPr>
              <a:t>　涯探索管道，練習做選擇。</a:t>
            </a:r>
            <a:endParaRPr lang="en-US" altLang="zh-TW" sz="2400" dirty="0">
              <a:solidFill>
                <a:schemeClr val="tx1"/>
              </a:solidFill>
              <a:effectLst/>
            </a:endParaRPr>
          </a:p>
          <a:p>
            <a:pPr marL="342900" indent="-342900" algn="l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2400" dirty="0">
                <a:solidFill>
                  <a:srgbClr val="FF0000"/>
                </a:solidFill>
                <a:effectLst/>
              </a:rPr>
              <a:t>家長要當子女的伯樂，用心陪伴與回饋</a:t>
            </a:r>
            <a:endParaRPr lang="en-US" altLang="zh-TW" sz="2400" dirty="0">
              <a:solidFill>
                <a:srgbClr val="FF0000"/>
              </a:solidFill>
              <a:effectLst/>
            </a:endParaRPr>
          </a:p>
          <a:p>
            <a:pPr algn="l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dirty="0">
                <a:solidFill>
                  <a:schemeClr val="tx1"/>
                </a:solidFill>
                <a:effectLst/>
              </a:rPr>
              <a:t>－運用客觀資料</a:t>
            </a:r>
            <a:r>
              <a:rPr lang="en-US" altLang="zh-TW" sz="2400" dirty="0">
                <a:solidFill>
                  <a:schemeClr val="tx1"/>
                </a:solidFill>
                <a:effectLst/>
              </a:rPr>
              <a:t>(</a:t>
            </a:r>
            <a:r>
              <a:rPr lang="zh-TW" altLang="en-US" sz="2400" dirty="0">
                <a:solidFill>
                  <a:schemeClr val="tx1"/>
                </a:solidFill>
                <a:effectLst/>
              </a:rPr>
              <a:t>學業、性向、興趣</a:t>
            </a:r>
            <a:r>
              <a:rPr lang="en-US" altLang="zh-TW" sz="2400" dirty="0">
                <a:solidFill>
                  <a:schemeClr val="tx1"/>
                </a:solidFill>
                <a:effectLst/>
              </a:rPr>
              <a:t>)</a:t>
            </a:r>
            <a:r>
              <a:rPr lang="zh-TW" altLang="en-US" sz="2400" dirty="0">
                <a:solidFill>
                  <a:schemeClr val="tx1"/>
                </a:solidFill>
                <a:effectLst/>
              </a:rPr>
              <a:t>，透過不同領域職業</a:t>
            </a:r>
            <a:endParaRPr lang="en-US" altLang="zh-TW" sz="2400" dirty="0">
              <a:solidFill>
                <a:schemeClr val="tx1"/>
              </a:solidFill>
              <a:effectLst/>
            </a:endParaRPr>
          </a:p>
          <a:p>
            <a:pPr algn="l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dirty="0">
                <a:solidFill>
                  <a:schemeClr val="tx1"/>
                </a:solidFill>
                <a:effectLst/>
              </a:rPr>
              <a:t>    討論，擴展生涯視野，適性選擇學校科系。</a:t>
            </a:r>
            <a:endParaRPr lang="en-US" altLang="zh-TW" sz="2400" dirty="0">
              <a:solidFill>
                <a:schemeClr val="tx1"/>
              </a:solidFill>
              <a:effectLst/>
            </a:endParaRPr>
          </a:p>
          <a:p>
            <a:pPr algn="l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2400" dirty="0">
              <a:solidFill>
                <a:schemeClr val="tx1"/>
              </a:solidFill>
              <a:effectLst/>
            </a:endParaRPr>
          </a:p>
          <a:p>
            <a:pPr algn="l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2400" dirty="0">
              <a:solidFill>
                <a:schemeClr val="tx1"/>
              </a:solidFill>
              <a:effectLst/>
            </a:endParaRPr>
          </a:p>
          <a:p>
            <a:pPr algn="l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2400" dirty="0">
              <a:solidFill>
                <a:schemeClr val="tx1"/>
              </a:solidFill>
              <a:effectLst/>
            </a:endParaRPr>
          </a:p>
          <a:p>
            <a:pPr algn="l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2400" dirty="0">
              <a:solidFill>
                <a:schemeClr val="tx1"/>
              </a:solidFill>
              <a:effectLst/>
            </a:endParaRPr>
          </a:p>
          <a:p>
            <a:pPr algn="l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2400" dirty="0">
              <a:solidFill>
                <a:srgbClr val="FF0000"/>
              </a:solidFill>
              <a:effectLst/>
            </a:endParaRPr>
          </a:p>
          <a:p>
            <a:pPr algn="l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dirty="0">
              <a:solidFill>
                <a:schemeClr val="tx2"/>
              </a:solidFill>
            </a:endParaRPr>
          </a:p>
          <a:p>
            <a:pPr algn="l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dirty="0">
              <a:solidFill>
                <a:schemeClr val="tx2"/>
              </a:solidFill>
            </a:endParaRPr>
          </a:p>
          <a:p>
            <a:pPr algn="l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/>
              <a:t> </a:t>
            </a:r>
            <a:br>
              <a:rPr kumimoji="0" lang="zh-TW" altLang="en-US" dirty="0"/>
            </a:br>
            <a:endParaRPr kumimoji="0" lang="zh-TW" altLang="en-US" dirty="0"/>
          </a:p>
        </p:txBody>
      </p:sp>
      <p:sp>
        <p:nvSpPr>
          <p:cNvPr id="2" name="矩形 1"/>
          <p:cNvSpPr/>
          <p:nvPr/>
        </p:nvSpPr>
        <p:spPr bwMode="auto">
          <a:xfrm>
            <a:off x="2143126" y="1320801"/>
            <a:ext cx="7019925" cy="74084"/>
          </a:xfrm>
          <a:prstGeom prst="rect">
            <a:avLst/>
          </a:prstGeom>
          <a:gradFill flip="none" rotWithShape="0">
            <a:gsLst>
              <a:gs pos="0">
                <a:srgbClr val="3F3987"/>
              </a:gs>
              <a:gs pos="100000">
                <a:schemeClr val="accent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108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-1" y="0"/>
            <a:ext cx="9144000" cy="78455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zh-TW"/>
            </a:defPPr>
            <a:lvl1pPr>
              <a:lnSpc>
                <a:spcPts val="5400"/>
              </a:lnSpc>
              <a:buClr>
                <a:srgbClr val="3366FF"/>
              </a:buClr>
              <a:defRPr sz="4000" b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400" dirty="0">
                <a:solidFill>
                  <a:srgbClr val="C00000"/>
                </a:solidFill>
              </a:rPr>
              <a:t>生涯探索建議方向</a:t>
            </a:r>
            <a:endParaRPr kumimoji="0" lang="en-US" altLang="zh-TW" sz="4400" dirty="0">
              <a:solidFill>
                <a:srgbClr val="C00000"/>
              </a:solidFill>
            </a:endParaRPr>
          </a:p>
        </p:txBody>
      </p:sp>
      <p:sp>
        <p:nvSpPr>
          <p:cNvPr id="90119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3933"/>
            <a:ext cx="2133600" cy="3640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/>
            <a:fld id="{BE84A32A-597C-4BE3-BBFA-13DF518B3723}" type="slidenum">
              <a:rPr kumimoji="0" lang="zh-TW" altLang="en-US" smtClean="0">
                <a:solidFill>
                  <a:srgbClr val="FFFFFF"/>
                </a:solidFill>
                <a:latin typeface="Century Schoolbook" pitchFamily="18" charset="0"/>
              </a:rPr>
              <a:pPr eaLnBrk="1" hangingPunct="1"/>
              <a:t>21</a:t>
            </a:fld>
            <a:endParaRPr kumimoji="0" lang="en-US" altLang="zh-TW" dirty="0">
              <a:solidFill>
                <a:srgbClr val="FFFFFF"/>
              </a:solidFill>
              <a:latin typeface="Century Schoolbook" pitchFamily="18" charset="0"/>
            </a:endParaRPr>
          </a:p>
        </p:txBody>
      </p:sp>
      <p:sp>
        <p:nvSpPr>
          <p:cNvPr id="11" name="文字方塊 1"/>
          <p:cNvSpPr txBox="1">
            <a:spLocks noChangeArrowheads="1"/>
          </p:cNvSpPr>
          <p:nvPr/>
        </p:nvSpPr>
        <p:spPr bwMode="auto">
          <a:xfrm>
            <a:off x="5518448" y="6215456"/>
            <a:ext cx="31683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引自親子天下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七月號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909355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hape 615"/>
          <p:cNvSpPr>
            <a:spLocks noGrp="1"/>
          </p:cNvSpPr>
          <p:nvPr>
            <p:ph type="body" idx="1"/>
          </p:nvPr>
        </p:nvSpPr>
        <p:spPr>
          <a:xfrm>
            <a:off x="685800" y="609600"/>
            <a:ext cx="7953375" cy="5422900"/>
          </a:xfrm>
        </p:spPr>
        <p:txBody>
          <a:bodyPr lIns="91425" tIns="45700" rIns="91425" bIns="45700"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0000FF"/>
              </a:buClr>
              <a:buSzPct val="25000"/>
              <a:buFont typeface="Arial" pitchFamily="34" charset="0"/>
              <a:buNone/>
            </a:pPr>
            <a:r>
              <a:rPr lang="zh-TW" altLang="zh-TW" sz="3400">
                <a:solidFill>
                  <a:srgbClr val="6600CC"/>
                </a:solidFill>
                <a:latin typeface="Arial" pitchFamily="34" charset="0"/>
                <a:ea typeface="新細明體" pitchFamily="18" charset="-120"/>
                <a:cs typeface="Arial" pitchFamily="34" charset="0"/>
                <a:sym typeface="Arial" pitchFamily="34" charset="0"/>
              </a:rPr>
              <a:t>    </a:t>
            </a:r>
          </a:p>
          <a:p>
            <a:pPr eaLnBrk="1" hangingPunct="1">
              <a:lnSpc>
                <a:spcPct val="80000"/>
              </a:lnSpc>
              <a:spcBef>
                <a:spcPts val="575"/>
              </a:spcBef>
              <a:buClr>
                <a:srgbClr val="000000"/>
              </a:buClr>
              <a:buSzPct val="25000"/>
              <a:buFont typeface="Arial" pitchFamily="34" charset="0"/>
              <a:buNone/>
            </a:pPr>
            <a:r>
              <a:rPr lang="zh-TW" altLang="zh-TW" sz="2900">
                <a:solidFill>
                  <a:srgbClr val="000000"/>
                </a:solidFill>
                <a:latin typeface="Arial" pitchFamily="34" charset="0"/>
                <a:ea typeface="新細明體" pitchFamily="18" charset="-120"/>
                <a:cs typeface="Arial" pitchFamily="34" charset="0"/>
                <a:sym typeface="Arial" pitchFamily="34" charset="0"/>
              </a:rPr>
              <a:t>  </a:t>
            </a:r>
          </a:p>
          <a:p>
            <a:pPr eaLnBrk="1" hangingPunct="1">
              <a:buFontTx/>
              <a:buBlip>
                <a:blip r:embed="rId3"/>
              </a:buBlip>
            </a:pPr>
            <a:endParaRPr lang="zh-TW" altLang="zh-TW"/>
          </a:p>
        </p:txBody>
      </p:sp>
      <p:sp>
        <p:nvSpPr>
          <p:cNvPr id="100355" name="Shape 617"/>
          <p:cNvSpPr>
            <a:spLocks noChangeArrowheads="1"/>
          </p:cNvSpPr>
          <p:nvPr/>
        </p:nvSpPr>
        <p:spPr bwMode="auto">
          <a:xfrm>
            <a:off x="1385888" y="1614488"/>
            <a:ext cx="6624637" cy="50895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19" name="Shape 619"/>
          <p:cNvSpPr txBox="1">
            <a:spLocks noChangeArrowheads="1"/>
          </p:cNvSpPr>
          <p:nvPr/>
        </p:nvSpPr>
        <p:spPr bwMode="auto">
          <a:xfrm>
            <a:off x="1104900" y="852488"/>
            <a:ext cx="1651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buSzPct val="25000"/>
            </a:pPr>
            <a:r>
              <a:rPr kumimoji="0" lang="zh-TW" altLang="zh-TW" sz="22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  <a:sym typeface="Arial" pitchFamily="34" charset="0"/>
              </a:rPr>
              <a:t>個人特質的</a:t>
            </a:r>
          </a:p>
          <a:p>
            <a:pPr algn="ctr" eaLnBrk="1" hangingPunct="1">
              <a:buSzPct val="25000"/>
            </a:pPr>
            <a:r>
              <a:rPr kumimoji="0" lang="zh-TW" altLang="zh-TW" sz="22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  <a:sym typeface="Arial" pitchFamily="34" charset="0"/>
              </a:rPr>
              <a:t>澄清與了解</a:t>
            </a:r>
          </a:p>
        </p:txBody>
      </p:sp>
      <p:sp>
        <p:nvSpPr>
          <p:cNvPr id="620" name="Shape 620"/>
          <p:cNvSpPr txBox="1">
            <a:spLocks noChangeArrowheads="1"/>
          </p:cNvSpPr>
          <p:nvPr/>
        </p:nvSpPr>
        <p:spPr bwMode="auto">
          <a:xfrm>
            <a:off x="7345363" y="2989263"/>
            <a:ext cx="1619250" cy="762000"/>
          </a:xfrm>
          <a:prstGeom prst="rect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buSzPct val="25000"/>
            </a:pPr>
            <a:r>
              <a:rPr kumimoji="0" lang="zh-TW" altLang="zh-TW" sz="22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  <a:sym typeface="Arial" pitchFamily="34" charset="0"/>
              </a:rPr>
              <a:t>教育與職業</a:t>
            </a:r>
          </a:p>
          <a:p>
            <a:pPr algn="ctr" eaLnBrk="1" hangingPunct="1">
              <a:buSzPct val="25000"/>
            </a:pPr>
            <a:r>
              <a:rPr kumimoji="0" lang="zh-TW" altLang="zh-TW" sz="22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  <a:sym typeface="Arial" pitchFamily="34" charset="0"/>
              </a:rPr>
              <a:t>資料的提供</a:t>
            </a:r>
          </a:p>
        </p:txBody>
      </p:sp>
      <p:sp>
        <p:nvSpPr>
          <p:cNvPr id="621" name="Shape 621"/>
          <p:cNvSpPr txBox="1">
            <a:spLocks noChangeArrowheads="1"/>
          </p:cNvSpPr>
          <p:nvPr/>
        </p:nvSpPr>
        <p:spPr bwMode="auto">
          <a:xfrm>
            <a:off x="295275" y="3397250"/>
            <a:ext cx="1619250" cy="762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buSzPct val="25000"/>
            </a:pPr>
            <a:r>
              <a:rPr kumimoji="0" lang="zh-TW" altLang="zh-TW" sz="22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  <a:sym typeface="Arial" pitchFamily="34" charset="0"/>
              </a:rPr>
              <a:t>個人與環境關係的協調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102AA-6502-4133-AD11-7C50C503042F}" type="slidenum">
              <a:rPr lang="zh-TW" altLang="en-US">
                <a:latin typeface="微軟正黑體" pitchFamily="34" charset="-120"/>
                <a:ea typeface="微軟正黑體" pitchFamily="34" charset="-120"/>
              </a:rPr>
              <a:pPr>
                <a:defRPr/>
              </a:pPr>
              <a:t>22</a:t>
            </a:fld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7"/>
          <p:cNvSpPr txBox="1">
            <a:spLocks noChangeArrowheads="1"/>
          </p:cNvSpPr>
          <p:nvPr/>
        </p:nvSpPr>
        <p:spPr bwMode="auto">
          <a:xfrm>
            <a:off x="755650" y="1703388"/>
            <a:ext cx="34861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000" b="1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kumimoji="0" lang="zh-TW" altLang="en-US" sz="2000" b="1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興趣（喜不喜歡做）</a:t>
            </a:r>
            <a:endParaRPr kumimoji="0" lang="en-US" altLang="zh-TW" sz="2000" b="1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kumimoji="0" lang="en-US" altLang="zh-TW" sz="2000" b="1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kumimoji="0" lang="zh-TW" altLang="en-US" sz="2000" b="1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能力 </a:t>
            </a:r>
            <a:r>
              <a:rPr kumimoji="0" lang="en-US" altLang="zh-TW" sz="2000" b="1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000" b="1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能不能做</a:t>
            </a:r>
            <a:r>
              <a:rPr kumimoji="0" lang="en-US" altLang="zh-TW" sz="2000" b="1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eaLnBrk="1" hangingPunct="1"/>
            <a:r>
              <a:rPr kumimoji="0" lang="en-US" altLang="zh-TW" sz="2000" b="1">
                <a:solidFill>
                  <a:srgbClr val="376092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kumimoji="0" lang="zh-TW" altLang="en-US" sz="2000" b="1">
                <a:solidFill>
                  <a:srgbClr val="376092"/>
                </a:solidFill>
                <a:latin typeface="微軟正黑體" pitchFamily="34" charset="-120"/>
                <a:ea typeface="微軟正黑體" pitchFamily="34" charset="-120"/>
              </a:rPr>
              <a:t>人格特質 </a:t>
            </a:r>
            <a:r>
              <a:rPr kumimoji="0" lang="en-US" altLang="zh-TW" sz="2000" b="1">
                <a:solidFill>
                  <a:srgbClr val="376092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000" b="1">
                <a:solidFill>
                  <a:srgbClr val="376092"/>
                </a:solidFill>
                <a:latin typeface="微軟正黑體" pitchFamily="34" charset="-120"/>
                <a:ea typeface="微軟正黑體" pitchFamily="34" charset="-120"/>
              </a:rPr>
              <a:t>適不適合做）</a:t>
            </a:r>
          </a:p>
          <a:p>
            <a:pPr eaLnBrk="1" hangingPunct="1"/>
            <a:r>
              <a:rPr kumimoji="0" lang="en-US" altLang="zh-TW" sz="20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kumimoji="0" lang="zh-TW" altLang="en-US" sz="20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價值觀 </a:t>
            </a:r>
            <a:r>
              <a:rPr kumimoji="0" lang="en-US" altLang="zh-TW" sz="20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0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願不願意做</a:t>
            </a:r>
            <a:r>
              <a:rPr kumimoji="0" lang="zh-TW" altLang="en-US" sz="200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en-US" altLang="zh-TW" sz="20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14" name="文字方塊 11"/>
          <p:cNvSpPr txBox="1">
            <a:spLocks noChangeArrowheads="1"/>
          </p:cNvSpPr>
          <p:nvPr/>
        </p:nvSpPr>
        <p:spPr bwMode="auto">
          <a:xfrm>
            <a:off x="0" y="4316413"/>
            <a:ext cx="15113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機緣</a:t>
            </a:r>
            <a:endParaRPr kumimoji="0" lang="en-US" altLang="zh-TW" sz="2000" b="1"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/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家庭因素</a:t>
            </a:r>
            <a:endParaRPr kumimoji="0" lang="en-US" altLang="zh-TW" sz="2000" b="1"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/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社會潮流</a:t>
            </a:r>
            <a:endParaRPr kumimoji="0" lang="en-US" altLang="zh-TW" sz="2000" b="1"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/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家人期望</a:t>
            </a:r>
            <a:endParaRPr kumimoji="0" lang="en-US" altLang="zh-TW" sz="2000" b="1"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/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同儕團體</a:t>
            </a:r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地緣關係</a:t>
            </a:r>
          </a:p>
          <a:p>
            <a:pPr algn="ctr" eaLnBrk="1" hangingPunct="1">
              <a:buFontTx/>
              <a:buChar char="•"/>
            </a:pP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阻力助力</a:t>
            </a:r>
          </a:p>
        </p:txBody>
      </p:sp>
      <p:sp>
        <p:nvSpPr>
          <p:cNvPr id="15" name="文字方塊 15"/>
          <p:cNvSpPr txBox="1">
            <a:spLocks noChangeArrowheads="1"/>
          </p:cNvSpPr>
          <p:nvPr/>
        </p:nvSpPr>
        <p:spPr bwMode="auto">
          <a:xfrm>
            <a:off x="7167563" y="3751263"/>
            <a:ext cx="19764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科系類別</a:t>
            </a:r>
            <a:endParaRPr kumimoji="0" lang="en-US" altLang="zh-TW" sz="2000" b="1"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/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職業類別</a:t>
            </a:r>
            <a:endParaRPr kumimoji="0" lang="en-US" altLang="zh-TW" sz="2000" b="1"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/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學校類別</a:t>
            </a:r>
            <a:endParaRPr kumimoji="0" lang="en-US" altLang="zh-TW" sz="2000" b="1"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/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升學管道</a:t>
            </a:r>
            <a:endParaRPr kumimoji="0" lang="en-US" altLang="zh-TW" sz="2000" b="1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6019800" y="1289050"/>
            <a:ext cx="2871788" cy="12001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蒐集資料再決定，</a:t>
            </a:r>
            <a:br>
              <a:rPr kumimoji="0" lang="en-US" altLang="zh-TW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kumimoji="0" lang="zh-TW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再收集資料再討論！做好生涯規劃</a:t>
            </a:r>
            <a:endParaRPr kumimoji="0" lang="en-US" altLang="zh-TW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F259CB41-EF04-4259-A630-88AD194FF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0"/>
            <a:ext cx="9144000" cy="78455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zh-TW"/>
            </a:defPPr>
            <a:lvl1pPr>
              <a:lnSpc>
                <a:spcPts val="5400"/>
              </a:lnSpc>
              <a:buClr>
                <a:srgbClr val="3366FF"/>
              </a:buClr>
              <a:defRPr sz="4000" b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400" dirty="0">
                <a:solidFill>
                  <a:srgbClr val="C00000"/>
                </a:solidFill>
              </a:rPr>
              <a:t>生涯金三角</a:t>
            </a:r>
            <a:endParaRPr kumimoji="0" lang="en-US" altLang="zh-TW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05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" grpId="0" animBg="1"/>
      <p:bldP spid="620" grpId="0" animBg="1"/>
      <p:bldP spid="621" grpId="0" animBg="1"/>
      <p:bldP spid="12" grpId="0"/>
      <p:bldP spid="14" grpId="0"/>
      <p:bldP spid="15" grpId="0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title"/>
          </p:nvPr>
        </p:nvSpPr>
        <p:spPr>
          <a:xfrm>
            <a:off x="7992" y="-13560"/>
            <a:ext cx="9136008" cy="994288"/>
          </a:xfrm>
          <a:solidFill>
            <a:schemeClr val="bg1">
              <a:lumMod val="75000"/>
            </a:schemeClr>
          </a:solidFill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zh-TW" altLang="en-US" sz="4800" b="1" dirty="0">
                <a:ln/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普通</a:t>
            </a:r>
            <a:r>
              <a:rPr lang="zh-TW" altLang="zh-TW" sz="4800" b="1" dirty="0">
                <a:ln/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高中 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1248227" y="1451429"/>
          <a:ext cx="6780156" cy="3506379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3390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0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98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微軟正黑體" pitchFamily="34" charset="-120"/>
                          <a:ea typeface="微軟正黑體" pitchFamily="34" charset="-120"/>
                        </a:rPr>
                        <a:t>國立彰化高中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微軟正黑體" pitchFamily="34" charset="-120"/>
                          <a:ea typeface="微軟正黑體" pitchFamily="34" charset="-120"/>
                        </a:rPr>
                        <a:t>縣立二林高中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8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微軟正黑體" pitchFamily="34" charset="-120"/>
                          <a:ea typeface="微軟正黑體" pitchFamily="34" charset="-120"/>
                        </a:rPr>
                        <a:t>國立彰化女中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微軟正黑體" pitchFamily="34" charset="-120"/>
                          <a:ea typeface="微軟正黑體" pitchFamily="34" charset="-120"/>
                        </a:rPr>
                        <a:t>縣立成功高中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8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微軟正黑體" pitchFamily="34" charset="-120"/>
                          <a:ea typeface="微軟正黑體" pitchFamily="34" charset="-120"/>
                        </a:rPr>
                        <a:t>國立員林高中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微軟正黑體" pitchFamily="34" charset="-120"/>
                          <a:ea typeface="微軟正黑體" pitchFamily="34" charset="-120"/>
                        </a:rPr>
                        <a:t>縣立田中高中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8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微軟正黑體" pitchFamily="34" charset="-120"/>
                          <a:ea typeface="微軟正黑體" pitchFamily="34" charset="-120"/>
                        </a:rPr>
                        <a:t>國立鹿港高中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微軟正黑體" pitchFamily="34" charset="-120"/>
                          <a:ea typeface="微軟正黑體" pitchFamily="34" charset="-120"/>
                        </a:rPr>
                        <a:t>縣立和美高中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latin typeface="微軟正黑體" pitchFamily="34" charset="-120"/>
                          <a:ea typeface="微軟正黑體" pitchFamily="34" charset="-120"/>
                        </a:rPr>
                        <a:t>國立和美實驗學校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微軟正黑體" pitchFamily="34" charset="-120"/>
                          <a:ea typeface="微軟正黑體" pitchFamily="34" charset="-120"/>
                        </a:rPr>
                        <a:t>私立精誠高中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8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latin typeface="微軟正黑體" pitchFamily="34" charset="-120"/>
                          <a:ea typeface="微軟正黑體" pitchFamily="34" charset="-120"/>
                        </a:rPr>
                        <a:t>縣立彰化藝術高中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latin typeface="微軟正黑體" pitchFamily="34" charset="-120"/>
                          <a:ea typeface="微軟正黑體" pitchFamily="34" charset="-120"/>
                        </a:rPr>
                        <a:t>私立正德高中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1248228" y="5326743"/>
            <a:ext cx="6996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學術性向明確，有意從事學術研究與專門知能。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通識課程為主。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可繼續升讀大學及研究所。</a:t>
            </a:r>
            <a:endParaRPr lang="zh-TW" altLang="en-US" sz="2400" b="1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7D0FD-EE13-44ED-ACB2-D7993CD4191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4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16134"/>
            <a:ext cx="9144000" cy="852846"/>
          </a:xfrm>
          <a:solidFill>
            <a:schemeClr val="bg1">
              <a:lumMod val="8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綜合高中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BA0A-8B3C-4B95-B02E-65E8A509A036}" type="slidenum">
              <a:rPr lang="zh-TW" altLang="en-US" smtClean="0"/>
              <a:pPr/>
              <a:t>24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12332" y="5940851"/>
            <a:ext cx="7919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高一統整試探，高二、高三適性選擇學術或專門學程。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自主選讀、適性輔導、生涯探索、進路寬廣。</a:t>
            </a:r>
            <a:endParaRPr lang="zh-TW" altLang="en-US" sz="2400" b="1" dirty="0"/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D0295CBA-EE73-4782-9C6A-94C8122356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469982"/>
              </p:ext>
            </p:extLst>
          </p:nvPr>
        </p:nvGraphicFramePr>
        <p:xfrm>
          <a:off x="179512" y="1388298"/>
          <a:ext cx="8784976" cy="3696886"/>
        </p:xfrm>
        <a:graphic>
          <a:graphicData uri="http://schemas.openxmlformats.org/drawingml/2006/table">
            <a:tbl>
              <a:tblPr firstRow="1" bandRow="1"/>
              <a:tblGrid>
                <a:gridCol w="1423492">
                  <a:extLst>
                    <a:ext uri="{9D8B030D-6E8A-4147-A177-3AD203B41FA5}">
                      <a16:colId xmlns:a16="http://schemas.microsoft.com/office/drawing/2014/main" val="2463312088"/>
                    </a:ext>
                  </a:extLst>
                </a:gridCol>
                <a:gridCol w="1382820">
                  <a:extLst>
                    <a:ext uri="{9D8B030D-6E8A-4147-A177-3AD203B41FA5}">
                      <a16:colId xmlns:a16="http://schemas.microsoft.com/office/drawing/2014/main" val="3029309090"/>
                    </a:ext>
                  </a:extLst>
                </a:gridCol>
                <a:gridCol w="5978664">
                  <a:extLst>
                    <a:ext uri="{9D8B030D-6E8A-4147-A177-3AD203B41FA5}">
                      <a16:colId xmlns:a16="http://schemas.microsoft.com/office/drawing/2014/main" val="3116002583"/>
                    </a:ext>
                  </a:extLst>
                </a:gridCol>
              </a:tblGrid>
              <a:tr h="794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學校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學術學程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專門學程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897767"/>
                  </a:ext>
                </a:extLst>
              </a:tr>
              <a:tr h="933372">
                <a:tc>
                  <a:txBody>
                    <a:bodyPr/>
                    <a:lstStyle/>
                    <a:p>
                      <a:pPr marL="36830" marR="36830"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溪湖高中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36830" marR="36830"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自然、社會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36830" marR="36830"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商業服務、應用英語、觀光餐飲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820014"/>
                  </a:ext>
                </a:extLst>
              </a:tr>
              <a:tr h="933372">
                <a:tc>
                  <a:txBody>
                    <a:bodyPr/>
                    <a:lstStyle/>
                    <a:p>
                      <a:pPr marL="36830" marR="36830" algn="ctr">
                        <a:spcAft>
                          <a:spcPts val="0"/>
                        </a:spcAft>
                      </a:pPr>
                      <a:r>
                        <a:rPr lang="zh-TW" sz="24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彰化高商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36830" marR="36830"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自然、社會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36830" marR="36830"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設計科技、會計事務、電子商務、應用英語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432404"/>
                  </a:ext>
                </a:extLst>
              </a:tr>
              <a:tr h="1036064">
                <a:tc>
                  <a:txBody>
                    <a:bodyPr/>
                    <a:lstStyle/>
                    <a:p>
                      <a:pPr marL="36830" marR="36830" algn="ctr">
                        <a:spcAft>
                          <a:spcPts val="0"/>
                        </a:spcAft>
                      </a:pPr>
                      <a:r>
                        <a:rPr lang="zh-TW" sz="24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文興高中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36830" marR="36830"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自然、社會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36830" marR="36830"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資訊應用、商業服務、應用英語、應用日語、多媒體製作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125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3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8563"/>
            <a:ext cx="9144000" cy="880090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技職一貫體系</a:t>
            </a:r>
            <a:r>
              <a:rPr lang="en-US" altLang="zh-TW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6</a:t>
            </a:r>
            <a:r>
              <a:rPr lang="zh-TW" alt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類</a:t>
            </a:r>
            <a:r>
              <a:rPr lang="en-US" altLang="zh-TW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15</a:t>
            </a:r>
            <a:r>
              <a:rPr lang="zh-TW" alt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群</a:t>
            </a:r>
            <a:r>
              <a:rPr lang="en-US" altLang="zh-TW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91+2</a:t>
            </a:r>
            <a:r>
              <a:rPr lang="zh-TW" alt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科</a:t>
            </a:r>
            <a:r>
              <a:rPr lang="en-US" altLang="zh-TW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1AD94-AEC2-4269-8437-AE8ADE699CC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8" name="圓角矩形 137"/>
          <p:cNvSpPr/>
          <p:nvPr/>
        </p:nvSpPr>
        <p:spPr>
          <a:xfrm>
            <a:off x="2357201" y="2093055"/>
            <a:ext cx="813543" cy="440258"/>
          </a:xfrm>
          <a:prstGeom prst="roundRect">
            <a:avLst/>
          </a:prstGeom>
          <a:solidFill>
            <a:srgbClr val="FF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9" name="圓角矩形 138"/>
          <p:cNvSpPr/>
          <p:nvPr/>
        </p:nvSpPr>
        <p:spPr>
          <a:xfrm>
            <a:off x="3375136" y="2101870"/>
            <a:ext cx="813543" cy="440258"/>
          </a:xfrm>
          <a:prstGeom prst="roundRect">
            <a:avLst/>
          </a:prstGeom>
          <a:solidFill>
            <a:srgbClr val="CC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0" name="圓角矩形 139"/>
          <p:cNvSpPr/>
          <p:nvPr/>
        </p:nvSpPr>
        <p:spPr>
          <a:xfrm>
            <a:off x="6923306" y="2106701"/>
            <a:ext cx="1670746" cy="440258"/>
          </a:xfrm>
          <a:prstGeom prst="roundRect">
            <a:avLst/>
          </a:prstGeom>
          <a:solidFill>
            <a:srgbClr val="FF97C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1" name="圓角矩形 140"/>
          <p:cNvSpPr/>
          <p:nvPr/>
        </p:nvSpPr>
        <p:spPr>
          <a:xfrm>
            <a:off x="4410764" y="2101870"/>
            <a:ext cx="813543" cy="440258"/>
          </a:xfrm>
          <a:prstGeom prst="roundRect">
            <a:avLst/>
          </a:prstGeom>
          <a:solidFill>
            <a:srgbClr val="FFCC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2" name="圓角矩形 141"/>
          <p:cNvSpPr/>
          <p:nvPr/>
        </p:nvSpPr>
        <p:spPr>
          <a:xfrm>
            <a:off x="5376130" y="2112281"/>
            <a:ext cx="1395353" cy="440258"/>
          </a:xfrm>
          <a:prstGeom prst="roundRect">
            <a:avLst/>
          </a:prstGeom>
          <a:solidFill>
            <a:srgbClr val="66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3" name="圓角矩形 142"/>
          <p:cNvSpPr/>
          <p:nvPr/>
        </p:nvSpPr>
        <p:spPr>
          <a:xfrm>
            <a:off x="1343682" y="2081777"/>
            <a:ext cx="838480" cy="44025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4" name="內容版面配置區 2"/>
          <p:cNvSpPr txBox="1">
            <a:spLocks/>
          </p:cNvSpPr>
          <p:nvPr/>
        </p:nvSpPr>
        <p:spPr>
          <a:xfrm>
            <a:off x="395536" y="1505074"/>
            <a:ext cx="8496944" cy="2257076"/>
          </a:xfrm>
          <a:prstGeom prst="rect">
            <a:avLst/>
          </a:prstGeom>
        </p:spPr>
        <p:txBody>
          <a:bodyPr vert="horz" lIns="91440" tIns="9144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ct val="70000"/>
            </a:pPr>
            <a:r>
              <a:rPr lang="zh-TW" altLang="en-US" sz="24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Wingdings"/>
              </a:rPr>
              <a:t> 十二年國民基本教育群科課程綱要</a:t>
            </a:r>
            <a:r>
              <a:rPr lang="en-US" altLang="zh-TW" sz="24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Wingdings"/>
              </a:rPr>
              <a:t>(108</a:t>
            </a:r>
            <a:r>
              <a:rPr lang="zh-TW" altLang="en-US" sz="24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Wingdings"/>
              </a:rPr>
              <a:t>新課綱</a:t>
            </a:r>
            <a:r>
              <a:rPr lang="en-US" altLang="zh-TW" sz="24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Wingdings"/>
              </a:rPr>
              <a:t>)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176213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ct val="70000"/>
              <a:defRPr/>
            </a:pPr>
            <a:r>
              <a:rPr lang="en-US" altLang="zh-TW" sz="2400" b="1" kern="0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Wingdings"/>
              </a:rPr>
              <a:t>6</a:t>
            </a:r>
            <a:r>
              <a:rPr lang="zh-TW" altLang="en-US" sz="2400" b="1" kern="0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Wingdings"/>
              </a:rPr>
              <a:t>類：</a:t>
            </a:r>
            <a:r>
              <a:rPr lang="zh-TW" altLang="en-US" sz="2200" b="1" kern="0" spc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Wingdings"/>
              </a:rPr>
              <a:t>工業類、商業類、農業類、家事類、海事水產類、 藝術與設計類 </a:t>
            </a:r>
            <a:endParaRPr lang="zh-TW" altLang="en-US" sz="2000" b="1" kern="0" spc="0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  <a:sym typeface="Wingdings"/>
            </a:endParaRPr>
          </a:p>
          <a:p>
            <a:pPr marL="176213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ct val="70000"/>
              <a:defRPr/>
            </a:pPr>
            <a:r>
              <a:rPr lang="en-US" altLang="zh-TW" sz="13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Wingdings"/>
              </a:rPr>
              <a:t>  </a:t>
            </a:r>
            <a:endParaRPr lang="en-US" altLang="zh-TW" sz="1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  <a:sym typeface="Wingdings"/>
            </a:endParaRPr>
          </a:p>
          <a:p>
            <a:pPr marL="176213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ct val="70000"/>
              <a:defRPr/>
            </a:pPr>
            <a:r>
              <a:rPr lang="en-US" altLang="zh-TW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Wingdings"/>
              </a:rPr>
              <a:t>15</a:t>
            </a:r>
            <a:r>
              <a:rPr lang="zh-TW" alt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Wingdings"/>
              </a:rPr>
              <a:t>群：</a:t>
            </a:r>
            <a:endParaRPr lang="zh-TW" altLang="en-US" sz="24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grpSp>
        <p:nvGrpSpPr>
          <p:cNvPr id="145" name="群組 144"/>
          <p:cNvGrpSpPr/>
          <p:nvPr/>
        </p:nvGrpSpPr>
        <p:grpSpPr>
          <a:xfrm>
            <a:off x="1832456" y="2852297"/>
            <a:ext cx="6760513" cy="3503413"/>
            <a:chOff x="1475656" y="3124067"/>
            <a:chExt cx="6652616" cy="3283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6" name="圓角矩形 145"/>
            <p:cNvSpPr/>
            <p:nvPr/>
          </p:nvSpPr>
          <p:spPr>
            <a:xfrm>
              <a:off x="3763901" y="4487050"/>
              <a:ext cx="2081515" cy="545493"/>
            </a:xfrm>
            <a:prstGeom prst="roundRect">
              <a:avLst/>
            </a:prstGeom>
            <a:solidFill>
              <a:srgbClr val="FF97CB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zh-TW" altLang="en-US" sz="2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itchFamily="34" charset="-120"/>
                </a:rPr>
                <a:t>設計群</a:t>
              </a:r>
              <a:endParaRPr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7" name="圓角矩形 146"/>
            <p:cNvSpPr/>
            <p:nvPr/>
          </p:nvSpPr>
          <p:spPr>
            <a:xfrm>
              <a:off x="1475657" y="3124067"/>
              <a:ext cx="2081515" cy="54549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zh-TW" altLang="en-US" sz="2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itchFamily="34" charset="-120"/>
                </a:rPr>
                <a:t>機械群</a:t>
              </a:r>
              <a:endParaRPr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8" name="圓角矩形 147"/>
            <p:cNvSpPr/>
            <p:nvPr/>
          </p:nvSpPr>
          <p:spPr>
            <a:xfrm>
              <a:off x="3763901" y="3124067"/>
              <a:ext cx="2081515" cy="54549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zh-TW" altLang="en-US" sz="2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itchFamily="34" charset="-120"/>
                </a:rPr>
                <a:t>動力機械群</a:t>
              </a:r>
              <a:endParaRPr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9" name="圓角矩形 148"/>
            <p:cNvSpPr/>
            <p:nvPr/>
          </p:nvSpPr>
          <p:spPr>
            <a:xfrm>
              <a:off x="6046757" y="3124067"/>
              <a:ext cx="2081515" cy="54549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zh-TW" altLang="en-US" sz="2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itchFamily="34" charset="-120"/>
                </a:rPr>
                <a:t>電機與電子群</a:t>
              </a:r>
              <a:endParaRPr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0" name="圓角矩形 149"/>
            <p:cNvSpPr/>
            <p:nvPr/>
          </p:nvSpPr>
          <p:spPr>
            <a:xfrm>
              <a:off x="1475657" y="3806310"/>
              <a:ext cx="2081515" cy="54549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zh-TW" altLang="en-US" sz="2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itchFamily="34" charset="-120"/>
                </a:rPr>
                <a:t>化工群</a:t>
              </a:r>
              <a:endParaRPr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1" name="圓角矩形 150"/>
            <p:cNvSpPr/>
            <p:nvPr/>
          </p:nvSpPr>
          <p:spPr>
            <a:xfrm>
              <a:off x="3763901" y="3806310"/>
              <a:ext cx="2081515" cy="54549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zh-TW" altLang="en-US" sz="2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itchFamily="34" charset="-120"/>
                </a:rPr>
                <a:t>土木與建築群</a:t>
              </a:r>
              <a:endParaRPr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2" name="圓角矩形 151"/>
            <p:cNvSpPr/>
            <p:nvPr/>
          </p:nvSpPr>
          <p:spPr>
            <a:xfrm>
              <a:off x="6046757" y="3804807"/>
              <a:ext cx="2081515" cy="545494"/>
            </a:xfrm>
            <a:prstGeom prst="roundRect">
              <a:avLst/>
            </a:prstGeom>
            <a:solidFill>
              <a:srgbClr val="FFFF66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zh-TW" altLang="en-US" sz="2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itchFamily="34" charset="-120"/>
                </a:rPr>
                <a:t>商業與管理群</a:t>
              </a:r>
              <a:endParaRPr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3" name="圓角矩形 152"/>
            <p:cNvSpPr/>
            <p:nvPr/>
          </p:nvSpPr>
          <p:spPr>
            <a:xfrm>
              <a:off x="1475656" y="4487050"/>
              <a:ext cx="2081515" cy="545494"/>
            </a:xfrm>
            <a:prstGeom prst="roundRect">
              <a:avLst/>
            </a:prstGeom>
            <a:solidFill>
              <a:srgbClr val="FFFF66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zh-TW" altLang="en-US" sz="2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itchFamily="34" charset="-120"/>
                </a:rPr>
                <a:t>外語群</a:t>
              </a:r>
              <a:endParaRPr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4" name="圓角矩形 153"/>
            <p:cNvSpPr/>
            <p:nvPr/>
          </p:nvSpPr>
          <p:spPr>
            <a:xfrm>
              <a:off x="6046757" y="4487050"/>
              <a:ext cx="2081515" cy="545494"/>
            </a:xfrm>
            <a:prstGeom prst="roundRect">
              <a:avLst/>
            </a:prstGeom>
            <a:solidFill>
              <a:srgbClr val="CCFF66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zh-TW" altLang="en-US" sz="2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itchFamily="34" charset="-120"/>
                </a:rPr>
                <a:t>農業群</a:t>
              </a:r>
              <a:endParaRPr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5" name="圓角矩形 154"/>
            <p:cNvSpPr/>
            <p:nvPr/>
          </p:nvSpPr>
          <p:spPr>
            <a:xfrm>
              <a:off x="1475657" y="5169293"/>
              <a:ext cx="2081515" cy="545494"/>
            </a:xfrm>
            <a:prstGeom prst="roundRect">
              <a:avLst/>
            </a:prstGeom>
            <a:solidFill>
              <a:srgbClr val="CCFF66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zh-TW" altLang="en-US" sz="2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itchFamily="34" charset="-120"/>
                </a:rPr>
                <a:t>食品群</a:t>
              </a:r>
              <a:endParaRPr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6" name="圓角矩形 155"/>
            <p:cNvSpPr/>
            <p:nvPr/>
          </p:nvSpPr>
          <p:spPr>
            <a:xfrm>
              <a:off x="3763901" y="5169293"/>
              <a:ext cx="2081515" cy="545494"/>
            </a:xfrm>
            <a:prstGeom prst="roundRect">
              <a:avLst/>
            </a:prstGeom>
            <a:solidFill>
              <a:srgbClr val="FFCCCC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zh-TW" altLang="en-US" sz="2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itchFamily="34" charset="-120"/>
                </a:rPr>
                <a:t>家政群</a:t>
              </a:r>
              <a:endParaRPr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7" name="圓角矩形 156"/>
            <p:cNvSpPr/>
            <p:nvPr/>
          </p:nvSpPr>
          <p:spPr>
            <a:xfrm>
              <a:off x="6046757" y="5169293"/>
              <a:ext cx="2081515" cy="545494"/>
            </a:xfrm>
            <a:prstGeom prst="roundRect">
              <a:avLst/>
            </a:prstGeom>
            <a:solidFill>
              <a:srgbClr val="FFCCCC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zh-TW" altLang="en-US" sz="2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itchFamily="34" charset="-120"/>
                </a:rPr>
                <a:t>餐旅群</a:t>
              </a:r>
              <a:endParaRPr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8" name="圓角矩形 157"/>
            <p:cNvSpPr/>
            <p:nvPr/>
          </p:nvSpPr>
          <p:spPr>
            <a:xfrm>
              <a:off x="1482373" y="5838825"/>
              <a:ext cx="2081515" cy="545493"/>
            </a:xfrm>
            <a:prstGeom prst="roundRect">
              <a:avLst/>
            </a:prstGeom>
            <a:solidFill>
              <a:srgbClr val="66FFFF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zh-TW" altLang="en-US" sz="2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itchFamily="34" charset="-120"/>
                </a:rPr>
                <a:t>海事群</a:t>
              </a:r>
              <a:endParaRPr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9" name="圓角矩形 158"/>
            <p:cNvSpPr/>
            <p:nvPr/>
          </p:nvSpPr>
          <p:spPr>
            <a:xfrm>
              <a:off x="3763901" y="5862164"/>
              <a:ext cx="2081515" cy="545493"/>
            </a:xfrm>
            <a:prstGeom prst="roundRect">
              <a:avLst/>
            </a:prstGeom>
            <a:solidFill>
              <a:srgbClr val="66FFFF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zh-TW" altLang="en-US" sz="2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itchFamily="34" charset="-120"/>
                </a:rPr>
                <a:t>水產群</a:t>
              </a:r>
              <a:endParaRPr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0" name="圓角矩形 159"/>
            <p:cNvSpPr/>
            <p:nvPr/>
          </p:nvSpPr>
          <p:spPr>
            <a:xfrm>
              <a:off x="6046757" y="5850034"/>
              <a:ext cx="2081515" cy="545493"/>
            </a:xfrm>
            <a:prstGeom prst="roundRect">
              <a:avLst/>
            </a:prstGeom>
            <a:solidFill>
              <a:srgbClr val="FF97CB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zh-TW" altLang="en-US" sz="2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itchFamily="34" charset="-120"/>
                </a:rPr>
                <a:t>藝術群</a:t>
              </a:r>
              <a:endParaRPr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956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conveyor dir="l"/>
      </p:transition>
    </mc:Choice>
    <mc:Fallback xmlns="">
      <p:transition spd="slow" advTm="5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A328985E-A456-448F-93D5-F26488F8E67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9512" y="1196751"/>
          <a:ext cx="8712970" cy="5400601"/>
        </p:xfrm>
        <a:graphic>
          <a:graphicData uri="http://schemas.openxmlformats.org/drawingml/2006/table">
            <a:tbl>
              <a:tblPr/>
              <a:tblGrid>
                <a:gridCol w="443031">
                  <a:extLst>
                    <a:ext uri="{9D8B030D-6E8A-4147-A177-3AD203B41FA5}">
                      <a16:colId xmlns:a16="http://schemas.microsoft.com/office/drawing/2014/main" val="1159431762"/>
                    </a:ext>
                  </a:extLst>
                </a:gridCol>
                <a:gridCol w="1624452">
                  <a:extLst>
                    <a:ext uri="{9D8B030D-6E8A-4147-A177-3AD203B41FA5}">
                      <a16:colId xmlns:a16="http://schemas.microsoft.com/office/drawing/2014/main" val="2092572748"/>
                    </a:ext>
                  </a:extLst>
                </a:gridCol>
                <a:gridCol w="6645487">
                  <a:extLst>
                    <a:ext uri="{9D8B030D-6E8A-4147-A177-3AD203B41FA5}">
                      <a16:colId xmlns:a16="http://schemas.microsoft.com/office/drawing/2014/main" val="4278873488"/>
                    </a:ext>
                  </a:extLst>
                </a:gridCol>
              </a:tblGrid>
              <a:tr h="353200">
                <a:tc>
                  <a:txBody>
                    <a:bodyPr/>
                    <a:lstStyle/>
                    <a:p>
                      <a:endParaRPr lang="zh-TW" sz="2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" marR="6623" marT="662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BE9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kumimoji="1" lang="zh-TW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群別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BE9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kumimoji="1" lang="zh-TW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科別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847180"/>
                  </a:ext>
                </a:extLst>
              </a:tr>
              <a:tr h="913102">
                <a:tc rowSpan="5">
                  <a:txBody>
                    <a:bodyPr/>
                    <a:lstStyle/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kumimoji="1" lang="zh-TW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工業類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23" marR="6623" marT="662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9D8FF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zh-TW" sz="2000" kern="120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機械群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8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zh-TW" sz="2000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機械科、鑄造科、板金科、機械木模科、配管科、模具科、機電科、製圖科、生物產業機電科、電腦機械製圖科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585321"/>
                  </a:ext>
                </a:extLst>
              </a:tr>
              <a:tr h="8166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zh-TW" sz="2000" kern="120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動力機械群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汽車科、重機科、飛機修護科、動力機械科、農業機械科、軌道車輛科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905585"/>
                  </a:ext>
                </a:extLst>
              </a:tr>
              <a:tr h="76627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zh-TW" sz="2000" kern="120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電機與電子群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8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sz="20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電機類：電機科、控制科、冷凍空調科、電機空調科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sz="20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資電類：電子科、資訊科、航空電子科、電子通信科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86400"/>
                  </a:ext>
                </a:extLst>
              </a:tr>
              <a:tr h="5782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zh-TW" sz="2000" kern="120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化工群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化工科、紡織科、染整科、環境檢驗科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231883"/>
                  </a:ext>
                </a:extLst>
              </a:tr>
              <a:tr h="44352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zh-TW" sz="2000" kern="120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土木與建築群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9D8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土木科、建築科、消防工程科、空間測繪科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9D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553570"/>
                  </a:ext>
                </a:extLst>
              </a:tr>
              <a:tr h="1176494">
                <a:tc rowSpan="2">
                  <a:txBody>
                    <a:bodyPr/>
                    <a:lstStyle/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kumimoji="1" lang="zh-TW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商業類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23" marR="6623" marT="662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商業管理群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商業經營科、國際貿易科、會計事務科、資料處理科、不動產事務科、電子商務科、流通管理科、農產行銷科、水產經營科、航運管理科、</a:t>
                      </a:r>
                      <a:r>
                        <a:rPr lang="zh-TW" sz="2000" u="sng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電競經營科</a:t>
                      </a:r>
                      <a:r>
                        <a:rPr lang="en-US" sz="2000" u="sng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(107</a:t>
                      </a:r>
                      <a:r>
                        <a:rPr lang="zh-TW" sz="2000" u="sng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年起試辦</a:t>
                      </a:r>
                      <a:r>
                        <a:rPr lang="en-US" sz="2000" u="sng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000" u="sng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937107"/>
                  </a:ext>
                </a:extLst>
              </a:tr>
              <a:tr h="3532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外語群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8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應用英語科、應用日文科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237827"/>
                  </a:ext>
                </a:extLst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162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r>
              <a:rPr lang="en-US" altLang="zh-TW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  </a:t>
            </a:r>
            <a:r>
              <a:rPr lang="zh-TW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技術型高中</a:t>
            </a:r>
            <a:r>
              <a:rPr lang="en-US" altLang="zh-TW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高職</a:t>
            </a:r>
            <a:r>
              <a:rPr lang="en-US" altLang="zh-TW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)15</a:t>
            </a:r>
            <a:r>
              <a:rPr lang="zh-TW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群科歸屬表</a:t>
            </a:r>
            <a:r>
              <a:rPr lang="en-US" altLang="zh-TW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1/2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1AD94-AEC2-4269-8437-AE8ADE699CC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72B9E463-E03A-4C5D-91C9-43B53B41415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47276" y="895106"/>
          <a:ext cx="8640960" cy="5627966"/>
        </p:xfrm>
        <a:graphic>
          <a:graphicData uri="http://schemas.openxmlformats.org/drawingml/2006/table">
            <a:tbl>
              <a:tblPr/>
              <a:tblGrid>
                <a:gridCol w="461357">
                  <a:extLst>
                    <a:ext uri="{9D8B030D-6E8A-4147-A177-3AD203B41FA5}">
                      <a16:colId xmlns:a16="http://schemas.microsoft.com/office/drawing/2014/main" val="2871439505"/>
                    </a:ext>
                  </a:extLst>
                </a:gridCol>
                <a:gridCol w="1307035">
                  <a:extLst>
                    <a:ext uri="{9D8B030D-6E8A-4147-A177-3AD203B41FA5}">
                      <a16:colId xmlns:a16="http://schemas.microsoft.com/office/drawing/2014/main" val="2753009322"/>
                    </a:ext>
                  </a:extLst>
                </a:gridCol>
                <a:gridCol w="6872568">
                  <a:extLst>
                    <a:ext uri="{9D8B030D-6E8A-4147-A177-3AD203B41FA5}">
                      <a16:colId xmlns:a16="http://schemas.microsoft.com/office/drawing/2014/main" val="2772314902"/>
                    </a:ext>
                  </a:extLst>
                </a:gridCol>
              </a:tblGrid>
              <a:tr h="405041">
                <a:tc>
                  <a:txBody>
                    <a:bodyPr/>
                    <a:lstStyle/>
                    <a:p>
                      <a:endParaRPr lang="zh-TW" sz="2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11" marR="53511" marT="26755" marB="2675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B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群別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511" marR="53511" marT="26755" marB="26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B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科別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511" marR="53511" marT="26755" marB="26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477145"/>
                  </a:ext>
                </a:extLst>
              </a:tr>
              <a:tr h="581714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農業類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511" marR="53511" marT="26755" marB="2675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農業群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511" marR="53511" marT="26755" marB="26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8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農場經營科、園藝科、森林科、野生動物保育科、造園科、畜產保健科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511" marR="53511" marT="26755" marB="26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952586"/>
                  </a:ext>
                </a:extLst>
              </a:tr>
              <a:tr h="32292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食品群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511" marR="53511" marT="26755" marB="26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食品加工科、食品科、水產食品科、烘焙科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511" marR="53511" marT="26755" marB="26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187793"/>
                  </a:ext>
                </a:extLst>
              </a:tr>
              <a:tr h="581714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家事類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511" marR="53511" marT="26755" marB="2675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家政群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511" marR="53511" marT="26755" marB="26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8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家政科、服裝科、幼兒保育科、美容科、時尚模特兒科、流行服飾科、時尚造型科、</a:t>
                      </a:r>
                      <a:r>
                        <a:rPr lang="zh-TW" sz="1800" u="sng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照顧服務科</a:t>
                      </a:r>
                      <a:r>
                        <a:rPr lang="en-US" sz="1800" u="sng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(96</a:t>
                      </a:r>
                      <a:r>
                        <a:rPr lang="zh-TW" sz="1800" u="sng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年起試辦</a:t>
                      </a:r>
                      <a:r>
                        <a:rPr lang="en-US" sz="1800" u="sng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lang="zh-TW" sz="1800" u="sng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511" marR="53511" marT="26755" marB="26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875563"/>
                  </a:ext>
                </a:extLst>
              </a:tr>
              <a:tr h="32292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餐旅群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511" marR="53511" marT="26755" marB="26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餐飲管理科、觀光事業科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511" marR="53511" marT="26755" marB="26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056657"/>
                  </a:ext>
                </a:extLst>
              </a:tr>
              <a:tr h="509869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海事水產類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511" marR="53511" marT="26755" marB="2675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海事群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511" marR="53511" marT="26755" marB="26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8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輪機科、航海科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511" marR="53511" marT="26755" marB="26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931787"/>
                  </a:ext>
                </a:extLst>
              </a:tr>
              <a:tr h="96012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水產群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511" marR="53511" marT="26755" marB="26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水產養殖科、漁業科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511" marR="53511" marT="26755" marB="26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643443"/>
                  </a:ext>
                </a:extLst>
              </a:tr>
              <a:tr h="846725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藝術與設計類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511" marR="53511" marT="26755" marB="2675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9D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設計群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511" marR="53511" marT="26755" marB="26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8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美工科、家具木工科、陶瓷工程科、室內空間設計科、圖文傳播科、金屬工藝科、家具設計科、廣告設計科、多媒體設計科、室內設計科、多媒體應用科、美術工藝科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511" marR="53511" marT="26755" marB="26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175197"/>
                  </a:ext>
                </a:extLst>
              </a:tr>
              <a:tr h="90594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藝術群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511" marR="53511" marT="26755" marB="26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9D8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電影電視科、多媒體動畫科、影劇科、表演藝術科、戲劇科、美術科、時尚工藝科、音樂科、國樂科、西樂科、舞蹈科、劇場藝術科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511" marR="53511" marT="26755" marB="26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9D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512005"/>
                  </a:ext>
                </a:extLst>
              </a:tr>
            </a:tbl>
          </a:graphicData>
        </a:graphic>
      </p:graphicFrame>
      <p:sp>
        <p:nvSpPr>
          <p:cNvPr id="17442" name="文字方塊 4"/>
          <p:cNvSpPr txBox="1">
            <a:spLocks noChangeArrowheads="1"/>
          </p:cNvSpPr>
          <p:nvPr/>
        </p:nvSpPr>
        <p:spPr bwMode="auto">
          <a:xfrm>
            <a:off x="1102243" y="6457950"/>
            <a:ext cx="6931025" cy="40005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2000" b="1" dirty="0">
                <a:solidFill>
                  <a:srgbClr val="0043C8"/>
                </a:solidFill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zh-TW" altLang="en-US" sz="2000" b="1" dirty="0">
                <a:solidFill>
                  <a:srgbClr val="0043C8"/>
                </a:solidFill>
                <a:latin typeface="微軟正黑體" pitchFamily="34" charset="-120"/>
                <a:ea typeface="微軟正黑體" pitchFamily="34" charset="-120"/>
              </a:rPr>
              <a:t>各高職實際招生科別以當學年度各校核定開設科別為準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8488" y="-10120"/>
            <a:ext cx="9152488" cy="77482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r>
              <a:rPr lang="en-US" altLang="zh-TW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  </a:t>
            </a:r>
            <a:r>
              <a:rPr lang="zh-TW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技術型高中</a:t>
            </a:r>
            <a:r>
              <a:rPr lang="en-US" altLang="zh-TW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高職</a:t>
            </a:r>
            <a:r>
              <a:rPr lang="en-US" altLang="zh-TW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)15</a:t>
            </a:r>
            <a:r>
              <a:rPr lang="zh-TW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群科歸屬表</a:t>
            </a:r>
            <a:r>
              <a:rPr lang="en-US" altLang="zh-TW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2/2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1AD94-AEC2-4269-8437-AE8ADE699CC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21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-1"/>
            <a:ext cx="9144000" cy="99906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n-US" altLang="zh-TW" sz="40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111</a:t>
            </a:r>
            <a:r>
              <a:rPr lang="zh-TW" altLang="en-US" sz="40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zh-TW" altLang="en-US" sz="4000" b="1" dirty="0">
                <a:solidFill>
                  <a:srgbClr val="7030A0"/>
                </a:solidFill>
                <a:effectLst/>
                <a:latin typeface="微軟正黑體" pitchFamily="34" charset="-120"/>
                <a:ea typeface="微軟正黑體" pitchFamily="34" charset="-120"/>
              </a:rPr>
              <a:t>彰化區 </a:t>
            </a:r>
            <a:r>
              <a:rPr lang="zh-TW" altLang="en-US" sz="4000" b="1" dirty="0">
                <a:solidFill>
                  <a:srgbClr val="7030A0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  <a:latin typeface="微軟正黑體" pitchFamily="34" charset="-120"/>
                <a:ea typeface="微軟正黑體" pitchFamily="34" charset="-120"/>
              </a:rPr>
              <a:t>工業類 </a:t>
            </a:r>
            <a:r>
              <a:rPr lang="zh-TW" altLang="en-US" sz="4000" b="1" dirty="0">
                <a:solidFill>
                  <a:srgbClr val="7030A0"/>
                </a:solidFill>
                <a:effectLst/>
                <a:latin typeface="微軟正黑體" pitchFamily="34" charset="-120"/>
                <a:ea typeface="微軟正黑體" pitchFamily="34" charset="-120"/>
              </a:rPr>
              <a:t>設科學校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251520" y="1268760"/>
          <a:ext cx="4175167" cy="3564240"/>
        </p:xfrm>
        <a:graphic>
          <a:graphicData uri="http://schemas.openxmlformats.org/drawingml/2006/table">
            <a:tbl>
              <a:tblPr bandRow="1">
                <a:tableStyleId>{284E427A-3D55-4303-BF80-6455036E1DE7}</a:tableStyleId>
              </a:tblPr>
              <a:tblGrid>
                <a:gridCol w="4175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34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u="none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機械科：</a:t>
                      </a:r>
                      <a:r>
                        <a:rPr lang="zh-TW" altLang="en-US" sz="2400" b="1" u="sng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彰工</a:t>
                      </a:r>
                      <a:r>
                        <a:rPr lang="zh-TW" altLang="en-US" sz="2400" b="1" u="none" dirty="0">
                          <a:latin typeface="微軟正黑體" pitchFamily="34" charset="-120"/>
                          <a:ea typeface="微軟正黑體" pitchFamily="34" charset="-120"/>
                        </a:rPr>
                        <a:t>、</a:t>
                      </a:r>
                      <a:r>
                        <a:rPr lang="zh-TW" altLang="en-US" sz="2400" b="1" u="sng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秀工</a:t>
                      </a:r>
                      <a:r>
                        <a:rPr lang="zh-TW" altLang="en-US" sz="2400" b="1" u="none" dirty="0">
                          <a:latin typeface="微軟正黑體" pitchFamily="34" charset="-120"/>
                          <a:ea typeface="微軟正黑體" pitchFamily="34" charset="-120"/>
                        </a:rPr>
                        <a:t>、</a:t>
                      </a:r>
                      <a:r>
                        <a:rPr lang="zh-TW" altLang="en-US" sz="2400" b="1" u="sng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員農</a:t>
                      </a:r>
                      <a:r>
                        <a:rPr lang="zh-TW" altLang="en-US" sz="2400" b="1" u="none" dirty="0">
                          <a:latin typeface="微軟正黑體" pitchFamily="34" charset="-120"/>
                          <a:ea typeface="微軟正黑體" pitchFamily="34" charset="-120"/>
                        </a:rPr>
                        <a:t>、</a:t>
                      </a:r>
                      <a:br>
                        <a:rPr lang="en-US" altLang="zh-TW" sz="2400" b="1" u="none" dirty="0"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zh-TW" altLang="en-US" sz="2400" b="1" u="none" dirty="0">
                          <a:latin typeface="微軟正黑體" pitchFamily="34" charset="-120"/>
                          <a:ea typeface="微軟正黑體" pitchFamily="34" charset="-120"/>
                        </a:rPr>
                        <a:t>                永工、二工、達德</a:t>
                      </a:r>
                      <a:endParaRPr lang="en-US" altLang="zh-TW" sz="2400" b="1" u="none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153">
                <a:tc>
                  <a:txBody>
                    <a:bodyPr/>
                    <a:lstStyle/>
                    <a:p>
                      <a:pPr marL="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u="none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鑄造科*：</a:t>
                      </a:r>
                      <a:r>
                        <a:rPr lang="zh-TW" altLang="en-US" sz="2400" b="1" u="none" dirty="0">
                          <a:latin typeface="微軟正黑體" pitchFamily="34" charset="-120"/>
                          <a:ea typeface="微軟正黑體" pitchFamily="34" charset="-120"/>
                        </a:rPr>
                        <a:t>彰工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153">
                <a:tc>
                  <a:txBody>
                    <a:bodyPr/>
                    <a:lstStyle/>
                    <a:p>
                      <a:pPr marL="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u="none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機械木模科*：</a:t>
                      </a:r>
                      <a:r>
                        <a:rPr lang="zh-TW" altLang="en-US" sz="2400" b="1" u="none" dirty="0">
                          <a:latin typeface="微軟正黑體" pitchFamily="34" charset="-120"/>
                          <a:ea typeface="微軟正黑體" pitchFamily="34" charset="-120"/>
                        </a:rPr>
                        <a:t>彰工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153">
                <a:tc>
                  <a:txBody>
                    <a:bodyPr/>
                    <a:lstStyle/>
                    <a:p>
                      <a:pPr marL="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u="none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機電科：</a:t>
                      </a:r>
                      <a:r>
                        <a:rPr lang="zh-TW" altLang="en-US" sz="2400" b="1" u="none" dirty="0">
                          <a:latin typeface="微軟正黑體" pitchFamily="34" charset="-120"/>
                          <a:ea typeface="微軟正黑體" pitchFamily="34" charset="-120"/>
                        </a:rPr>
                        <a:t>彰工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153">
                <a:tc>
                  <a:txBody>
                    <a:bodyPr/>
                    <a:lstStyle/>
                    <a:p>
                      <a:pPr marL="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u="none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製圖科：</a:t>
                      </a:r>
                      <a:r>
                        <a:rPr lang="zh-TW" altLang="en-US" sz="2200" b="1" u="sng" dirty="0">
                          <a:latin typeface="微軟正黑體" pitchFamily="34" charset="-120"/>
                          <a:ea typeface="微軟正黑體" pitchFamily="34" charset="-120"/>
                        </a:rPr>
                        <a:t>彰工</a:t>
                      </a:r>
                      <a:r>
                        <a:rPr lang="zh-TW" altLang="en-US" sz="2200" b="1" u="none" dirty="0">
                          <a:latin typeface="微軟正黑體" pitchFamily="34" charset="-120"/>
                          <a:ea typeface="微軟正黑體" pitchFamily="34" charset="-120"/>
                        </a:rPr>
                        <a:t>、</a:t>
                      </a:r>
                      <a:r>
                        <a:rPr lang="zh-TW" altLang="en-US" sz="2200" b="1" u="sng" dirty="0">
                          <a:latin typeface="微軟正黑體" pitchFamily="34" charset="-120"/>
                          <a:ea typeface="微軟正黑體" pitchFamily="34" charset="-120"/>
                        </a:rPr>
                        <a:t>秀工</a:t>
                      </a:r>
                      <a:r>
                        <a:rPr lang="zh-TW" altLang="en-US" sz="2200" b="1" u="none" dirty="0">
                          <a:latin typeface="微軟正黑體" pitchFamily="34" charset="-120"/>
                          <a:ea typeface="微軟正黑體" pitchFamily="34" charset="-120"/>
                        </a:rPr>
                        <a:t>、永工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153">
                <a:tc>
                  <a:txBody>
                    <a:bodyPr/>
                    <a:lstStyle/>
                    <a:p>
                      <a:pPr marL="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u="none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生物產業機電科：</a:t>
                      </a:r>
                      <a:r>
                        <a:rPr lang="zh-TW" altLang="en-US" sz="2400" b="1" u="none" dirty="0">
                          <a:latin typeface="微軟正黑體" pitchFamily="34" charset="-120"/>
                          <a:ea typeface="微軟正黑體" pitchFamily="34" charset="-120"/>
                        </a:rPr>
                        <a:t>員農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3" name="表格 22"/>
          <p:cNvGraphicFramePr>
            <a:graphicFrameLocks noGrp="1"/>
          </p:cNvGraphicFramePr>
          <p:nvPr>
            <p:extLst/>
          </p:nvPr>
        </p:nvGraphicFramePr>
        <p:xfrm>
          <a:off x="4788024" y="5013176"/>
          <a:ext cx="4176464" cy="457200"/>
        </p:xfrm>
        <a:graphic>
          <a:graphicData uri="http://schemas.openxmlformats.org/drawingml/2006/table">
            <a:tbl>
              <a:tblPr bandRow="1">
                <a:tableStyleId>{284E427A-3D55-4303-BF80-6455036E1DE7}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化工科：</a:t>
                      </a:r>
                      <a:r>
                        <a:rPr lang="zh-TW" altLang="en-US" sz="2400" b="1" u="sng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崇實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、</a:t>
                      </a:r>
                      <a:r>
                        <a:rPr lang="zh-TW" altLang="en-US" sz="2400" b="1" u="sng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永工</a:t>
                      </a:r>
                      <a:endParaRPr lang="en-US" altLang="zh-TW" sz="24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表格 26"/>
          <p:cNvGraphicFramePr>
            <a:graphicFrameLocks noGrp="1"/>
          </p:cNvGraphicFramePr>
          <p:nvPr>
            <p:extLst/>
          </p:nvPr>
        </p:nvGraphicFramePr>
        <p:xfrm>
          <a:off x="251520" y="5229200"/>
          <a:ext cx="4235755" cy="1298813"/>
        </p:xfrm>
        <a:graphic>
          <a:graphicData uri="http://schemas.openxmlformats.org/drawingml/2006/table">
            <a:tbl>
              <a:tblPr bandRow="1">
                <a:tableStyleId>{284E427A-3D55-4303-BF80-6455036E1DE7}</a:tableStyleId>
              </a:tblPr>
              <a:tblGrid>
                <a:gridCol w="4235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42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u="none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汽車科：</a:t>
                      </a:r>
                      <a:r>
                        <a:rPr lang="zh-TW" altLang="en-US" sz="2400" b="1" u="non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鹿中、</a:t>
                      </a:r>
                      <a:r>
                        <a:rPr lang="zh-TW" altLang="en-US" sz="2400" b="1" u="sng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彰工</a:t>
                      </a:r>
                      <a:r>
                        <a:rPr lang="zh-TW" altLang="en-US" sz="2400" b="1" u="non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、</a:t>
                      </a:r>
                      <a:r>
                        <a:rPr lang="zh-TW" altLang="en-US" sz="2400" b="1" u="sng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大慶</a:t>
                      </a:r>
                      <a:r>
                        <a:rPr lang="zh-TW" altLang="en-US" sz="2400" b="1" u="non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、</a:t>
                      </a:r>
                      <a:br>
                        <a:rPr lang="en-US" altLang="zh-TW" sz="2400" b="1" u="non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zh-TW" altLang="en-US" sz="2400" b="1" u="non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               達德</a:t>
                      </a:r>
                      <a:endParaRPr lang="en-US" altLang="zh-TW" sz="2400" b="1" u="non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FFC0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8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u="none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飛機修護科：</a:t>
                      </a:r>
                      <a:r>
                        <a:rPr lang="zh-TW" altLang="en-US" sz="2400" b="1" u="non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大慶</a:t>
                      </a:r>
                      <a:endParaRPr lang="en-US" altLang="zh-TW" sz="2400" b="1" u="non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FFC0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" name="表格 29"/>
          <p:cNvGraphicFramePr>
            <a:graphicFrameLocks noGrp="1"/>
          </p:cNvGraphicFramePr>
          <p:nvPr>
            <p:extLst/>
          </p:nvPr>
        </p:nvGraphicFramePr>
        <p:xfrm>
          <a:off x="4788024" y="1268760"/>
          <a:ext cx="4176464" cy="3474720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資訊科：</a:t>
                      </a:r>
                      <a:r>
                        <a:rPr lang="zh-TW" altLang="en-US" sz="2400" b="1" u="sng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彰工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、</a:t>
                      </a:r>
                      <a:r>
                        <a:rPr lang="zh-TW" altLang="en-US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崇實、</a:t>
                      </a:r>
                      <a:r>
                        <a:rPr lang="zh-TW" altLang="en-US" sz="2400" b="1" u="sng" dirty="0">
                          <a:latin typeface="微軟正黑體" pitchFamily="34" charset="-120"/>
                          <a:ea typeface="微軟正黑體" pitchFamily="34" charset="-120"/>
                        </a:rPr>
                        <a:t>永工</a:t>
                      </a:r>
                      <a:r>
                        <a:rPr lang="zh-TW" altLang="en-US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、</a:t>
                      </a:r>
                      <a:br>
                        <a:rPr lang="en-US" altLang="zh-TW" sz="2400" b="1" dirty="0"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zh-TW" altLang="en-US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                大慶、達德</a:t>
                      </a:r>
                      <a:endParaRPr lang="en-US" altLang="zh-TW" sz="2400" b="1" u="non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電子科：</a:t>
                      </a:r>
                      <a:r>
                        <a:rPr lang="zh-TW" altLang="en-US" sz="2400" b="1" u="none" dirty="0">
                          <a:latin typeface="微軟正黑體" pitchFamily="34" charset="-120"/>
                          <a:ea typeface="微軟正黑體" pitchFamily="34" charset="-120"/>
                        </a:rPr>
                        <a:t>彰工</a:t>
                      </a:r>
                      <a:r>
                        <a:rPr lang="zh-TW" altLang="en-US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、二工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控制科：</a:t>
                      </a:r>
                      <a:r>
                        <a:rPr lang="zh-TW" altLang="en-US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彰工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電機科：</a:t>
                      </a:r>
                      <a:r>
                        <a:rPr lang="zh-TW" altLang="en-US" sz="2400" b="1" u="sng" dirty="0">
                          <a:latin typeface="微軟正黑體" pitchFamily="34" charset="-120"/>
                          <a:ea typeface="微軟正黑體" pitchFamily="34" charset="-120"/>
                        </a:rPr>
                        <a:t>彰工</a:t>
                      </a:r>
                      <a:r>
                        <a:rPr lang="zh-TW" altLang="en-US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、</a:t>
                      </a:r>
                      <a:r>
                        <a:rPr lang="zh-TW" altLang="en-US" sz="2400" b="1" u="sng" dirty="0">
                          <a:latin typeface="微軟正黑體" pitchFamily="34" charset="-120"/>
                          <a:ea typeface="微軟正黑體" pitchFamily="34" charset="-120"/>
                        </a:rPr>
                        <a:t>秀工</a:t>
                      </a:r>
                      <a:r>
                        <a:rPr lang="zh-TW" altLang="en-US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、</a:t>
                      </a:r>
                      <a:r>
                        <a:rPr lang="zh-TW" altLang="en-US" sz="2400" b="1" u="sng" dirty="0">
                          <a:latin typeface="微軟正黑體" pitchFamily="34" charset="-120"/>
                          <a:ea typeface="微軟正黑體" pitchFamily="34" charset="-120"/>
                        </a:rPr>
                        <a:t>崇實</a:t>
                      </a:r>
                      <a:r>
                        <a:rPr lang="zh-TW" altLang="en-US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、</a:t>
                      </a:r>
                      <a:br>
                        <a:rPr lang="en-US" altLang="zh-TW" sz="2400" b="1" dirty="0"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zh-TW" altLang="en-US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                永工、二工、達德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電機空調科：</a:t>
                      </a:r>
                      <a:r>
                        <a:rPr lang="zh-TW" altLang="en-US" sz="2400" b="1" u="sng" dirty="0">
                          <a:latin typeface="微軟正黑體" pitchFamily="34" charset="-120"/>
                          <a:ea typeface="微軟正黑體" pitchFamily="34" charset="-120"/>
                        </a:rPr>
                        <a:t>崇實</a:t>
                      </a:r>
                      <a:endParaRPr lang="zh-TW" altLang="en-US" sz="2400" b="1" u="sng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u="none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冷凍空調科：</a:t>
                      </a:r>
                      <a:r>
                        <a:rPr lang="zh-TW" altLang="en-US" sz="2400" b="1" u="non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崇實</a:t>
                      </a:r>
                      <a:r>
                        <a:rPr lang="en-US" altLang="zh-TW" sz="2400" b="1" u="non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400" b="1" u="non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夜</a:t>
                      </a:r>
                      <a:r>
                        <a:rPr lang="en-US" altLang="zh-TW" sz="2400" b="1" u="non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2400" b="1" u="non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060372"/>
                  </a:ext>
                </a:extLst>
              </a:tr>
            </a:tbl>
          </a:graphicData>
        </a:graphic>
      </p:graphicFrame>
      <p:graphicFrame>
        <p:nvGraphicFramePr>
          <p:cNvPr id="31" name="表格 30"/>
          <p:cNvGraphicFramePr>
            <a:graphicFrameLocks noGrp="1"/>
          </p:cNvGraphicFramePr>
          <p:nvPr>
            <p:extLst/>
          </p:nvPr>
        </p:nvGraphicFramePr>
        <p:xfrm>
          <a:off x="4788024" y="5661248"/>
          <a:ext cx="4175167" cy="851943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4175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19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建築科：</a:t>
                      </a:r>
                      <a:r>
                        <a:rPr lang="zh-TW" altLang="en-US" sz="2400" b="1" u="sng" dirty="0">
                          <a:latin typeface="微軟正黑體" pitchFamily="34" charset="-120"/>
                          <a:ea typeface="微軟正黑體" pitchFamily="34" charset="-120"/>
                        </a:rPr>
                        <a:t>彰工</a:t>
                      </a:r>
                      <a:r>
                        <a:rPr lang="zh-TW" altLang="en-US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、秀工、員農、</a:t>
                      </a:r>
                      <a:br>
                        <a:rPr lang="en-US" altLang="zh-TW" sz="2400" b="1" dirty="0"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zh-TW" altLang="en-US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                </a:t>
                      </a:r>
                      <a:r>
                        <a:rPr lang="zh-TW" altLang="en-US" sz="2400" b="1" u="none" dirty="0">
                          <a:latin typeface="微軟正黑體" pitchFamily="34" charset="-120"/>
                          <a:ea typeface="微軟正黑體" pitchFamily="34" charset="-120"/>
                        </a:rPr>
                        <a:t>永工</a:t>
                      </a:r>
                      <a:r>
                        <a:rPr lang="zh-TW" altLang="en-US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、二工</a:t>
                      </a:r>
                      <a:endParaRPr lang="en-US" altLang="zh-TW" sz="2400" b="1" u="sng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1AD94-AEC2-4269-8437-AE8ADE699CC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21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32952" y="4850"/>
            <a:ext cx="9111048" cy="91597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zh-TW" altLang="en-US" sz="4000" b="1" dirty="0">
                <a:solidFill>
                  <a:srgbClr val="7030A0"/>
                </a:solidFill>
                <a:effectLst/>
                <a:latin typeface="微軟正黑體" pitchFamily="34" charset="-120"/>
                <a:ea typeface="微軟正黑體" pitchFamily="34" charset="-120"/>
              </a:rPr>
              <a:t>彰化區 </a:t>
            </a:r>
            <a:r>
              <a:rPr lang="zh-TW" altLang="en-US" sz="4000" b="1" dirty="0">
                <a:solidFill>
                  <a:srgbClr val="7030A0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  <a:latin typeface="微軟正黑體" pitchFamily="34" charset="-120"/>
                <a:ea typeface="微軟正黑體" pitchFamily="34" charset="-120"/>
              </a:rPr>
              <a:t>商業、水產、藝術與設計</a:t>
            </a:r>
            <a:r>
              <a:rPr lang="zh-TW" altLang="en-US" sz="4000" b="1" dirty="0">
                <a:solidFill>
                  <a:srgbClr val="7030A0"/>
                </a:solidFill>
                <a:effectLst/>
                <a:latin typeface="微軟正黑體" pitchFamily="34" charset="-120"/>
                <a:ea typeface="微軟正黑體" pitchFamily="34" charset="-120"/>
              </a:rPr>
              <a:t>設科學校</a:t>
            </a: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/>
          </p:nvPr>
        </p:nvGraphicFramePr>
        <p:xfrm>
          <a:off x="254832" y="1344715"/>
          <a:ext cx="7413512" cy="2164448"/>
        </p:xfrm>
        <a:graphic>
          <a:graphicData uri="http://schemas.openxmlformats.org/drawingml/2006/table">
            <a:tbl>
              <a:tblPr bandRow="1">
                <a:tableStyleId>{284E427A-3D55-4303-BF80-6455036E1DE7}</a:tableStyleId>
              </a:tblPr>
              <a:tblGrid>
                <a:gridCol w="7413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1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商業經營科：</a:t>
                      </a:r>
                      <a:r>
                        <a:rPr lang="zh-TW" altLang="en-US" sz="2400" b="1" u="sng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鹿中</a:t>
                      </a:r>
                      <a:r>
                        <a:rPr lang="zh-TW" altLang="en-US" sz="2400" b="1" u="non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、</a:t>
                      </a:r>
                      <a:r>
                        <a:rPr lang="zh-TW" altLang="en-US" sz="2400" b="1" u="sng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彰商</a:t>
                      </a:r>
                      <a:r>
                        <a:rPr lang="zh-TW" altLang="en-US" sz="2400" b="1" u="non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、員家、北家、</a:t>
                      </a:r>
                      <a:r>
                        <a:rPr lang="zh-TW" altLang="en-US" sz="2400" b="1" u="sng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二工</a:t>
                      </a:r>
                      <a:endParaRPr lang="en-US" altLang="zh-TW" sz="2400" b="1" u="sng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112">
                <a:tc>
                  <a:txBody>
                    <a:bodyPr/>
                    <a:lstStyle/>
                    <a:p>
                      <a:pPr marL="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國際貿易科：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鹿中、</a:t>
                      </a:r>
                      <a:r>
                        <a:rPr lang="zh-TW" altLang="en-US" sz="2400" b="1" u="non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彰商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、員家、北家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112">
                <a:tc>
                  <a:txBody>
                    <a:bodyPr/>
                    <a:lstStyle/>
                    <a:p>
                      <a:pPr marL="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資料處理科：</a:t>
                      </a:r>
                      <a:r>
                        <a:rPr lang="zh-TW" altLang="en-US" sz="2400" b="1" u="sng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彰商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、北家、</a:t>
                      </a:r>
                      <a:r>
                        <a:rPr lang="zh-TW" altLang="en-US" sz="2400" b="1" u="sng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二工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、達德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112">
                <a:tc>
                  <a:txBody>
                    <a:bodyPr/>
                    <a:lstStyle/>
                    <a:p>
                      <a:pPr marL="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電子商務科：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員農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表格 17"/>
          <p:cNvGraphicFramePr>
            <a:graphicFrameLocks noGrp="1"/>
          </p:cNvGraphicFramePr>
          <p:nvPr>
            <p:extLst/>
          </p:nvPr>
        </p:nvGraphicFramePr>
        <p:xfrm>
          <a:off x="251520" y="3933056"/>
          <a:ext cx="4968552" cy="563815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4968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38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應用英語科：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彰商、員家</a:t>
                      </a:r>
                      <a:endParaRPr lang="en-US" altLang="zh-TW" sz="2400" b="1" u="sng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表格 18"/>
          <p:cNvGraphicFramePr>
            <a:graphicFrameLocks noGrp="1"/>
          </p:cNvGraphicFramePr>
          <p:nvPr>
            <p:extLst/>
          </p:nvPr>
        </p:nvGraphicFramePr>
        <p:xfrm>
          <a:off x="251520" y="5013176"/>
          <a:ext cx="8577278" cy="1509330"/>
        </p:xfrm>
        <a:graphic>
          <a:graphicData uri="http://schemas.openxmlformats.org/drawingml/2006/table">
            <a:tbl>
              <a:tblPr bandRow="1">
                <a:tableStyleId>{35758FB7-9AC5-4552-8A53-C91805E547FA}</a:tableStyleId>
              </a:tblPr>
              <a:tblGrid>
                <a:gridCol w="8577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31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室內空間設計科：</a:t>
                      </a:r>
                      <a:r>
                        <a:rPr lang="zh-TW" altLang="en-US" sz="2400" b="1" u="sng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秀工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、</a:t>
                      </a:r>
                      <a:r>
                        <a:rPr lang="zh-TW" altLang="en-US" sz="2400" b="1" u="sng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崇實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、永工、</a:t>
                      </a:r>
                      <a:r>
                        <a:rPr lang="zh-TW" altLang="en-US" sz="2400" b="1" u="sng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二工</a:t>
                      </a:r>
                      <a:endParaRPr lang="en-US" altLang="zh-TW" sz="2400" b="1" u="sng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110">
                <a:tc>
                  <a:txBody>
                    <a:bodyPr/>
                    <a:lstStyle/>
                    <a:p>
                      <a:pPr marL="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家具設計科：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崇實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110">
                <a:tc>
                  <a:txBody>
                    <a:bodyPr/>
                    <a:lstStyle/>
                    <a:p>
                      <a:pPr marL="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廣告設計科：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彰商、北家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表格 19"/>
          <p:cNvGraphicFramePr>
            <a:graphicFrameLocks noGrp="1"/>
          </p:cNvGraphicFramePr>
          <p:nvPr>
            <p:extLst/>
          </p:nvPr>
        </p:nvGraphicFramePr>
        <p:xfrm>
          <a:off x="5580112" y="4293096"/>
          <a:ext cx="3248686" cy="457200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3248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6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多媒體動畫科：</a:t>
                      </a:r>
                      <a:r>
                        <a:rPr lang="zh-TW" altLang="en-US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大慶</a:t>
                      </a:r>
                      <a:endParaRPr lang="en-US" altLang="zh-TW" sz="2400" b="1" u="sng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表格 21"/>
          <p:cNvGraphicFramePr>
            <a:graphicFrameLocks noGrp="1"/>
          </p:cNvGraphicFramePr>
          <p:nvPr>
            <p:extLst/>
          </p:nvPr>
        </p:nvGraphicFramePr>
        <p:xfrm>
          <a:off x="5580112" y="3645024"/>
          <a:ext cx="3248686" cy="504056"/>
        </p:xfrm>
        <a:graphic>
          <a:graphicData uri="http://schemas.openxmlformats.org/drawingml/2006/table">
            <a:tbl>
              <a:tblPr bandRow="1">
                <a:tableStyleId>{08FB837D-C827-4EFA-A057-4D05807E0F7C}</a:tableStyleId>
              </a:tblPr>
              <a:tblGrid>
                <a:gridCol w="3248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水產養殖科*：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鹿中</a:t>
                      </a:r>
                      <a:endParaRPr lang="en-US" altLang="zh-TW" sz="2400" b="1" u="sng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412776"/>
            <a:ext cx="1016438" cy="199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1AD94-AEC2-4269-8437-AE8ADE699CC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8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-468560" y="2348880"/>
            <a:ext cx="9144000" cy="9413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zh-TW" altLang="en-US" sz="4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761919"/>
              </p:ext>
            </p:extLst>
          </p:nvPr>
        </p:nvGraphicFramePr>
        <p:xfrm>
          <a:off x="183764" y="836712"/>
          <a:ext cx="8780724" cy="5921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5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4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6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項目</a:t>
                      </a: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日期</a:t>
                      </a: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89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放榜</a:t>
                      </a:r>
                      <a:endParaRPr lang="en-US" altLang="zh-TW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en-US" altLang="zh-TW" sz="2800" dirty="0">
                          <a:hlinkClick r:id="rId3"/>
                        </a:rPr>
                        <a:t>https://chc.entry.edu.tw</a:t>
                      </a:r>
                      <a:endParaRPr lang="zh-TW" alt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19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日上午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11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時</a:t>
                      </a: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96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複查</a:t>
                      </a: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20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日下午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時前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崇實高工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9289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報到</a:t>
                      </a: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21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日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四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上午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9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時至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11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時</a:t>
                      </a:r>
                      <a:endParaRPr lang="en-US" altLang="zh-TW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各錄取學校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614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已報到學生聲明放棄</a:t>
                      </a:r>
                      <a:endParaRPr lang="en-US" altLang="zh-TW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錄取資格</a:t>
                      </a: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25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日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一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下午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時前</a:t>
                      </a:r>
                      <a:endParaRPr lang="en-US" altLang="zh-TW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各錄取學校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939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申訴期限</a:t>
                      </a: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25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日下午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時前</a:t>
                      </a:r>
                      <a:endParaRPr lang="en-US" altLang="zh-TW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限時掛號崇實高工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 bwMode="auto">
          <a:xfrm>
            <a:off x="9122" y="0"/>
            <a:ext cx="9144000" cy="836712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zh-TW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111</a:t>
            </a:r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年免試入學</a:t>
            </a:r>
            <a:r>
              <a:rPr lang="en-US" altLang="zh-TW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重要日程表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7D0FD-EE13-44ED-ACB2-D7993CD4191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87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0032" y="0"/>
            <a:ext cx="9123968" cy="83671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zh-TW" altLang="en-US" sz="4000" b="1" dirty="0">
                <a:solidFill>
                  <a:srgbClr val="7030A0"/>
                </a:solidFill>
                <a:effectLst/>
                <a:latin typeface="微軟正黑體" pitchFamily="34" charset="-120"/>
                <a:ea typeface="微軟正黑體" pitchFamily="34" charset="-120"/>
              </a:rPr>
              <a:t>彰化區 </a:t>
            </a:r>
            <a:r>
              <a:rPr lang="zh-TW" altLang="en-US" sz="4000" b="1" dirty="0">
                <a:solidFill>
                  <a:srgbClr val="7030A0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  <a:latin typeface="微軟正黑體" pitchFamily="34" charset="-120"/>
                <a:ea typeface="微軟正黑體" pitchFamily="34" charset="-120"/>
              </a:rPr>
              <a:t>農業、家事類 </a:t>
            </a:r>
            <a:r>
              <a:rPr lang="zh-TW" altLang="en-US" sz="4000" b="1" dirty="0">
                <a:solidFill>
                  <a:srgbClr val="7030A0"/>
                </a:solidFill>
                <a:effectLst/>
                <a:latin typeface="微軟正黑體" pitchFamily="34" charset="-120"/>
                <a:ea typeface="微軟正黑體" pitchFamily="34" charset="-120"/>
              </a:rPr>
              <a:t>設科學校</a:t>
            </a:r>
          </a:p>
        </p:txBody>
      </p:sp>
      <p:pic>
        <p:nvPicPr>
          <p:cNvPr id="26" name="圖片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01" y="5805264"/>
            <a:ext cx="3673357" cy="73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表格 22"/>
          <p:cNvGraphicFramePr>
            <a:graphicFrameLocks noGrp="1"/>
          </p:cNvGraphicFramePr>
          <p:nvPr>
            <p:extLst/>
          </p:nvPr>
        </p:nvGraphicFramePr>
        <p:xfrm>
          <a:off x="207660" y="1397030"/>
          <a:ext cx="4018481" cy="1910679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018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68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園藝科</a:t>
                      </a:r>
                      <a:r>
                        <a:rPr lang="zh-TW" altLang="en-US" sz="2400" b="1" u="none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：</a:t>
                      </a:r>
                      <a:r>
                        <a:rPr lang="zh-TW" altLang="en-US" sz="2400" b="1" u="sng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員農</a:t>
                      </a:r>
                      <a:endParaRPr lang="en-US" altLang="zh-TW" sz="2400" b="1" u="sng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893">
                <a:tc>
                  <a:txBody>
                    <a:bodyPr/>
                    <a:lstStyle/>
                    <a:p>
                      <a:pPr marL="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農場經營科*：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員農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893">
                <a:tc>
                  <a:txBody>
                    <a:bodyPr/>
                    <a:lstStyle/>
                    <a:p>
                      <a:pPr marL="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畜產保健料*：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員農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8" name="表格 27"/>
          <p:cNvGraphicFramePr>
            <a:graphicFrameLocks noGrp="1"/>
          </p:cNvGraphicFramePr>
          <p:nvPr>
            <p:extLst/>
          </p:nvPr>
        </p:nvGraphicFramePr>
        <p:xfrm>
          <a:off x="4499992" y="3076562"/>
          <a:ext cx="4436055" cy="2536475"/>
        </p:xfrm>
        <a:graphic>
          <a:graphicData uri="http://schemas.openxmlformats.org/drawingml/2006/table">
            <a:tbl>
              <a:tblPr bandRow="1">
                <a:tableStyleId>{08FB837D-C827-4EFA-A057-4D05807E0F7C}</a:tableStyleId>
              </a:tblPr>
              <a:tblGrid>
                <a:gridCol w="4436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54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家政科：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員家</a:t>
                      </a:r>
                      <a:endParaRPr lang="en-US" altLang="zh-TW" sz="2400" b="1" u="sng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361">
                <a:tc>
                  <a:txBody>
                    <a:bodyPr/>
                    <a:lstStyle/>
                    <a:p>
                      <a:pPr marL="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服裝科：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員家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786">
                <a:tc>
                  <a:txBody>
                    <a:bodyPr/>
                    <a:lstStyle/>
                    <a:p>
                      <a:pPr marL="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幼兒保育科：</a:t>
                      </a:r>
                      <a:r>
                        <a:rPr lang="zh-TW" altLang="en-US" sz="2400" b="1" u="sng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員家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、達德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990">
                <a:tc>
                  <a:txBody>
                    <a:bodyPr/>
                    <a:lstStyle/>
                    <a:p>
                      <a:pPr marL="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美容科：</a:t>
                      </a:r>
                      <a:r>
                        <a:rPr lang="zh-TW" altLang="en-US" sz="2400" b="1" u="non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北家、達德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、員家</a:t>
                      </a:r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夜</a:t>
                      </a:r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2400" b="1" u="non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911">
                <a:tc>
                  <a:txBody>
                    <a:bodyPr/>
                    <a:lstStyle/>
                    <a:p>
                      <a:pPr marL="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u="none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照顧服務科：</a:t>
                      </a:r>
                      <a:r>
                        <a:rPr lang="zh-TW" altLang="en-US" sz="2400" b="1" u="non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北家</a:t>
                      </a:r>
                      <a:r>
                        <a:rPr lang="en-US" altLang="zh-TW" sz="2400" b="1" u="non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400" b="1" u="non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夜</a:t>
                      </a:r>
                      <a:r>
                        <a:rPr lang="en-US" altLang="zh-TW" sz="2400" b="1" u="non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r>
                        <a:rPr lang="zh-TW" altLang="en-US" sz="2400" b="1" u="non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、達德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9" name="表格 28"/>
          <p:cNvGraphicFramePr>
            <a:graphicFrameLocks noGrp="1"/>
          </p:cNvGraphicFramePr>
          <p:nvPr>
            <p:extLst/>
          </p:nvPr>
        </p:nvGraphicFramePr>
        <p:xfrm>
          <a:off x="200268" y="3645024"/>
          <a:ext cx="4018481" cy="457200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4018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食品加工科：</a:t>
                      </a:r>
                      <a:r>
                        <a:rPr lang="zh-TW" altLang="en-US" sz="2400" b="1" u="non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員農</a:t>
                      </a:r>
                      <a:endParaRPr lang="en-US" altLang="zh-TW" sz="2400" b="1" u="non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表格 30"/>
          <p:cNvGraphicFramePr>
            <a:graphicFrameLocks noGrp="1"/>
          </p:cNvGraphicFramePr>
          <p:nvPr>
            <p:extLst/>
          </p:nvPr>
        </p:nvGraphicFramePr>
        <p:xfrm>
          <a:off x="4495965" y="1412776"/>
          <a:ext cx="4467068" cy="1347604"/>
        </p:xfrm>
        <a:graphic>
          <a:graphicData uri="http://schemas.openxmlformats.org/drawingml/2006/table">
            <a:tbl>
              <a:tblPr bandRow="1">
                <a:tableStyleId>{284E427A-3D55-4303-BF80-6455036E1DE7}</a:tableStyleId>
              </a:tblPr>
              <a:tblGrid>
                <a:gridCol w="446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38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餐飲管理科：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北家、</a:t>
                      </a:r>
                      <a:r>
                        <a:rPr lang="zh-TW" altLang="en-US" sz="2400" b="1" u="non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大慶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、達德</a:t>
                      </a:r>
                      <a:endParaRPr lang="en-US" altLang="zh-TW" sz="2400" b="1" u="sng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8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觀光事業科：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達德</a:t>
                      </a:r>
                      <a:endParaRPr lang="en-US" altLang="zh-TW" sz="2400" b="1" u="sng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1AD94-AEC2-4269-8437-AE8ADE699CC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86130" y="4457375"/>
            <a:ext cx="40837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招生科別名額依各招生簡章為準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底線：同時開設於進修部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夜校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星號：產業特殊需求類科，三年免</a:t>
            </a:r>
            <a:b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            學雜費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919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BA0A-8B3C-4B95-B02E-65E8A509A036}" type="slidenum">
              <a:rPr lang="zh-TW" altLang="en-US" smtClean="0"/>
              <a:pPr/>
              <a:t>31</a:t>
            </a:fld>
            <a:endParaRPr lang="zh-TW" altLang="en-US"/>
          </a:p>
        </p:txBody>
      </p:sp>
      <p:sp>
        <p:nvSpPr>
          <p:cNvPr id="3" name="AutoShape 2" descr="data:image/png;base64,iVBORw0KGgoAAAANSUhEUgAAA+EAAAIhCAYAAAAhJrvmAAAgAElEQVR4XuxdBXhWZRu+1929wYqREqNbYij9EwIKSIgijaiAIiCilAqoNAoGCIoiIY2kwGgYIaO3Eevu3v8+79n59uX2bQwEfJ/r8tq+c968z/lw93s/YZCRmV0EYQIBgYBAQCAgEBAICAQEAgKBfwmBopQYFERcZv9dQmH0HRTG3PmXViKmFQgIBJ52BAzcq8HQzR/G3g1g6FMfhvbuT/uSNdZnIEj4M/fMxIIFAgIBgYBAQCAgEBAICAQEAgIBgYBA4BlFwCAzK+eJKuHX4i7h/P2zuBF3HWnZqbjw4JwKdI2qNIGnnRdquNRC++od4WDq8kjQJuXGYefV7VrnszGzQXWXmor5mlRtiqq2/o80n+gsEBAICAQEAgIBgYBAQCAgEBAICAQEAgIBXQgYZGXnPjES3vW7F5GWk1aup9GYEeO3W47FC66B5er31+1d+OXCz7gZe71c/Wq41sL3A34pVx/RWCAgEBAICAQEAgIBgYBAQCAgEBAICAQEAvog8ERJ+LoL3+Hb4BX6rEujTfuAIMzqMgcmMC+1/72UO1h05HOutlfEPukyF50CulWkq+gjEBAICAQEAgIBgYBAQCAgEBAICAQEAgKBUhF4oiScVjJgXQ9Epj6s0GMh9/HVA36At101rf1J/V58+PNyq+3yYET053RZWKG1iU4CAYGAQEAgIBAQCAgEBAICAYGAQEAgIBAoC4EnTsLvpd7FqE3DK0yUdRFxIuCz984oa78673vaeuG3oTsr3F90FAgIBAQCAgGBgEBAICAQEAgIBAQCAgGBQFkIPHESTgui5Gzvb5tQaUT81P2/MXn7O2XtVed9Tuxf/RHeIilbhTEUHQUCAgGBgEBAICAQEAgIBAQCAgGBgECgbAQMsnOfbHZ0eUkRyWGPpIiTcr1h6GZG5FMxeF2/ChN6SsS2qNcSOFo4l42WaCEQEAgIBAQCAgGBgEBAICAQEAgIBAQCAoFHQMAgO6fgiWVH17bO6XvexZHbByu0hbdbjeUJ2CqahG1Q4yEY12pKheYWnQQCAgGBgEBAICAQEAgIBAQCAgGBgEBAIFBeBP51Ek4L/if2AlYHL68wmS7vpnu+0BtE4B3N3cvbVbQXCAgEBAICAYGAQEAgIBAQCAgEBAICAYFAhRF4Kki4vPrE7Gjs+GcbU8YPlbu+d1kIUL1xyn7ePqCjIN9lgSXuCwQEAgIBgYBAQCAgEBAICAQEAgIBgcBjQeCpIuHqOySF/Nz9M4hKiVSUNSvL9ZzINllNFuttzRKuNanaDC+4Nnos4IlBBQICAYGAQEAgIBAQCAgEBAICAYGAQEAgUB4EnmoSrm0jf93agU/2Tte6x41D/4CPXfXy7F+0FQgIBAQCAgGBgEBAICAQEAgIBAQCAgGBwBND4F8j4fFpUdgavA1nbpyFl5Mnxv9vHJxtPPjGd5/7Ew8THqJ21VpoU6eDBhjakrlRjPewxqM12h6/dhih96+zObzQrcn/+H2ae9mfy9kckWhWsyn6tOqtmPuJIS8mEggIBAQCAgGBgEBAICAQEAgIBAQCAoH/HAKPlYQT2V13YD3O3DzLSXWtKrU46e0UGAQ/txoc7IS0aE7Gfzq4DkENOirI+OJtX7K+6zA0aAje6zNV5cGQm/rbm4arXDsx4bLGw1u89QusO7geQzsNxXu9pyjI98FLhzAsaCgn3042UnK2sJibOBBykB8KXH8gkfZmNZqyvkMEQf/PfS3EhgUCAgGBgEBAICAQEAgIBAQCAgGBwONBwCA3P6/SSpTlHduIwqw0GFrYwJgRbhOv2sg3tUDInYtcjSaCe+bmGaRlpnGSGxTYkZNcV3s3vrtvd3/LCXnvVr0wqtso3m/cigmctM8eMlsFgVe+766IE6eEa/N7LFK5P2v9LE6ql49disBqDbF692psC97Oiffb3d7mbWOTY/ghwcGQQ/yQwMbShhHvZvyggFR46peRmYeQW5EIufkQyWlZsLexwLj+rR7P0xCjCgQEAgIBgYBAQCAgEBAICAQEAgIBgcBzjUClkvDE9+prgGXACLmJFyPkAc1gWr0pDPwa4U7UHRy8eJCT5OuMnBPpHddjHBoGNOT9iUATaZ8/fC5gYMBcx5exNs0wsP1AxfhLjy3CxvPr+edPusxF51rdFfd+OfILI/xnmKo+HigqwrQfp3NSLRP5i7cvYvnO5fxQoBa7TiQ/qGEQqnlUw4lLEThy/jaOXLiDS4x8E/FWt9zgz5/rl0JsTiAgEBAICAQEAgIBgYBAQCAgEBAICAQeDwKPnYRrW7ZpQFOY1QtipLwZbhcZcPV7a/BW2FrYYlzPsejRvAcn6vM3zUfvlr355wHzXsV4du/Feu34kFeiQhQu6TtG7oezlSu//veVo1i2YwV++2gTdp7eiW0nt7F+47iqTZ+Xs3upWalMEe/DVfHsTGtOuLcdvYqj7Kc+Jki4PiiJNgIBgYBAQCAgEBAICAQEAgIBgYBAQCCgjsC/QsKVF2Hk6AXzZr1h0bw3jty7wWK41/HbsjJOLuqpmamY3G8y3vr6Lcxj6ji5r8dnxKLndy/zticnhfCf5F7+EVO910xag4WbF8LW0pa7nsvKN7UZymLBq7kF4sedZ/HTrnMIj0os91shSHi5IRMdBAICAYGAQEAgIBAQCAgEBAICAYGAQIAhYJCTW1hpMeFJk194JFBNmcu6ebNeiPCqw5OypbLY8WmvfgAXW08sYknWhrEkbfM2LcDikd/weVotqQeqC760z/f883vfvYOPXv2QJXlbj/dZMre41Eimpn/OyLgNT852KiSVEe+zXPl+FMs5vvBRuou+AgGBgEBAICAQeGYRCL4Sqlh7QU4OcphHW1FOIb9mZWeucs/IzAzURt3oOpnyPfma3DYzO1cxLl0zMDPkt8wMyv9nS3Z2SZ/colw42NuiVb3az+wzEAsXCAgEBAICgWcbgaeKhMtQkjpu1WUskgKaM9fy5Syrek281m4IJ+KdWDI3UsbbvtARE7aOQE3XWhjfeiqO/XOIK98HWJI1IuC/Hl3Pspzf4K7o+08+xOw1+yukemt7vIKEP9svvVi9QEAgIBAQCFQcgV3HTmt0trUwgzKxzsrKRk6uajMnVzsVgq5MjOmGubkB7O1L2iQnpyA2KVPRx9TQEBa2FrA0N1VcS2dttJm10jjURl6LWUlXvNy2RcVBED0FAgIBgYBAQCDwCAg8lSRcmYzbDmbJ2XyaKpRwSuZGmdXbvtCBk3BSwoc3GcNI+GGe4ZySrMlKePCVu3jj018rjXzL6xIk/BHeONFVICAQEAgIBJ5pBJRJOJHvmMQU/LptDzLT0/m+2rVpjlaN6rH8KzkozC2COVO9YxMTsWHzVsW+O3QKQos6frwNGSnT125GYMv2nYo2fXv1QE0fdySnZPNrROL3HzqBM+elEDRLa2u81rsr7NgBPKnbZLSeU9fC8NeuQzA2k9RveRx5LrpmamCKl9pIyWCFCQQEAgIBgYBA4EkjYJBXkF9+vy4dq0x4t95jWT+5qRMZ33HjHCPgnpTwHF7Onth1cztszGzxok8HPIyPpETqjIhHItC3LSffj+p2rmszeSe/eCz7FIMKBHQj8BBfjInD9AYuyBvtpaVZ8X03G9z/pBrcy4Ayet8VVN1miuMra6K5RtskbPokAq9Dv7Ge5qcm7bMAc0cFYmqgPiuVcIR6+5AbMFnNKiWo4X96VQjaXDLCz7Pq4dWyQNdnetFGIPAMILDjyFnFKok8h4VFYsS4KUBMOL/+6rh3MGXcUNyLigUp4m6OdrgXmYBPR41DeIpUcWT01IkY0u9/SExK4J8dHZxwMPgUPp40A8hPA4xtMG3+TPQIaoeoGKmNh5sTlqzdiE2rpRA0ODlh4/fLYGdvhaxUaVxfHzds+mMvvpy9QLHGaV99jpdbNYCyam5oboGXWzyev1megUcoligQEAgIBAQC/zICzwQJJ4yo1JlNnw+5izop3qSG77y5DU2qNoO7hafiGrmev/v1dq2lxSoL6+ePhJePwKngGH0Hg2en4bcKgKsfMaoAIZQJUznWpH0tNPcD9tdiMcEqHpe3dZf2jd4+2NDZAeA45GOiVlJLC9Hch0QQoR+BC3mI00hHGyKCINLniIjZjJTrs0ctxF0bCZcIpQUj5q4IrwAJl/rLC6JxtBH8UhbM8QXvh1VXEN6b4R5dck3zsECPzcvvp87DC7Uxotlz2sYOINg+BsjPVm5S/Pzl63oRcD5/Jv4nk3Q93k2Nedn8pR6aKL+Xeh006IGbaCIQKAUBIuGkcJPZsxhwItjjp36CzHv3+LVXR43gJDw8IgY5BTmchJNaPnLiDEUbIuGvvtINScmpvI+bgyMOX7iKGZMZCU+O4iR8yqwP0bt7J50k3NLbG2uWfg5XB0vutk7u6kTC/9h1EPOnfabYwadfz0Hblk2QECu5rpNLuoGBGTq3ayCes0BAICAQEAgIBP4VBJ4ZEq740755Hxh0GY9mH3bC9rlbmBJug46TX8Jfc49g5qqDPOt5ec3XwxG929WFn6cj3lnMWFEZVnkkvJj88r9ASlcdZUVPsbSyFFGlPWj7o155izJ50o8Uq4HzFJNw1f3oIPPF62+gTSlV7K2YUOok4ZCU4xiUorhqKtnlIuEy7LSmVYzsj2YEV1ZeaV3bjEsUcN4GWFSKIq5J6pTxccTRRybh+qvDquSdMHRBu1PswOGSpGzRcxwaIynaClP/vuhBbnV9rXWS3pOWuD8aeF/vQyb1g4diTGOUsNBjnVq/r6URbUHCy/onW9yvZAS27z+jGJFIOLmLL/12AyJiGXlm1r9LELp1a68gvRTHnZOdjYVfrUVyscv6a/26cmKsTMJv3L2HhcvWIjNPci1/643B3GVddkenuQ6eOIftzNWczJ65o48bPZi7o6dmSf9e+Hi4IOTGHSxfvU7nOETCy6OEp6WmwcbWppJRFMMJBAQCAgGBwH8ZgWeOhNPDMvaqBccJP6HAzJI/u/SMXHQYuxIhNx/q/SztbSw48Z702ot4oZob73ciJBztx6woc4xHJuHa/hAvhYSrkxTFAjX6KJF69V3oIu16kAL1oVTIbTFRVSjCao352qPZAUPvfFQlFZfWXPy7fqT/31TC2WaUSS9XZbMkoq2shLvFllzXpURqIUoVIuEab6dM9JQIoJpiq+2F1iDhKoqx5SO5o5d3X4p3pPjQQH7fiYxODItAGyi74Ot4HyrwHsu4KJNezQMBdTf2cryPys8cxYr+KDBvhlz8PMoSf65OAz/8KX6XGrDDB6yOwyV1BZ4vtJRwBEHCy/w3WzSoXAT2Hikh4RYW5lzl/vK7DXyS3JR0dA9qy0m4TLBll/Ul6zcpFtL3pbYqJJzanLh4HRt//p2T6+SifAzq01OFhFNM+KY/duPUPzdgyc7kTEzM8Pab/TRIOCnqNI5sg17vrzIOXaeDAX3c0c+cOI3z56+hceM6aNa6Qv44lQu+GE0gIBAQCAgEngsEnkkSTsg7MBJu6N+IPwR9yTO1JdX7k5EvY3BXqa+y6TtO5ZBwye22uUwedJFwBblQUtOU1GdV1Yz+UE9HOyU34BIFXYt7cAVVbO0k3AYNtqXp4R7N1sGJSDGZVZDWUg4QSv2qadmXVlJSHiVcJrYV/I5rPMuKjVcaOVSOTVaPey7VTbrY5fvn3rl4nZTl4sMZDU8LLVsvy6NC7lJezwpV4kvveRX4RgPNA8nNn9zwvdC8+ABEsSz1Q6WKEFGdB0iqBxs+xXHlpb8Nasq/8tgNEotDNlib3qYMd0bC2R6xinlPuLvgvl9icXy+NY6yeHRlEq7zAI4tRvE9rMjeK/hqi24CAUJAOSacEqGRK/ja9RuRlS4p2F26SARbdv8m8hzJ4sO/Z8Q4P4clb2H2UveOKsSYSHH4vSj89tsu5OXlcIJNbRrW9lfEe8uJ2YKDpbgXWycrDHult8pDoTaU4E15nGGDe8Pb00mhqOujhOfn5uLQ4SPIZgq7nZ0dTp89h8AG9fFy55fFSyAQEAgIBAQCAoFHRuA/Q8JLI98yik+MhCs/tjJIuLIqyGOPi01BmspMxCWTW+0kgcdya6jk5VD7ylDCtcayaiUNTxMJ1/K9UopXLtFCinFiREp7srTicSqo0pZFwiXypuSireOfA+VDE/l5KEg46zN3lA98KA6audOXZvqR8JLnqF97bfHOJapvCUGV48t1YK54p/TbC9PBcHyWMZYox/XzzWu6kJel7Gu7r+1Qg+PBvSYYCedkXHKflW1Ab+kgq6IkXOPZlflvwyP//0MM8B9FQJ2EkxI+ff5SBRpd2rVEvx5BCtJLCdXI1fzTr1Yq2qi7rJOrOWU1X7J8LSwtpVrjA3t3QVDrJirZ0UkJ37LnMJztbHmb6ZNHqWRHp9hySvC2bO0mPk5mZjYmjntThfAbmhrw7Oi6YsKTkhOxlWVyd3Z2RoeOHWFiaY/Lp4Nx5MQx1KpRnan8XWFsqlTr7D/6HohtCwQEAgIBgUDFEXjuSbg+5Pvn3Rd4JvXtf1/VK6HbIyvhys+rVBKug0BTf/V4ZZ3vgDyGsmKspMxqdVOvGAlfhAcacbvHW2aiTXEWbq4oUpytVnd0XcnhdK+lJJGYWgKwCpDeslzjtR6GlOXFwJ+J7mdYFrnT9kiV+7S7pBYnreMdUN6b7PotPxdlMl5yGFOO568+p7J3hZ4kUJWwSodFynsrIa9KpFWnEv5oJFydPGuNR9eKs+ohlyYJV84roD8Jlw8FInrLbvHSsyn5zBaj633XE/+K/+9D9PyvIrDvqKREU1kwUsJ55nM1gt05qKUKeSZ1muK0ZevFVG5lgk1K+PmLlxXkmdqNGNgLjRvWR0pyBu/m4e7A3dH3Hj3JP3sywi3HhMslyoiE7zx4FGs3blOQeYotb92wlsI9nvrSuhvV9oOFuZkKoQ69dAMnzx5H3dp1UbdJQxTk5CCPJaEzYcT97p07CD52EV7ejmjbvi1sLK0FGf+vfgnEvgUCAgGBwCMi8FyT8E9Gdsb0EUFaIbp6Oxpf/3pMb+KtPMgTI+GlEu1SCLrSYhXurOqkRU7eJcdq6/siqf9hr6SESyRcKnsFlVhwcr8tzuZN62iRriWGuhJJuL57Ka1dBYi8PJw2BVt3xms9s6PT4Gqx3hpeBvw+YV2czV1L0jn+PrAYaxWFWUPlrzgJl9c0t0EWpvNM62VnSC91HxrZ0aX3RHvcdGU8+OIxlLCUDgR0P6fSDlNkMq54/irPSF3V17Y39WtSnz9bFmflV3ovyjpIqkR0xFBPCAGKvV5/fLNiNhcnV8RGXoGrZz3EJcSCPqv/NMh7iCITzTKGHnYOiEpJQg33ANyMvq34Wd87AJfv3Qb9jEtJgIudk8pPGwsnjO2j6vJ99PTlMhGg0mTKRonQyCzNJQU5MzsXhdlZyIPknk5mZm4OM4OSqqk0Ro7k4c5rjfOf5gYwKv6dPhNJJlOej+LU1Y3up2UXKi7bWljg7qUL0ryWhbC2tkF6ehpyMg3Rvl0rVGcEPTU1m40rHf5ZsPbmNuaIuB7GSTq1c7KzgrmdGbKzc9i6pJ/SGqW1ytfl3+V75N6ew9zdzYrV9JSUFJiz8XUZucTL92X3eGpLY/D1F4+jPGaVqr6oFuCrc0xxQyAgEBAICAT+XQQM8gsLKq1OePykuk9sNxQTblStMZ/v+MUwlYRq7RtVw4+zBqKKm53Geo6xtrO/2/dINcTzT31ZefsMuQ7jVVLCsgezA1TrO7M/lAZ9wsp/abvHCO/no6lElRE2fFK/pEax3EdphQN6+2JjlxJXdpXFy/PruyP1tRTPBzbHYtxHFSLhq2oBKy/yhGwPxgDvsT3AzQi/xbB6zaMb4gNIe+a/K2LCi/ejsVdGOmaFYzCrWa2Ozymag4gem6+FlvXz+7SGYlzL+qwvBOrj6O6XhOi9MagSZo38MSwGWM2i915meEH1+ekaTMu7IPU3xQYW3z1Ywy2dvRejLbF9FUv+pYQzrX2Jn+qz0sRON+alY1T8DNlBS37LdP6MS3332GDSHsp2qdc6L82jhqv0Tuj5JLV+r6hv8f5jpHfLV681qn0P+RK0vNP8+5areOaq77DU/pLK97V4LSzkQdqrljbF32HV75OeGIhmTy0CD+5Fo/bY/iXrK1QitYaMZNJn+qnL5PaltdFz9wtGvIdxffsoWi/4vuwqItQ4I0sipdqsIL/syTNYbHhFzIrFk5MlMHKry1yd7NCjgY/idlauRLaJvLq6OrFY8Gzk5paQdrpHRNzW1hxRUdGIehAFuQ/dkwlxclIyH8fewZ7/JNJcWSaT/LLGo8OENm3boGYt9v9iYQIBgYBAQCDwVCLwXJFwynhO6vf4Aa01wK4M8k2DBtbwwrl1kyrvYT4BEk6L1fkHutY/4MtBwjRIuGoZqQeznXCUSDTFG8ukSeuclUTCy3uooPQkVQmjfMhR3kddChkrz1BqBFGDrDIsH7CYcPnQgxNpNYKH4mejTMLlJcgEXj7AKJsM6z7sUB2z+KAlUNfzVAVBfR36QaROTEt66XtAortdCQGX1Hyl91a/xSlaSQRbeh98thYfCPXJRxUi4SwmfLDOmHDlQzPtJBzsYKXdydIOHLS9h+XcgGj+ryIw6LMp2HHySNlEW1+SrU7iy7m7A3N+YMkSA3ivdxaWuJWrDyMTYH2GNzLWbGXF3MT1NQcr3eqx8hgWJiYqQ5KqbGNuiNaNavPrysp6dpqqgq++FnJLl83BvphoM0WfLIsp4clJSfx3ewfNg29ya5dNeRzlOZTXQtdlpV8bJsrjKd8vYLXZHRzsYKLkMaAvpqKdQEAgIBAQCDwZBJ4bEj7pq+348ePXUDdALp4sAXg/OhlvfPprhZVvUtV7t6+HwOqeaNPQr/Kfij4knJJIaai9MkksgxwpSKmOP8orkYTLaruyGjl3tC98txIJp3W6IWJlAtq1JCKiQwkvN8JPsxIub6YChL5cJJzhKh90yFNS/2IvhCdDwjVJt0zsS1PDS0i4lj1oexf4QY6V5B2hUIdLGj6aEq798EnvMZWfWfH3akCxB4i0QvausrrjbcpFwgGVAwOlgxVBwsv9j8Uz02HBhjWYu2G1KgHXpWw/Irnmirq6aSH2Vao0Q+iqRbzlnsOnVXqQ+7eFuRW/ZmZuzGqC57P463RkF7uKkys5uZHLbahdVnYGdyE3MCgh3eptclmZMtltXZ7Q2t4ONkru5mlsDGqjbrLbu6mBMZ8rVUmVl93eKSY8NSUT/1y7xMqi2cEvwJ+5fbO654xI3717F+QmXqt2LVTx9UNGcgouhlzk01SrVoOr5dT34b1wfs2jigesrOzZvhP5Zwd7R/7T1dWBuaWXqOFJSSkwMjLj18movrly3DnFqJsXu+7T/aRkSVmXxpRIv2yxsUncRZ5c65WN+tA4goSrwCI+CAQEAgKBpwqB54KEa0M0LT2HxXz/jdlr9pcLcLl+ONUQ79G2Trn6VqhxaSRc4XKuhWgq3M71Vyi1kqHKIuEN2B8Bl7LAs62TcUJijp+4y7yqzWVtp7O2Wt3Ryw2i8v5lFbPcgxR3kMeqrHFKX0e53NEVQ5W4I5e4/0sEdntLSUFVkLZykHDVlZbDE6K4o0xUtT/TR1BllT0bdLqPl6z+0ZVwfd+d0jFSPYiisAvpuYG/++SOXpWFbKgfJGhzR1cj4UreDlxd1xKOUbH3St99i3aPG4HTIbfRacYbJdOU5XZe0QWpk3o93NenDxyGDwe/hT8Pl9QJJ0J7PPgsln3/K6q6uSIzLxf1agfw0mFEvomIU3b09Zv/5AnVLE1MFW1GvzGQlx+jdgZmhtix6wA2bN3Dx4lPSUXfrh14lnXleO+FyzYgLilBsevX+nVFUKsWiIpJ4LW/ydaxpGyH2ZqcPdk4kbHo0KophrzyPxWkrFg29vaN6uDgwYM4fPgw3Jx90aptQ1YPvDGrC34e+/46gEzm1t2tczd2vRWuhV7Dxg0bERcXh2GvD+PXqO/u3XuYm7o5hgx9Ax5VPXnMuBGLEqhTuw4f5++dx+FW3ZWVa8vAy906wMfbE0TEN2/ayRO8xcfH8yRwNB6R599/+43Hm5M5uVrhpS6d4OLogisXr+HI0WBerzz8fgQCGzbghwNkv65fz2PaZetRHMNvVRybXtFXRPQTCAgEBAICgceHwHNJwsn1nNTv8CjpRFofI8V7eI+meL2bFGf+xKxUEl5CBtXdyRXuw1riYtXXrtn2EUmmMhlSuKPL5ZVKXGmVyUC7kOLYX6V4Yf1iWMtPCHU9O30JWlnPvrLGqQhZ0sSUYvAfXQlX3XP5MC/1XSz1/S4daQWR1YN8yyPprVpTB135B8oo1aZ71WUfiJWEDOhPwpVd9qX4dKW8C88xCV/73Rr8+MMmpMaHofergzD7s0/L+mo+8/eJgI+cOR9hBSzxmb5u5vruWltMOfUt5zwb3l+EwmK3aqq3Tcr07t1H8OVMdtxq7wEkR6FO+y6YM/MdnmiNMpvX8PPAl8vXYdPq7xWrrdOmNZYvmslricskfPHS73Dw142KcYJeG4RpE99iSrLkxk3E+dW3piD2yhXFOKOnTsRbr/fFzbAo2NlLary2cd6bMJLfK8op5Ko8WdPAWjh+5Ai+Wr4IHsbemDJrMuo1rMMyoAfjp59/QlZMHnoP7YG+fftyQv3tt98iISEegwYN5td279mj6Pvh/MmceBNZJ6Pft2zZgkUzv0a16gE4dvwElq//Gt26dkVERCT6dOyLuvWkg/6m7VthwiTaZxbefm0cEmMTERkTze9/++tyroxv/OEXLJzzDboN7ITTh8/j3RkT+VhE3Ad0HwgPF6bEW1jC0tYSc7+ZzccVSri+Xw7RTiAgEBAIPHkEnjsS/tmav/RWv0n1Ht69KSYNfFFrEjf1x0Gu7eFRSWhbmW7pZZCUklhdpXjBVz8AACAASURBVD/wlZKvKRNZavseqqomYVNSEkvaPg4SXkryN3Ugy5VIqnyEsLSvUMXJc7GKWZzgTJd7cEmSOf2+yOUn4UqJz1iSrlLjqRXviHYVuvRY7HJgrni/dBNQ3SS9Et9D/SCvxFZlYCS7jbPa35e2ZaIXxYCfNMYDOSZcVsKVCP/c0S6sqoB6YjY5eZ0y8WbbYIdZxxH3XCvhs2Z+jIO7fkZuaiQu3M3DgQMH0L5jB72f4Y3r15+pxFQZLJ6474jJOH7/rN57fBINDe1MUJiSp5iKPi8cMgMexe7UDva2vGzYqnlzJfKcno5WXVhlkmnjeB9KVFbT31si4RsUvlKo07o5ln86RUHCqe1X366VSLibL8uqloCewwfivTHDkJEiucw72Ftj8IRpCD/NMLK25temvD8er77Shdcht7O05QR7/pI1OLh5B5OSnfg4Qf164t2331SBi9qRO3roFYk0y1abEV+6ZmMtuX7HJkahaatWeBAehvDwCLi5uvLr/tWq4UFYJAt5i+CfyUVdVsLpM5F5IukrPlsNvxoBOHHsOJb9uJgr3kTCB3V7jZNzIs41alXHu7Pe4eNMGD4Z+TnZuHz5Mr+/bpt0cEGEfs6UL9C3fy+c+vs0Pvp8qkI9VybhXj5emDhLyltTmhKeyjwN5Pj1qOQ8BHi5wMlFM5mtCjjig0BAICAQEAhUGgLPDQkngtxn6o8IufmwTHCIfE967UXMeLNTqW1JUT9y/jaPJz/K/pPtkbOjl5U8TEWhK4WoqKngpSbX0kMxLwGjHCRMSzb2Mh9AcYPHo4RXlNiVRlaLk80VP5dwpazr/HelbNz67UkCoLwkXF3lLc9c6s+kUki4HgRcnldee1nZ0pXXWVb2e33fs8fTrozviMJt3BHhnzA3dGUyvk3Kji65k5esrnQSrpZBXkHCde3uEUIAHg9g5R719sXjcLdOYOqmHd6ZthTZxq5YsWplmePERseib7cWyI6LxNqtu9CgifYylfJA+/bu4/HAzdtoq7GgOt09RsK8fUsyape5mHI0iI2MwMbNE+Fu7ojo7ESNn2UNdT1etdDJzcJc1DA0RXRWAdwtjHAxNhoeNi6ISotT+Unj0n25XZSxIQzSSki38rzUl6x/izdRw6ch/51IOFfCFy2DjYcH0hITEdShlULBTslM5SR8zc9bsO7XbTwJGsVAN20QiE9mjOW1u00NpLJlqzduwg5GnuVxRr85mBHsbkhn8dhkjg5OGDf7S9y8EqpY1juMpPcIaoeIqDhGwI14/e/vNmzHps3bYePoiLSoKPRkJHzUoFd5n6IiKeM6lUxrEuCD2zdCOZklFfrC2Yuo/kJ13Au7hxdeqMMVaHIDd/PywP37dznxprhsUsU9Pb14Hz8/ySU8LCyMx4THPIzin2USPnfyfIUSvmbTCgQFBWko4UTCZyyYxvsN7T2C/7xz6zbsa9TGrq0sNwCzjRt/wfSJn+DNt4Zjz449eP+zSVyNpzUENe4Me19neNt6ckI/cto7KCzIKpWE34vJQFxxqHo+815wZM+xuq90wFBeo+/cK30HY8bHk9GZHcCUZdfYv49XQi+hQ4cOcHWv2JxlzSHuCwQEAgKBpx2B54KEEwFvOGQxktPKLgVCLueUQV1b+TJ6WDv+voZtR6+WWj/8yZJwWpUmsdRFZrQR8fKTtWeZhOv+ypVLCVc5KFFVebWOo7V9RQ8EivegLdEXla9yj5HK2ultmiq1Cgkv61BInkdpPSUHAnq4YPP+SliUdiCkcaijz/iViLMSptoODjS+Xzpc5UsOEOR4fQrXyIQvz4peUqJMmk41cV/Jd1vXviRMeBlAneXYnn0SbpR2B7nxR2DqIbnsxoRawLmhoqahzrf/++XzsX/xDCzb9RsTVD2BPFcU2FTT2v69t15hc4TipaBOiC8yx5sTv9A57valE3H54J+wdvbHoMlr4FbLX+9voD4NDfPTkXZ7HiOoD0pvnsluW7L/5J/6DC63oT6ylTaGlOBb1ZSSfYfE9EayiVR2kUhv8IUr2Lv3GJzcHZEQnYj69WvyWG5Khkbx3J4erjh28hyOHj8NS6ZgZzK1vLq/n4JgyzXEKSb88uUbfJz7cYno2qYZglo3QXKxEu7kaodV3/+G+ATpMICsXZvmaNuyCSKjYmHGEp7ZM5f1gyfYXEfPqKynR6eOvL2cLI5c6ZvVrYUrVy7A39+fJW/LQnJ8Muo2aYizwcGo37A+MtlhxO3boWjE4sTv3rkDC0sLuLi54PLFy6hXrxEn5s7OHjw5GynnVfw8WfmySD4PxWtfPXcRh3Ydhau/E26wA/3ho4dzck5K+PqVP3EV3MpDimMfOnQIz66+h8XEx9yLVexvzAdv88MAcpFfv2IjGnaojyvBNzHwzb4KJXzRwoU8pj0/JYPHn/ftK9V1L80dPTE1DzF/v85epWZwqillvbeu3kvLgy/9Er23BojH998swFuzfsTP3/2EVwdKBx66bOzoMcj95yQO3Y3F/IVfldm+3IsSHQQCAgGBwDOAgEFefmGl1QlPeO+FJ7ZlqhNu6NeEz3fi0l2VOuHaFuHr4cizp7duoPmH0wOWYfTHnWfx065zesWR5wUvfGL7/HcmSsSm2eF4Hba4P0utdrn6ghhpGvxpKtDLFxs6S9lgy7RLoTBZzRKzjWqEqQ3Kal2OtZQx1OlVF9AmRo89sXFO77uEJdsL0EDLGksbJ5r1qxpmhfu9GW7uxWuvaIyxW8latc3J52JrLNOUxpHbSn2Zi/OK2mhe/Dz0HycR0ZcS8T4rFbyorPdDZVAJj4gWvhjK3hXVOgZyw/v4YmxJMr8Ber1XlYdzyXLZHqPZGhXPkBFfwqr4fZedanW9w9J74Ii80Sz2W9k41rn4+eMGeFUBgPL6jVTuKZ5xfReNsfg7cbl4XUpzSH2gNkeZT/epa2BskISM4BUw8XTjRLzIuB4KDEuST+la8Jngk9i04D18s2M3q+/EMkszJbjIwk2j782boRjSIxDr1y5hrtEvY8vKxYg3r48Rb0qxw8qWl5EEi+wQfulmRAyOBJ/HiPFfVipmRoVpSDk3lSm16YpxkxIaMK59Bl5O2st20X1H1xQUZl5jRIhYtaoZmFsjMb5aSRszLW2MfJHEkoM5sH++i7JL5pZHojFg6Iwis3CJ+DMLSVMl4UR617JkaAFenohMSkS1qu6YNPJ1nrAsJjEFvp6eWLJ2I678c4N8pFkB8WxUC/DGh2Pf1EiodjrkCjzZYm4/jOSJ2Xp278SyrUvu6ET4J3++ArkpJevs1b0jXu7YmpNwckcnW//Hnzwxm7ye5oH1FInZSJmXx6ISZUSuySIiIuDj48PVbnLTpjrgspGLemxsAh7cD+f1wMklnZTwyMiHSGYx2XStNqvJTWXJZBIuZ0enbOuknstZzuWyYlRvXM6CThnS5dJolDWd2ppY2iMvMxlye8qCTiaXLFMvdyaXNrt17RpijnyOWLtqjPD34/uxsdF0M6f3LXyxL2zrNoN9wPt8bEP/5np9x2RcjI1YbH3sIeSm34Fp1SDMnfkRth64jVMULlCKZdzZxj1ctvy6BVuCH+DHDVtLbS9uCgQEAgKB5xGB/wwJ10aciXx/8t1+Rr7LF4MnSPjz+FUQexIICASeNgRyoi4gPe0uCm2bwMXdV+/l3bl0DDXrVcHdvX/Ao92bMLHSrNn8w8p5WLFgNjZt/Qk1mtbA3R2H8P3pFHwy+zOVeeJiY/DlO0OxeNmHrN6URGYO/7gbbVlcdGWaMgkvyslESqYrxq8pQtsm5hjb1wL50TdZBnGJRMv3Z+w1Q9dGXuhe8zK/Jt+X13X4nD1mbk3A+91t0Le1oQbJNrD0RbdJJxHg5oMViwKQe++cCpknAn7orDEf48SSpiiMP87vh+RqV8ItrE2RlZ7LlXBl5ZkU7P2HTuDMeekgg0xWwikxm5zV/MihYJy5IMVo5+XloEuXtmjVqJ6ivBgleqPM58pKeIdOQWjdsJYitpxivfcdPIkTpy9CXk/r5g3RrnUL5BblqiSVIyWcjGp2q9fcplrb6mZsZsTVcVNTKXs5EexspvTTT7L8wjx26CGRfCphJpuuet7K48vzUfky5RriND6ZfJ3m4HPlqB7AUmk0arNvx8fIiotBXGIOy6puhvpNW6JF0PsaRFwbCS8KKD1ETwMQdsE44zYyLm+CVY1W+PaX3Rg1aRGYuKOtKb9GxD337nfIi4yBVf1XcSPakMXTV65Xic7JxQ2BgEBAIPAUIfCfJOEVJd+K/6E+90r4U/SGiqUIBAQC/1kEYm/eQWzYLb5/zyYt4OikWie5NGBuZEzC77+fw4zhx3U2+3P7VvQITICpteSunu+kmfiNlHUnq3zUrJLPMn1LsckH9x5ERFJ1dB7wEmqwuN3KMAUJJzWanRmcuuOHbv3mYEivN7BsPnOpT5Lc1DnZdmBEOKQmpixjLg/MDizvgqKCcECJNxKBXhechl+PZuC1F/1YElIWi108Bu/E+Pzlc05YuzMNmcYpWDOlNooy2RhKZuReBWNnX0fwpQgsHNMaHZvmcyIvk3CK5ZZJ709bdnHlmRTs5o3rKmKwSeX1cHfgydt4iTIWe0zmYWPJ48bJ1Zyyo5NRTPiVUBYL7eyIyHuRGNa3O7p1a8/jxmVb+NVarraTWp7M3NpJCaeYcG0lyrQp4cru6C/4ufN64Fsj9yIpLw7jGn4EP3dpfTKxpt+JRCsTY7omk29ZgZaV7PgESUFXVsLltVNdcdksbUxUiHRurkRcLVjNb+W51PtQG2NDEz6/bLTWsFtncfwo8/5g5ujkgcTES3CyNmZOBy5w9fRDl54jYGwiHRaQ5Zyci9gTi2FbrTYMnfxQmBAGx157yqWEy2OlX/sK9m6BuHbtJrJsmqJBYCPFPNp+Mbh9gOVsOM2Je5FDkwrNWeoE4qZAQCAgEHgGEDDIK8ivPHf0d+s9sS1zd3R/6R/6EyHhZbqj5538AukZuRWqHa6+KRpLmEBAICAQEAg8PgTymYtv5OlzSM0ocT2uyeJ/TVgStbLMOGcfQky/woPL3mjttwg2ttrd2G/+/R0rp2WIqLsx8PBnRLywC/KhxXW3IIPHa5saM5WS1W5Oj6mOOynWOMeSd/YfMEDn+GWtU/m+EZuD3NELs2Nh7F4DP+6+j6/XXEObmg2x5ANTFTd1AwNrLN+ejF1H45gbuR02LGiDorQLKtNRm/HfRCM73wi1qthg6ih3SU1Xcls/leiHzxYGw9PLXiLhROSVzIC5qg/+9BpC74Zh8advoX2VK3wd5I6eWOTFyTOR8M07D2LV2g1SIjSWmK1O7Vq8RBm5jxPJ9vVxwwefLsLJM1ISAyKu1Wr446uP3+Vu5OS2TkYEO/jsOZWEau+MeE2lTvibk+cgPUU6DCEb+lpvDOn3P4RHRirc0ectXolgVhLMlSVNi2UJ04K6dIBcooxc2+W645dSD+LU1dPIiE+EeTUbVDWsigX9FyCDuYGHXLzE3MvtFVnPk5jn3D/XLjHym4UX6jbgSje5nl8PvQ47OzseI04mk3CKHSfVnIyUc1k1V38niHwT8ZaVcEq0ZmhoplDb5fZyO3JLT4iO5q7vRMRJ/SYV/NzhT1m29oewcHGDhVkdVo/9Ju+akJ7PEq75o0P3j2BsKiXA49c3NEZm5D0kddzEP/vn/wGTqiNh5ll23gX1PeREhuDc3nVwCaiNGi9qhnOot0//5xtcPcPmy7BD4/Esi70wgYBAQCDwH0SgUkl44kfsVDMr7YnAWF4Sfnjl2HLXDte2EcqsHrdfqsEpTCAgEBAICAQeDwJxMXGIuXhRMXh6diZyPc3QKjBIhUxom/1G+ntIzLoMe7MeqGfGsp6b1dYg15u+G4HBo1rj7g0pkZZ/zZ4sfjwG+Waq2Z2JHBuY7ETG8bsocErnRJzMzPd9FBhJdakrw2QSTiTXyEFSoPduD0Hzjo2wbKwr7L3YYYRSwrRF241x6PR9PvXur1tqVcK7vSd5EVStYoDvPmWKo5KabmjuypXyHYelpBW/z++mQuRJcTd0boO3Zp/g919s4Y2hrbM4CT+ZMhiFZpJXAhFoquMdy8g3WVZeHixMTODm4cw/FxKpZInFYqLi+T3Z6P+lFMMtK9Py9dSMDP5rJFO/PZlq7uJgxWKupbtE+uV5FOM4SKXKqHY5JVsji0vK0JiLDgSU7fipo8iwjMTFXKnmuN1tW9jWsIO3lw+qWQfi/M79/Pqw14fxBGiUEZ0ylKenp6Fz5848MzklS1v8zSLebtGipbC1s+Sx42Q1a1Tj9+d98AWCOnfA7v178c2aRbx+eFRUND4Y8xGvDx4eehNBvTsoan7P+WCeYplVWNw5ZTpnXv683NmOdbvQ9uXWOLb/BMZOHcsTwVmYm/Ha4q6u0rPOK3CGp0saXFgCwXRYIS0+Ch7OtjB1CsBrw6TYb7KktHz8w+Lhqfybi2911HI3hqUMoApSZX+gw6yQv37nDTuMXQMXD2+dnejAIHR1e2RFSIdrjj37oGFXCUNhAgGBgEDgv4RApZLwwrsXkH1mGwoSHiLvYehjJeTlJeGP8lDpj4XA6p4suYwjryveOtD3UYYTfQUCAgGBgECgDATuMQITkR0Dh4ISoptklAEfczd4M1Kky4wLInAsUaoJXc3NChcuMmUwcRDadWiv6HL08BHU8Qvm6vfZXWdQpbYTPHxZXeucU4xdt1Ah7MZ0jRHNrFQ/GMR8w8cwNKoiZW3XQu4r+mCN0+8i+Z9FCiX8i9XR2Hv8Kh9u5ew2zNU7XkHCydV81poY3I42QJJRIXbPfVEi0Mru6MXx3vXqS5mvF031kWK+i+PKSSlfuCmbz5GYUYALvw1hRJ6NoUT0DZwbcRIe+TAZU9/rq1DCiYSnFDFiZ2gIQxZPrc2ys0tilkk9NmdqL5UQk035vnzNxpyVRzNQJctyIjVqQ4Sf4sItzUsU3czsXEXiNnkcdcJNhwQUD65shy5vRHw+S9zHLDIpGtZxFjDwkhwD7ao6wu9uFYTfvopBw0Zxgkwk/Ntvv2XlyW3QmGVLHzRoIK/dvW/fPlaKPB5z532hUMdpDH+mwlPJs/HD3+O1vb/+ZjXOXjvMS5oRCW9Vrx26vPQSMrIyORmfMOktPnf3PqP4z6jLl1CXJYRTrhP+9uD3MP3DdzmhX7BkDl8HJXHr0fp/qB8gZVS3MPOGoX0WvGs0Ya+tM2IfXIGNixHS4grQ/5Ve8K7XG/mGFrj2UBJM7t+4yjPK27gHoJGPZuI+rQ9X7eKxdfMQdesIv+rV7BW07intQZtdPn8Isb+PhI1FEdKypHen7cQ/KqTA67M20UYgIBAQCDytCFQqCVffpEFyDHJvn0He7bPIvXUGBYll1/DWF6jHScIpk3r7xtXQvhH7r3EAvFylGDFhAgGBgEBAIPD4EYi9EYa7rI6wtbklbK0kpVO2PJsi2LpV1am2kSv6noefw9qGJXxiJDwhuQNq205S9CeF/frl4+jQORcFKQ9w52ZVeDqGwcLZGEZ2QSy5Vok7LlfB81lMOanpOaw2tcU/0jixjNjasJhclnVduf2jIEMkPOnqbB7zTSo1ZTU/cuMWPPzcUMs8jrkfl7jlk1J+/rQVrjA3am+fALT3jtJwJTdxq4PNh9Pg5yJl6G/gypK3KWVeJxJ+KbY+Nh0NQUN/H/RvZ6Hp0s7c0VcdSIOjywtoU6MQHqYsMRvrt+KoH+7maLrtZ2ZLcc2WjEw/TjO3LIltLm2e7MySuGnldqm5xxGDWNiYMkKfawuTasZ4cCcS9V1qcWKelpGM2T1msXfIHgkxMaDs6HIWdco2HnrlmuKanCXdkbniU7ZzUnrJ5BJlU0Z/iK49u3ISvu/4H7z+OJUiC2rcBR06vYi4mHgVEj5m4Hje//a9O/Bw8VAh4e+/PQ3T5r2Pn775GUvWfcVJ+A2WN2H6O0MU22vawJK9y/VgjQyY2eTA0dkbl8+e5PcpSdtLfT5BJnMtuHr9PjzsTXDhRjT3IKAa7LX9XCsUWvHbzJeRnmgJa0cp5r3vzJ1avVX279uPOZ8uxBsN7qGmjykymccCmVO73kINf5xfGDG2QEAg8FQiYJCTW3klysraoWHsTWQeXYfsywceWSUnEg4fqUTZyStllygra22kdvduVxeTXnsRtX09ymou7gsEBAICAYHAY0AgIyMFESwZGrmfEwlXNiLk1rXrIj30KjybN2GKtCYZu5U1CfdiQzgJd7Soj+oWX6uMceDAXvhaRLBYcFuugjsF2MPH3RJGpnWRa9xVY0emJhdYNucLyIg4CttG9RlRt2efDZgS7sXJeW6BZub1isBiijAkn5PyjVDyM14aTMmUCbR8mch4IVNCtd2jNvJ9PqYSAVfub2hqy1y5U6VxKCmcWjU0IvOK+2wMIuGHol7mSrhsZubGTI3OV7ii03VSvslIBSeT3dRtrUo8G3KUMpBTf2VTdl3XB09ygdenz7WEy7gSeZAPSSTcO8UdRt7mOBkaDHdWSi0tN5vHiC95fYnCDb16nTqg0l9EoIlokyru7efNM6GT2zkp2xSzTe7oFCdOcdo+3p44cSIYCz5eiG4vd8GSpSuw69hW7o4elxiHzk17onmzJlwJb9iwAd6d9Q5fkzYSTnHiu3fvAZHwiRPGYvNvf+DLVQv4+nj98IUjYMVi0BOupcCpDnOpr+nNlW9SwG3tvBHDhBDKlk7Wqsu7LNldV0SwxHe2NlY4HxrGr1ev4gpTE0NWW90d5sb6HXJQv0v738WtYMmlX7buw8bDwk+qVa5sb/V/E9ceXMacjvGwZGEGMgmn39tOPok8lF2CUJ93QbQRCAgEBALPAgJPlIQrA1JwcTsy9iyvsDpeWSScVO9PRr6MgS9LhF6YQEAgIBAQCDx5BEzAsnTH3ELMnUyYu3rAKCsVGWmSUqZsRL4TWQIqMucAKau5sp1O7MjKmhVyEm7D1O0LX/nBnGU97/f6a7xZn5dfxCeTGyu6NO3O3MplK+ynlVSbGkk1y63auCqaFuW9VqmkwTTrNpLOMyWcFeMuyizJoq2YsDjfSn5WCSbGFo8Qk27BCA+NST+LzcCy5NCD3NZJlVc2ukYk/Hxmf0bwPeBOxcWVLIMdnNxjidbUzY21cyzOiv4wOoona1MOPyYVloi8ldKhSzTLgB4VreQbzwa1s7eCv4c7zNi+cxgOdxn5zUrNUhnLmtWfVl8XrUee93DcFoREneNLbF21De49jFBZbnp0HKLS4tC/xZtoG9CA32vUtCF3LSezd7ZHeHgEWrZsydVxUsApw7qHpwc8PDwVdcIpMVs6q2dO9cbNLM0QExuLF+o04ESdsq2fO3+K1xvPyczh94noUw3wC4zgk6Ww5HPuLu6o/kJ1/pkI/9EjB9GufRDOnziD1h3bgTKsnzj4G86dOAvXqnmceBvZuMHdjc2RbQ2j7AjExd+FW0BTTsSrGhXxmG0rR3eGXzrD0RpnQ67z59GqgR+oBFtCSgGrBMD6l0KITU0MkPHgPPZt+QHxoREKBVwGMvCl/ghoreqSnp2fjYH9BsM15TbeCpIS65E7ukMV6ftXq8tIrcRd42USFwQCAgGBwHOCwL9GwmX8KkrGH5WEC/L9nLzBYhsCAYHAc4EAkVBk30eWeSCMLBwQf/sOJ+LqZurvD3PDQphGnUeBv2pdY1KTQwxHISpMiv/18DPFvulFcEixwPAlf+LcqZOYMLw9Vi0Zi8+XnUFnnzi07B6I5NhIFMYmo/GQdTBx015eydTkF6WlpDMS0lhn24o8ENp/wv7hvKsy0abPnGwrkWWd4ysRdWNGtDjJLsXU59Fn3bSWEIdPOQmn2t9kFizpWVZWDhrXrQsPNyeeqZyUbUrO9mKTQNy4cxc37t5jeVU80aphDaa+3kV4hJQQjtpHRMXh4oVLsClOskbX27aUDsYpezpZTX9v1GT1pM9dvcavNapTC1W83PH3uRBWOi6Dx6dTPXJTA2McDD7F12PFyH0KI+qBDevwuY/s24otYVICMStWBo3cz2PiEpGVk4AiRmhlFbx69TogMv5Gq5Hw8fFB1ar+yGAu6oks+Vwy8xiwt7fnpJmylBPJJnNyc1PEhJMS7siSoZER0ZWNSLZcWsyDHSbIRnHd8nUHB8nNnxR3UsCTkiTCStnVKQmbbKmp2Tyj+kGWlTzkpJRhPLBlT5w9fhLVavviTmg4OnTphHv3gpkbhCucbBK5a7p/veFcAZeV+0OnQnlMuL+7PTtEcEdaJks+yOrB2/oF6STi9D1LCbuEh6zWd1xKIR6yTOfKRnHhLbuNUbkWFRmFga8NYWERDzGwhRE7IEhXkHAXvw5IMHyIBi9/pdJHfBAICAQEAs8zAv86CVf8z4kp42lb5uvtpl5REk5u51+/20so38/zWy32JhAQCDzzCJzZsQUbfj8MS1tJnc1MzeSuu6vXLeQknUhrroWUdEw2ch0PKfiQZYSWXJspJvz0Xyk49p0FpnyzDj99Px+/f79S0b6lYR4jbqxcU7F423/hcg3yQI2Tbm/GxR+mwLomc0FnFno2Fq1fe19D7XsU0GV3dG0u4aQ+P27T5dJO86or4uHWY/Drvlv4ctl3vJwYGZUme7VfL3zy/micvMCSfTFC/VKbFpizcAE+/+JzxfKDug7Clu8X4gJzg6b63w5MIZ8+6ytemsyVEWUqP5bJMqTPmTsTXVoF4vK1uyyZmSea1K2DsQNGYP2RrXwsAytLTB03ATMmf4i/jp9ihLUANfw8sDc4BDOmf1ayrqgolpSvI+bNnMgPAtbemQujFBO4m9VDRtEt+Nn5wiPbC5GU+I4ZxYAToTZIyEG9au3Qs0lrndAT2ZZLi8mN5JhwuU64vs+NVGhtVpRvrHFZec7TLM78xvmt3N2ckrGZmxix7wzLKcDqlbdp141jz9LbcBU83qE+5tugQAAAIABJREFUK6XWGkkZhoiPj8f2Pedx7dgRfLx6OXp0aACai8qy0btIlgs/rWsiJTw3T0pid2LDHEVSNrmxR/X2aD14hkrfG1dDMWrsBI14cErQ5tBhGiwyQuD78heV6l2iL/ainUBAICAQ+DcQeGpIuLz5nJ2fI/PIujKxqAgJp3jvz8f/r8yxRQOBgEBAICAQ+HcR2Pzzrxg8YhBeCPCDh2tNppSGwtbXgSVVU62Hrb7K5dt6ISU1Ac3bSeQl8qg1koIz0HjAeE4+vvzsPZwKiUCglwn+51NSMova2toYYNDaO4yY+6oMu3PlBBxaulzlmnOdqnh7wSGtLvEVQY6IT9Lxj1W6FmbGI/p0nN7DWVVjZb+ql6ydyLOyazu5m6u7uiu7oCtPJLujy9nU5Xt0IHDX+BVsOhGPld+uQVU3dophZc5Kbd3iNbvfeet1TsLbt26Ok8y1+vW3B/OuFkzZJcuKvof5y77BG91fw4Gzl+Dp4Yo5Xy7HmUvXUZWp3ZmMmCckJrNY6slo3qAmTl+6gaF9u2L5hpX48N2POPmmsbKYSkz25/rNCGAZx2nO+nX8efsPWfIvJ0d7WDKCT+tq2awBPp36Dq6yTOFH4yTVOO+OdFDToPaLCP57F/zr+ODutQjU7VCf1w4ne7l2P0x4pSTpmYxBdhrVGs/SqOVN9+OjE2FqZaZQm0t7eFQ/XN2I2GszA2PVmHm5zf07rEZ38D7c/Oc0qxnvhYcs0Vz/zixmP1XyNEhmyQdTU+6xOG8PtGkQwA+Opo3/AKfYwUUkO3AIT7iJ0azE2Zc/LeMeC/XY9608dmDJqxrNLZzqaZBwanRy90oYXJO+R6SEk3lapuGe0xBeY1zdhb086xBtBQICAYHAs4bAU0fCCUBK4JayYRryH17XiWd5SHhgDS/8+PFrIuHas/Z2ivUKBAQC/1kEiITPmzcdPjUCWeKqOti2aSP/fes2VddXdYC693kJ0bgDZ3um9iUXokmyDY/DbdqvLwa8PoU3371tBWIP/IC0iAtITZMUPSLgZK/POweHeg1Vhp3Xzwfx1+5z1VzZhn34Bap0mVwpz4hi4lPOTVVJoHZm3TEUhCjVHdNjpuYzA2HoUFyjOykef5+RyJiTeS4SsktKe8mfmWaKArUkcNqmIdJUu31jXuIszGQY9lxOw5Lla+HsyUDJyMb9mFiMHvQKRgzuywlxj05t8c2Xn2HusuWwdGIx3ybS3MlpKWjRuCm2r9+Ev09e4O7oS9ZuxOHgs3wsIuGZLKv5gunvchd0cm3/30vt0XvYOBz6exsn4DRWTl4uJ+KyGv77jgOchJPa/e7ML+FsJ7mDh9+7j55dO2HKuKE4cGofzt9mJdfsHnI13PRSIcaMGIvD946gil1tJJpHsrwEKbgcJ/3tMbjFKK6Ekys4uYvLyjd9JssvVD3EoWuUfZ+MYsJlc3F04a7lsgs5jWNrW5L8jLKlp6ZI8ff0rpLbObmjpzKin5EsuaOTkbs4XSOjmO78HKkMXGTkQ5w4spi7nWfmFLJ634Y4cy4MvgF1EdQ2kLmN32Wl1azQvFU3fsD0xcwFPFs7WUJ2CsYPexNzV37GM6YHeLlwNVxfWzK6A2Juqf6tNmPNSq3x3Vlh23DpjxkKAk4x4fdTTRB81QLVewyGr5tUX7xl+xbwquKr7xJEO4GAQEAg8Ewi8FSScBnJvIMrkM6St2kzfUn4JyM7Y9qwl57JhyMWLRAQCAgE/qsIHPv7EKa8PZ3XSm7TrQVWff49mnZqgKXLVumEhMj1zJ8Wqtwf3PJ/aMPUzuq+fhrk2jTpMG6y2GQbzxZIjbnP+/nVa6sx/oO9C3Fw17f8+sOoHLSoaQiLGr1Qo+skDdW8os9LxR2dDUIJ2m5dycam4/m4kimV/pKt/0uB2H8sjNfvtnIygF2BROBGdKqC5rVSYWhZTMKZkr4htDYeeLSAYUQYCn38UIUlQHvA4rXps2fN6iyxWSwuX7iOF7w8YeSmvRxnQUwqfNP2o3MrExg5+nIlnEj454uWc/Wa7D4jvwNe7Y/JQ3vjYugdtGCZ5GfMnYGN69dpkPDGgY2we+NmHD9/EZS0jUj47kPHUK2GP5JZZnIi4bOmjkedGj7cZb1N44boNeRVnDp/FvY2Usy0TMIH9u2H1Yu+gTIJHz3lM4VCT+tq37oJPhz7JiPtGdgfvgVhV8OQacr25F8TrYykHABuTNH/Y9cmxFtk4m78dfg714L5P6aMTEtYkqUjhZcF69OvD4hYF+WV5CwwMJGwo5JhZJQ1/crFazh59jicnZ0ZCc9hydxa8OzjpKRTln6akxKwvVC3ATyqenJi/df2A4r53LxdUb9hfdhYWuOff67xrOwtm7bBFVa+L5BlVKdEcHQ4sGPHn3yOhMhQnowtsF1/jHt7JGbOW4mGgQ3h5OzGQi7CFe9qclIyy9R+HmcuhLB63ZZo37EVnD2qsWzl0neAXP9NDaTDqbJsFHNjDwm/jg6t2rODlCMI9K2F1Ycvae1GhP304aN4Y1x/uNTyxOiJKxCfJYUzuHhWQVzkA/77qInvYvL7U8uaWtwXCAgEBALPNAJPNQknZEkVT14zXiOLelkknBKvbfvyDaF+P9Ovp1i8QEAg8F9F4ApzOx85YBw82B/rg/v1x8I536DbwE74eNZnWiG5fTsU4+b25Pes3WvAODMFycwlt3+3kXir/wda++QWGcDaOJFnRL/C4lxrsnxuusgHkeSMmCSkpNnB0zeGlcOqzWPTK8u4O/pZVXd0K/d2cJ6sSWjmDO6AGRsOa0yduqovEv9ZBgNIcfSFCWHYEN6MnSy0wbSpEgZBHV/B1eP7ERYVjiat2/Br54/sQ4ugbujauS/27NuC6FsR6Nx3MC4d2gNLRqr69uoB+ysL0bkhU4O96inc0ZcxF33f2tVhamzM6q3fRecuXfDhyFd40rVGgXUVJNzBvaTsJynhMgk/ff4Cr0/98Rff4OSZS6hRrzZyWUZxUtU/eH8cWjespZOE07ppLHUSTu7oU6bPha93VZjaWfN1NWtQC9MmvsX3+g9ThW/dP8p/L7iXjTN/S+ENbo2keH8y2xp2qJbsjb1797KyXSX10HPzUtCF7bFRo0Y4c/0mbA0NkJmeBktrGyTExSGoUxDPgJ6dk8VJ+MaNv2D53JWw93XGtdP/YMPWH3hZMSLqA7sOVpQo69LrJQx6YyBXy18ZKNW0T74ZihYspn7Raqls3cYffuHfgb79e+HU36fx0edT+VixsUno06EXn8Pb1hOWnuZYtGghXmehAd+vl+LntRnFdSPvLr8VFWuAqMjbcHAOKHeJssHsQKpqk5cwas5KzOgSgOYd2mHiKs13kw7INnwwHtae9RQknSoVXL1xS2N57Zp1w5rf1+pcu7ghEBAICASeBwQMsnMK9Dvu/Jd3m7N5JrJOl/wPhUh4kbdUZuYUO9VuP2aFYoXDezTFqg8G/MsrFtMLBAQCAgGBQEURyMxMRVDjLpyEjxs/EjPGz8YbE97C22NHqAyZGBeB08G78c125o7LrEPDAZgycgr2HDiCpVtYMjVGyDfP26V1GZceZsDZzwbxYWm4lpmIgdWraicsBlL8am6RlCDNzDgZSamGsLTUrhxXZM9m2XeQdHW2SleZhBewutLKNm5kX6z6g7mqK103Ysrsvdn+KEqTSCXFbufcPoU9OV1xLsceK6bOZPHgmu7TutZqYGnC25PyO3TaNDhfWKGihO86E4UFi79VIeG6lHBdJFxWwhesWIuDLNO6TMLjU1IV7uiUOb0TU7LVlXBatzIJ//OvIzxjOrnCj5/6CVw93Fg5MUfcvBLK3dEnvjkIMazsGSVwi8uKRlUHL8xYvBp5XvZwOrMV3n1eQXTOFWSGmGHam28gOyUHGzb/zjK/S2EKZFlZRWjdtjlSC4uwhR00eNUsSQx4/ngoehdm4psfFyM5KQkuXn7Yv3ML1q7fB29zE5w+cw7L2D0izhERkejTsa+ChDdt3woTJkmHBEN7s5rfTJ2m9q3btsHSHyXPDmUSfvJGOKa/N4yPRTXKh/Z7Ax4uHqyEmyPc3J0w+ZNJeL1PEDZsP17qq2iWfAQZuXYwcq4Dw8ifkeHYv1zvNH33Jrb1x8CFf6B7j954vZYRXnrnfQwbIx0cyHb1ykUs6N8EzvVq4tMfjsHW2onfGjyoP84GSxn2lc2Gxf2f/4dVSxAmEBAICASeYwSeGRJOz6Aw5E9FBnVtJFzOfP7aSyU1YJ/jZye2JhAQCAgEnmsEPvv0Y9y7GglSCpcvXIkl675i7ulSvPbnS6fjbFQI3C2MEJ+QCGcnRwzsPhqtG3VTYDL+s//hdlgoZo7/RuW63IBIOJkRI+KkgptA1e1bbpcHQ2xm6nC/6j68zS+37uPFF3zglau9fUUeijoJp6Rq1j5d8eVhJ4Q9iIVjgAMi7pyBi0U9dGsdiOMsUd3J3ERUSzPCHZsCNGVu03NapiI9Yg+fnmK3U26FY39yC8z/PQzhJ7aAiHVpJpN0uR3/bGeP0eOmoy32qCjh5I4+b95irjiTXQu9jinssIRiwtXd0XWRcOWY8B17DnBCHx8Zy9zGs7Hqy5m8rBgRZ23u6DSnNiWcYsIV7ujF66Ks7coknPraWlhg6qKlcO3YBGkbf4DNoDf4PsK3HMKG+e8j/H4Eli1dA09G0ol8kyUlpqBHr5e1kvCHN26jBYsnn/7FdJ6UjeK3SQnfuGwTHF0dcez4CSxf/zW6de2qUMIp1IKsIXMtf3fWO1wJf5slSSO7euUaJ+krf1nGP3/77beY/9EivPnWcOzZsQfvfzYJffv25SS8e5vePGyDSLi/X1UMf2cYI+E9sWWfpPjrMpmEG7s2hMGDtTB1bo8cc5ZKXU9LTU/A2Cau+PD3c/x7uXRMR/g3qIuGPd/HggULsGSpVIlgRidPFLjXx/yf96qM/NOPa7Dy0/H8WrPuEv4ZKTFw8wrAvPmqRF7PJYlmAgGBgEDgmUHgmSLhhKpR3C3unm7/1jIUuFTnQF+PiEbvKT9w9/NaPiW1N5+ZpyAWKhAQCAgEBAIaCOzauQ3b1u0EKYV//v4Hftv1i0Kpe3NoX1xKv4SfZn0Lc2svVKtWS6P/iQu78dmyd7g6/sGEuRr3iYQTASen8tIIdWpWHnY9YGSnijsjbyachNexdEQDL1a/u5KMk/DzJUo4xYQTCd9w0Q+h2Ql8Fjme+82mTbDvSojKzPX9aqOV/Qmkhf7BY8INWLK15JtX8WdcU0z66jcUsQRnZZFwbVshIu5XKxBz+jpqxIRTKTDfAH/eLfyfUIxmXgqUHb0iJHzT5u18LMqMTuXOln89D4E1qzF39HQ0a/RCmUr4ui17eHtSzt+a8AGMzMx4hnRaV89+PfHemGHctZ2UcKopbmFrgeTwUJa47R52bFqJoO6vc7dyZ0cH9Oz5P2zetBO/bPqFZRwvcUeXSXhzhv9pVlLNxtwJacXPhtzRfavWQr9Xe3A8rOztcPXcRezetxtOJi64ef0Wxk4di3osyeC10GtYyXIcEGGmsnuu/k4YOnQIO3zIwY/f/MT73w27z++P+eBtnqRty5YtOPxnMGoE1mIZ329i+OjhfCwi4QsXLoSDiaQu+9f0xUu9OmH4K331IuEwr8qJt3HYQWRbOYIIeXlsUv86mLBgC//+rV46BLH3TTDzi+8xccIYHsP+or8jer1cGy2Gaq8BHnx4C1aM6a8g8uWZW7QVCAgEBALPMgLPHAl/lsEWaxcICAQEAgKBshGIfBiBtWvX8sza3pZmGDLiLcydOxfezMWY4kXJ5TcqKhLzZn+Eteu26BywMDsZ3cY2hb2tG379WtU1l9TtWJaw+/cfVjKCeh3vTtFOEmhwavsXE81fYpyblPDdrNSZN2PudStbCVci4ZzI+bSDw4gDsE5NR7qt5ApPbuejX2nL3dFxPRQFrs4wimU1rmvVRvzCBhpKOJHwdb8e44SooiS8SbceeDcwU0HCz2f2h72nH4/9NmdkVzYHe2vmsp+PqOgklcRsupTwAyfOwcPdgSUHYyXO1MZyd7dHdHQyH1pfEu7D6ntTvzSWrCwjJRtWduYsIVkKfH3c+DX63aw4QbwFmzOoZUOuPpPr9ne/7GY1y6Ws4HRt8ddLsHP7fq6EyxYeHsFjwufMmaNoJ9+Ts5knREezGtqFcHS2hbGh5HlABwIFOTk8iZpsyqXIqNyZpY3UNjNNChnQVr6MrsuZ2RUDsV8omzpZWqaUMZ1qlY/sNxqHLh5RbqbyO4V7OFglshfaHznsPTYzCOf3c4p8dfaRb5AC/tfeA+xgYDN3J9+56xBPQLfkywV4sWcnfLVgFajNu2NHwpc9DyLlpdmpPatwY+8e9JyxBI4uPmXOLxoIBAQCAoHnAQFBwp+Hpyj2IBAQCAgEniMEEhNi8cNPP/GkVx06dICHpwfjm9cRHx/Ps0BT/CkZxZrK7um6tr928xf4ffd32Pj5AZU/8ImELF37OS4fOMoUSCP0GjgEw4ZLcbnqRm2PFNmjRXY0HFmdMlLQrbPva1XfK/oYtCnh0QYvo8WSqzz2m8i3bHJiNuWYcK+anrj6QR0FCTc0d+VK+F9pXbH/rik2f1WxbNNE3EdNmie5oxdnR7+Y2ollF/fnJJeMCKaCoGVJvwfWeaHMxGx/HT/J25oV18YmdZqsiJXZolJc2ew/ewfrMt3Rv57zBb7dvIuRSqm/WzGZVqwpI4Ml0lONh6fwtQ6NanHCPX7EUCxe/SN3Izc2M4KZhTV+Wr2BK+EBbj7INE7hLukxMfc4CZ86fTofmrKcy2ZiasBLlkVHxCnqhGur+V1QIOGjTqZlgk4KumzqxJ365OVKrvHyOMpjyWT/QVgkBg7oUWpc9Yr5SxHYwgutOvSVngEj4TdDTsOngWbdb8WCin+h7yep704uLghsUJ9nYA+7fRdm7MDM289bEfOt3q+0z307t+NJ2m6GR5anm2grEBAICASeWQQECX9mH51YuEBAICAQEAiUhQAlj/p41QR0bThCQd7lPkREftv2FQb0fpfH0WpLtBZ+9Th+mf067zJm1jbY1w3EvA5G/PNHh6U6zZVh+bEXkXurRI2X3dGPhfnzMlZkDlaFsGPu0Y2Yy/EFlpyLLCLNBnEZD9E4oCHqmR1UUcKvHL2IENNARER64NCmJby9YbFwXahWfvxSElDVzhH3U5g6qmR1WOmo/42ahqZpK/BiMzdeg/znM+0RZazpih/+kA3CrE0DP3Rs3hCfLZ7PS5RpU8J/Y2XJpn+znrf39ZKyzFP/vJwMBL5QjdVvz8Hdew/g710Fo1/rgcFvD1EpUUbt5Zjwd96bg48++hC+terB1amExKYWHwjI27G1MGPkPgeJiZl8zgmvdOAkfFDfDli7kZRwqVyWg4MdvlslkXDlmHBlEk4EnBRsMmXVOj46UUHCK+O90GeM3GKPDHkdRIgHvtoXR06cZOvXVJbpUOn1N6Rs+VuYKz4ZhX68Pfg91q8fxn80Br6spN+TsoMH92EMS4Y3/ZNPdR6EPam1iHkEAgIBgcCTQkCQ8CeFtJhHICAQEAgIBP4VBCiJ21dLF2LK6DmMZAxQISYpySkgFVNXpvPgjXMRdesIgl75khNwTlhWTeQ/uw7/FIbmJe7Kj7I5UsKTQ6V4YNkMbfP5r4amUhb2wlypLnVhcjIMi9Ve5Xv0e37sPUX/gsRwhEanoba7DdLi02HjLLm0k8mf+U+rIoQynl8YK7l/azOj7HTUasbKsrE64SuO+iHF3BsJxYcDRHxjE1LYYUGaouu7Q3ph+ffLNUg41feuw1znZRIuk+6oxFTEsHhuEzMrTsTt7GxgbmnOYvDNmGu1dhJOY/Xu1h1zps/hhL6qW0nJOFsbRrgZkc/Iy4GViRn/SWOR0Vr9qrji7T5tkc5KohEJ//b73XB2d+QKNbl3y+7oshJO/cgdvS8rl/fepIk8fjs1JVPDbZxcwclkQq8T0Eq+IRNxGpbIOCnqsoeBtqmIiP/842Y42VnhlcGS+k1E/NqZG7Bzd9GoQlDJy1UZ7qNpU3l5t6Cgzo9zGjG2QEAgIBB4qhBgJDxPZ4myQlaZw5DdLYQRi4grQn5RIQ6ei8Hth+ks3odFyRkVB1c9VVsSixEICAQEAgIBgYBAQCAgEBAICAQEAgIBgUDlI1BUVMRKgRqgMD+PhTKZoIanFdo284ShQRHMC/NRxDh0PksCalJoxHi0dq85g6zs4gAjLeujwdnw7FTVFJduJCM4NAbJWQbIY9lF8xk5L6meWfmbEyMKBAQCAgGBgEBAICAQEAgIBAQCAgGBgEDgaUGgqKiAE3DJDGHIFGvKUepgZYKGtVzRqIYdCpnGLbUzRiHLF6LNSiXhrDcrjWHK1e9Lt9IRmZAKY2NTGLF5SyZ/WiAR6xAICAQEAgIBgYBAQCAgEBAICAQEAgIBgcBjQsCgkGUQNeSDkyIOMKLN1O78/Hy4O5ojsIYNS/zpgby8fHbVgHmVs/ZarFQSbmxiiH/C0/H7Xw9YLct8VorEGEWFjPEXk/9C5qIuTCAgEBAICAQEAgIBgYBAQCAgEBAICAQEAs87ApxTG+QxQVoqLcl9z5kbuiEj3JmsWoiNlTH6daqKOj5WKGSe6BJR17RSSXhGgSFWbgpFYjJj8YaFKGQSOKnvdABARLxQx6DPO/hifwIBgYBAQCAgEBAICAQEAgIBgYBAQCDw30KgsLAIRsYSuTZkedNYBDixcqaHA7mMdRswwdrFwYRV4PBjId1GFSPh5++m45edt2FiYgpK0iYxeWki7o5eLMX/t6AXuxUICAQEAgIBgYBAQCAgEBAICAQEAgKB/xwCxe7oBkX5jB/zGG0mhDMKbpDPCDgj5uxSHkueNqSbH+pXs2HwVMAdffm2cEQ8SOMEnEg3kXApGxwN9n/2zgK+yWv9478kTd3dvYVS3N2HM7mzC3P3/4Tdbcy4zK5szHe3MWGwARuDYYMxZAzXYaO4FEqxunvyf943SfsmeSNNEyjjyf2w2zavnPd7znvO+Z1Hjm6fVP4wASbABJgAE2ACTIAJMAEmwASYABP46xMQ9LA+P5polNZQ3LeC4r91GdMVJJwFrZwU64dHb0gVE7TJfay6oz/7QRaZ2AUFrturVNyyTCMY2wV7uDQz3F8fNz8hE2ACTIAJMAEmwASYABNgAkyACVy9BBT1ZIxWKcm+LbijC4Jcv6c3/SZ6iest5W6KWvzrsc5QW7BbWxXhj769h2LBKcy8MQ371Qucn5wJMAEmwASYABNgAkyACTABJsAEmIAlAoKLukoQ4rSH+KO3tkfbONq/TOZjVYQ/RCLc9GMQ5JYyvXGVMAEmwASYABNgAkyACTABJsAEmAAT+KsRsGWc1pLruOAxLnxG94/BDX3D5UV4ZVWNxX3GBBFuENu6WHDDxuR/NZz8PEyACTABJsAEmAATYAJMgAkwASbABBwnYNDMwi5ifbuE494Rsc0X4ff+a5fjJeAzmQATYAJMgAkwASbABJgAE2ACTIAJXDUEhATmFC1OCdkG9YzB3cOjmy/C73zjj6sGFz8oE2ACTIAJMAEmwASYABNgAkyACTCBlhGgnGqU3nxIz2jcPSKm+SL8tqk7W3Z/PpsJMAEmwASYABNgAkyACTABJsAEmMBVQ4BEOG1dNqxPJO4Z6YA7+i2v7myMCXcus1T86+EKTP7snHMvy1drZQS4nltZhdgoDtfXlVVfjpaW69lRclfWeVzPV1Z9XSml5XZ1pdQUl9MVBLj9u4LqX++atE0ZbWAmfEb3i8a9oxywhF//8g4XcUnFl+9EIOj4Cdz4KQtxF0FuBZflem4FldCMInB9NQPWFXwo1/MVXHnNKDrXczNg8aF2E+B2ZTcqPvAvSIDb/1+wUl3wSMJe4fXiNt+je4figdFJsvdQWMuOfu1LW1xQMOGSbfDVtEjE00/lx47hhk9zXXQfvuzlJcD1fHn5N/fuXF/NJXZlHs/1fGXWW3NLzfXcXGJ8vD0EuF3ZQ4mP+asS4Pb/V61Zpz6XVrCEQ9ym7PpBcbhvZFzzRfiYFzY7tUxNF2uLme/rRLjwEYT4+I/PuOhefNnLR4Dr+fKxd+TOXF+OULvyzuF6vvLqzJEScz07Qo3PsUWA25UtQvz9X5kAt/+/cu0669kUtPm3sK23hmT4DQPj8MAYR0T4pE1OKk8s3ns7DZ29LV+u/MhRjP/AihC/oyfWdqzFx//YgwVGl6EX4pNQFM7fiKfXWro+HfO2J5bInSv7d/Pr3PhkfzyergbOn8OQ1w9Z4SKUJ0q/wFCBFVuB/sFn6dl88d6TnghOD2r67rHt+I/0SkM6Y2n/aow3vT49+1LxGjJ8zLjo799YTv3vlUUy7JxUvY2XcUI9w1F+TXWMJ3ui/77tFtqDfFt4/pX+iNxo3IaEOr+2cCPu+laGk1BXY4BvxDYlLXMd9szPBsY0tXeztt1Yn7D+Xri8zpxRX/Lvyt3ItvI+S3kJ59N7IrwLRkz11zVt+/T7TGzHXWcM7wow8xV/INKncVFPWqLTW9ea159wn5uCALM+x1I/YfyMQruw/nxNx0vb0POvDMGoSLl3Tv/8zn4dnfpeOlLPFh7IWn/WeIqj/YDkni2sZ9hVTuNnFOq4XbZMm3NZ3Uov7Jr32S4OwjjU28fkKaldz69Ff3rXfI2+EfpIfV/bkn7UAtMbrfb/gNV+XejLaU5w4Iw7Ik3HEEl7aJwPyJXB5hwBsLedyI1LsDRPcFkbc3K7krYVW2OcbLuSf1Bbc8jm9NtGd3CgHxDOt30/R8dB2/UhLb8tLva0J6Oxq7HO7Bsvhf6jae5u+sz6ksq2A+n1rTyzrTbU4vfCNm+bjE3KYN/7b4GVpeexwcGee4r9mn++ROPonj14X9OYJrYF2NJBlsYl07mObba6K7l6jtTiRmJ2AY2CrOD0T+zvVKzRAAAgAElEQVQLBsfhwbEGs7PxoVbd0Yc/vbHFJbvl6QF4UhCvdnzKjhzBqPesCPGhXbBiLPD1Xnc82cd0wJfeoA67ftyAJ34z/C0Dc6Z5YtGk3Zgn/ImuM6dTHia+52f8d1tlFO4/oBqjph60ciTdawowUXKMjkEtlj+yDW/qz3xpSi9gatPvwp9fmjIUY4wm6cJz5CPk5igkGN3R5Pn05fq6NNQGa1Muth7Y/u+dV88O8mus0zO45eleGLB3m6T+QX8bgOsLNmDiLJO2YNQepG0vFh9NCcOGqfo2I4fC0B4nVeN6ffuCeG8Krxgbg/OTqH7v7IUVIbnG7brxb2i8h+48KjMMbbPpO7HNOvnjnPoiRtPS0dXK4ppxsSua3gEDg71h4ruY5Z9u3PbPF2EXnbxhahNbHQd9vWwA7qV3cQNCEblB8q5L2oH03kbPS4PVB/q+QPj7vTiprx+ZtmHCXbwODVIf0LvWdJ6lyrFwPaM2ITDUtxUn17Fwuctez3LPJPdOmB3nWD/grHoWi2NXOc0fUOjHM0/+Rn2NCyrUwiWdU88WLm4PB+kxcu8gfT8H2+SZtKAf1V2T2sqnpmOk5Fkk77vur9b6dsM7m4cBpv2/5Bnlxhjdtc3bbVNJmsp5aosd7cPCfKNpLHN9+3JZuyKWm5JKsRxRGEMT+n6W5lQW2s1LUwZQv3+yaZw1anMtGJcc6q9acD+Hx0HTgtoeu8R27+h4bcbF2rUM47zMe6l/FxvnO+IcXb7sje38jDDvBo7SkebzMTvmaS14TZzf/q33VWb9goX5jK1HMtcSls8w0136d1OY41jXblI9Ye25rOkOaf2Z/Nw4L3LtHMkWyxZ/r9DgpiEJeHi8sYozXFdRUVlNRnP5z7BnWibCb316IJ6yU4ALJRAaw4j3cprxzBmYO82LxPUu/IA4fDKNAt+XrcdjjeLbcCk67tNoJJ4/iz7U2VssF3UQ74vXsvAZ2hUraRHgK2vHUIci3ku8RAWyz/sg0V+4bhWun+KFQv8gvWipwLJHtuINw63u7I2VJNZGvAd6jhicmyR8JzyT/me77i0pt3D8gCqMsLpg0AzUVg51bj07xu/lKcMwVtbKCGRvWYNFIQNJhK/HBJqwNbUZwOw8QxsQ+N0cBD/pc1tsH9IyCx2OMDloEqdN7Vp6nNDez+JobLRlEWurPTpYfc6tL6EQ1E5pwrp+qty7I2nD0vIa2juJ8LkkwicI7V68Rh4Gim0+F1EWr0kXMm3fdL0tpgtz+vfdCFPje9bUzwhtYGCp0Pf4GrUNU7xNx+nOFTn654l9itzn1qd7Y+DerWJ/9PKU3rTopnvfX54yEFEbDP2UNXYOVrD+tNZSz2b1YuGxhPd0QqNwdawfaLx0c+tZrv3YVU75g4S2knlS+jwtq0trZzuvno37J9slloxhet5fIUky5gvf03tsOvGXey/Fm9nbj+pLRveci62SNqO/RuOcwPQJZJ7PrCzG44PuCibnUb+8jCzlUcK7ja66/qsgRl8WOpYW4SdI+oSmMcbAS+gT0xG813r7MPQZR6mfuY92t/HztmTMEMYcuXmP7Rq8NO3K+C6m/ab4e2y5/NxLto4lfWisft7UOI5I54+OjUuO9VfCMzp2P3He5+g4aEBL46FuHLU1f5YZj2XmitKxS66NSMdCof50cyv72rVu7GwaG8X3y/SdlTyPbrykOdUAmh/Q4vt9N7tjvb5fCd57BIVJluYerav9N/bTcvM6S/N7ab3KzUnpEeV0k/EcwwoHo3Zj2v8a9ynSOYx9ZOX6UtMzpe+Myc9yOsi+G7eKowR3dMPnpqFxl0OEN29Aty7Aja+VvYVevE5WLHCSgVXXQeQBnbyQJQ6cJQimVTXdIGlPI2kCqXuJao3Fs1l1y1xTnODR+oBEdBs3aOOB29CpCcLxPrLS6RYm5MSM+UtzboB1Mdo0yXVWO3VmPVuYRNniZzKIyA0gTQOFqQiXF0RpEtHUOBFrHCiMBcKyR0qQaTSIWBCeBuQyAkH8ysKEw1k11fgcjYtEtq9s38KYY5MPw2TH5mIEFVMn0Cy1NZrcUg7JgeIiln4SYtQm5M+TPptu0MpD8FjDop6EjV6gGYtE/feWvpMMbk1tT1fHW5JKJMK9eX2Q7RozHOHs91K4rmP1rFtclEwO5dq/Wdt3sB+Vadt21bOFMsmV3Vz4NbWFpuNt9AH2V6SNI11Rzya3tNRfSQ9rFOExJgtPpotp0rGu5f1oY11YmKAKC+FGi92mNC2eJxxoaaHc0JYlC/8kBi22C8k9dXMINIpmi3MKKtcnsbuwnuYARgJV+p7QxO7W33IsGw1a1MZc0K70faXsmKKvB5gaYsTnLQH6GAwb8g+VfaSIvjAVoZeyv3K8f2z+OGjOwJZobjpDJ5Rte69JF3ZMz2l6L3RiXG9MoP83XZA2NXIYxlDrItz4frr2olukB8iIJTW26D3m5A0ALXkBnNn+9c9j4CO2dWEhQbcob3URykSEmy20WFh8aZzP3GztvaF6/LEWmSaLN9IFZGvGLdtzQ3vmNn9dEW5ofYIYv3lYIh4aZ2GfcJdZwk0tC0YrzqYWQXst4IZKJWuZxEpmNMk1EWSmk2tjcWVPIzGg1E2qQEI+WFz1k3vB7e3g9OdKVsSsNXazO5mupEme2dIKmBGjlvRNpuc6tZ4d5yctVotFOK22Xm+2qmxu4RCssWKnSKvYUqu50DmtJ/fqJsu8lcmcFQucrOhrad05tb6k74a1gV1mImxmCTddwbchYhy0hBtbs4V+KABZjYtjpv2ByeBphb3u/TWenBjqv3ESIUx+GicqTX2g7cHMgUpvbfXcLBHe8n6gefVMfFsgwhv7Vhi8mYzbcvMtCM2ob5fUc0tEuAOW8Gb3oybtQxgPl8n12eZ9iPE4KyfQrcwJJG3EVEyLi2sGTxy58dnUq0qPWP7dlz6fRAyZLODdSr/fR4v7hsl8M1qN7UOd2q70fZ1FD4im4pgtSlhYmDYb42XFiK1+xMq41Kz+6jKMg1YXj8znl8Yi3OBpqf+rg5ZwYXwzmqM0thnbnhk2LeFi0SwJNOk76iJPMqe2f7nXzc7x30FLuO0X3JZ+0dXhuQFNHnxGZ5iNl/YvWhjPa68SET4kDg9de4nd0Ztc5CwMdHqLhd0TUKPVI13FnSv1Ja9fYxctYUU0xN/ghm14WckVXNZFrRki3NBRbfCy4ubdHOuHnEWWLHGNVnrzl0TXcVG8seCWY3D9NXFjseWW7WxLuHPr2UF+tgYkGvzfLw2z4I5uagmPQTBqscjMtdpEhMu5Dxl1TDKi3VClwnGd3GlBx+DloP/iEljCnVtfjnX14lmmIpzcOaVugEJHnZUkDACmXgZ61+4NtRhI4RbrEaBz8zYdFGQmFqILO02Gjawt4t98cVR057TWH8gP9lYFll19RgsYWjm11dVzsya1DvYDBh6O1HMLRHjjwqfBNdbUJdSCtcIZNe/0erbVlzYW2mSi7ZAlnC7Wwn7U2ZbwMpo/FJDBQhfiJr8Y8VUBpZmbddBBC7Tpwp7pQqDknvrxQAyl8q9FIiWfNPqIYp/mNkYLic5oVXrrnDi3ctL8TSiWzbYlI94kDBpDGwUxfzJA53lwRh8iKLsI4wCLFvQDDtytReNg0/3kxiZL4tTWwoThqnJC2pbQMj3H9F70/ZZypPUxDvOz9M4ZhPq5ARJ3dP28zMgF3lrYmkOV4qL2L5aliYkoRoX2q1+gkzW6tGDssCdMSd7Q0zT+wkqYp23tZktf2WpPppVne3HHwep2yWlCYjalkCFdsIRfThEuX8k6+CF2x4Abv8yiO7okDsSaJVxHt6kxwEqcurVGJbUwW463aE7jlYs/tdUorXdyOuEiFZVNbctVlnDDi+68etat0tp++S3H7zbPEm7ivm+wYphYHUxjkI3i/MgVeqy1RIFSy4hhIiJaBSDJHyDXD9hwpXSg63BufdkzsWoqpPyquT6miUS4wZXX0FZFEU5iW+ou1egqJQxeYs4DYijEYNKkzFZMuPjeltaia7qPSRyVrcU6/eApM9hbFOFG4sIw0ZaJjxUu7YLY/9ZUz813R29ZP+pQPTs8+ZZMduWu0TjxMrE+OfDuyp3i9Hp2tFyNIrx5lnCH+1GhnNJFS4uWUGPuxovUhvFUuuhjh3gxsejaN7YaxnYLYzhM8tE0LiLqxwhJPhsx/taC14Wj1Wd63iVpV/YsOksXIoTnNvT7emPIekTrci/Q341cdW0KfsvjUvP7q0s/DhrVl9yCs9XQIZPaNjvf0iKodVFlv0u8HTHhjX2pkCMpHWlnyOXdPwDB/pRjSZoItpLyLtGYbm40admb4Nz2b8GzxaSI5rkjdO1KaNeLjHJtNOU5asq5ZS5QbfZLFt4/qVcfzMIy9YW2ONZJH8qWCDedV5lYxa/wmHApiVuHxOPB8Rayo7vWHd04DrqpUBn45OlyPGYziYT5i2SUpEFM4iRxgxUGKllLtaXGYE8j0Q32RnGccqv3Nt95e1xbrVhPbVzfsDBwyWPCRbcd59ez+eNa52d51U/XOa3vZCkxm5UkWdKOxp5Jnk1LuL69UXb/+4ziZE29Iiy4ANlsY3Yc4Oz6snel1rTDt9MSHlVKz6RPbmb8dMK7IiQ6dNclMbRhCRfah5hfQS/2hQRSumQy+qsaTdosWAFkvGlkRbjZBLACu44IYSwnKZeFqRizsw+yo2qNDmlF9ex4oiO5h7bdDzhUz6buh1Z4myWQMyTisjYxsUdwNLeO9ULUtf2vwNtSwlNJgY2ez5q7qNwYZzLpt9mPNk0ExXhhyveyiCyh98m6fNuzkGkiwhsnf4bn07W5NNTpvZd0wsByXK1x/2E91Ex/LCV4a0qkKp20C+Vv8gaCIaGVJa8LR9qQ3DnO7j8s3MNmHL0lS/jUcl0dCOE9NOf7pBPIg00SE96Cccmh/qoF9zNKzGbBI8zyOKibn5pztOS5ZTlnkFkVmS0ON9dIZJr4tum9sO6OLr2PcI6Qq4U83kSxberV6kp3dGfPa23xk0myJhHhhvmKNGdU09+kie50Ndl8S7iufLCaf0faSgz1afu5jNuWSb6BRuMGi3Czd7Bl2dGtuFk5PFAYBndDTLg0Nlw/uDtbhBu5wTcVvHFSb89CgjiguduRwdSOxiwbV9U06UkzyrxsXF4j0eFwHZie6Ip6NrmHHfykq37SDt7ws0MiXOzI9J2bIQuutL71K8jCarylzOy6J5F33RSSVVnrKG27+zhSiU6ur8bJh6WJqX4SbIcIN7WEC26YxtnHLbnS6RKzmXkjNL4r8tZKI/YG105LmZUtCKzmxfvKWRhcJMLFjM7SeHdH2orkHEfr2cLk28zaZE/xbPYDTqhnaTnsWe2Xtmu54xu/d3yB1ToaJ9ezfvImjBVNO0roRegZfe4WmUm/kfeKPoQk64wvMsWFJxPBajqGOdSPGsZKff9izyKp2cRUmq28aXHMoqebbP2SpSpJ2AW9HIUbdsnszCJXe46+85L+Q1IWuzMh2/OONR7j/HbVEnd08zA6Xf0L3pRfgZIBFtQiOEROhDdzXHK0v3K0f5RZjLY9DhoXUt4C7aA4tdrnNd8SLm2bcvMy3U5GhutWYaBF45zheS6RCHf2+ClWmY0xQK4Pa6EItzrnd2Rh2N7FJsPzWtypwtCGTYS3VJCzJRxomQg33YqnWSOA7MHmcSCutoQLHX0YCmW3/9BNTIy3GbFDRBs9manFzfZLKrvtmORlutQx4cLjOG8S4Dg/V4nwxuqyMvE0TBCMkkHpraEFRtsu6a9maaBzpFN04LVyXn3RzY0mH6ZWXuNJo9FqvcTyKC42mFkAdDsgCO9XkxiQPKwsQ0tudLbOM3xveZJhiZklEW7qUi/Er48QrTeXyBLu1PeyBfXs0KTW8X5A+r5aFvp2iiA7RLhR/cscL+2XmrdgY/+L7dT3WbILh7A1ltkkTv++Z/lTklL9lntNY4BhdwH9RNng8SMkrrSytaep26TtftREINp0PZazwJlav/ULBeL2Y8LigeDyTRnKz0iEtamFXr/tqS7fiH6xQSZDtFiTRuNBU/szhMeZhXOJ9yohF1wvrD+p95wSOBq2HTUS4a7xnHJuu5Jpz/aMd+IxctnRJdvf6a3hpu7ojVtfyno26PthO8tgc9Hwco2DsrvmCKzlRHhL+1Vb55t7kNknwvXv4rJaRNGOAI8J3mliveTqwk7F9q9/FwRLuGQHDHFnFeEdkd0e1f4+VO5I57d/2/N7S9nPHXVHt7VFtOVtQe1jZz15sD3jLItwl+4TLqz8OOp2btYEhEl7Ui12CftsWxroDIOd2f7YlhqDlUYiDpqGhE2WGqSuU9K5b1hptHZM5nRn2+rk6BC5fU31+4+nGSwV9r0/TjzKifXs0KRd53pj7JpDW9GJ2zPILHRIVucs7hNuUg65bKzChEhqBZfrkMTrw2TrDsnqt9le5Eb3dVUiCifWl0MWAMl7YxrLp39+cSJOSYFAE7D1CJPsq214TwJQSC7eXSl5kI67ZFFMTHZi4d11YKXfmteLJWFl+LsupkqIBdfvfS7nxuqCmHBDf+K0/teherbQxdjdH5qc35zzHKhnuTHH6uTbNJZS5p7On8jJMXXi+yx5BtmYQlPLnWH7TMGCYRCL70nydUg9yeTCuGSs4Hb3o2Z9tGQ7L/0in+m1jD2PJB40pnk7pEkfDffRP7tu54smN3cjTuJ9m7zeGscXo3fcfN5hurtC0yKeYetEcseFOwqX6ffubawnwdLrmnwDTp2/WRjX7XVHt5lQ1tRCd6n7K4fu19JxUD8WmuxLr0NtwxIutlMZd2ubfax+jmrankVhbB76IZ+DwTQmXGfIyaSEuIUbtoreJE3hlYbkrAZ3dNOEiQ5a/O2a/TqxX7Vzfm/m/Wg6xthVbiccZMmIxJZwh+BenphwQ1GdspelyaAlsaLJE7EkvEws52YnS2McLFnATU+yYn2TrNDbt91Uc10WjS0CtmNAXCXqiIlT6tmEbbP56c6Xdc+SthnJQobxJNm0Q5csilibRDXLEiPsE2sQjuYiw+akxKEuQOYkZ9WXzU7ZwNBC25M5Xyp6xUHc35C0yOCOLj/Yiwl6GhfDLMSyNlOc2Qo7kRfhTe+xWfu6hJZwsdZbSz1Lm6DNiZ4T+oFm1rPsa9WCcjZez2ULLKaMnLFntEn/JzvOylmVpZNV/fvemHjSJCRCKsolCVPFTOTN6EelT28Y9+TCd8zFrSF20prXjIn7Pd3MICbkxnGbCZAkhW0UJVa362oa148adkQZa+J1J2Vlx9ZfDg8bTuk/LIURWSiV9J2xOddruoZR/bd0XGpuf9XS+zVnHGwGE91jmI+Xt1K9ohMlUYwtpwz7JGwl1zRv49L6szaHNIz10q06m3LuWHZHpyIK9+9UqyuLpF9oCq+UEduGMrf69m9oTA5YwiXZ1G2/w5L8Eha2RJS/hkzeDOG9J+PHfQZjhpCzQn9NW2GSRgsvNuvGhiWcvCMGCve9VOOobcgOHWFVhJdXVFECdfnP8EmbHLohn8QEmAATYAJMgAkwASbABJgAE2ACTOBqJSCI8AfG0cKXzEfBIvxqbRb83EyACTABJsAEmAATYAJMgAkwASbgCgIOi/BrniFLuJJ2HNdo0aDUQEX/a6D/KbVKcRNyYTNy/jABJsAEmAATYAJMgAkwASbABJgAE7jaCShII9fTf1RQ4OYhCXhoXKwsEpuWcK1WSzqcrqZQQaPRQEE/K7Qq8WJa4e/8YQJMgAkwASbABJgAE2ACTIAJMAEmcJUTEOSxlgzVCmhw8+AkPDjeQREucCS7N12IrOH0T6ttICHuJkjwqxwxPz4TYAJMgAkwASbABJgAE2ACTIAJMAEdAYMIV5FWvn5AHB65PkEWjVVL+DByR1cISl5BIlxTD62yyR2dnNFFec4fJsAEmAATYAJMgAkwASbABJgAE2ACVzsBBYnnekUD3Clu+/5rU3HzoMjmi/AhT26Byk0jxn6rtBrS8yTG6cLkoU6WccEuziL8am9o/PxMgAkwASbABJgAE2ACTIAJMAEmIBAgR3RFHRR1Cnw+uQdSI72aL8LHvbAD1XW1dGKT1VtIyEZR4eTr3kB/ZxHOjY0JMAEmwASYABNgAkyACTABJsAEmIDoQU7Gam93JRb9exDJ6Lrmi/C3vj2JNX/kUk62pjToSr1FXMiWLmRJ5w8TYAJMgAkwASbABJgAE2ACTIAJMIGrnYDoK96gxfAeEXjp7vakwQWDtvlHUVpWbTHD2o7jlZj80Xao3NV0poY0vYKEt84qLrioC1Zx/jABJsAEmAATYAJMgAkwASbABJgAE7jaCQih25q6evz38e7o3S4INTUOiHAo3fDyp3uwfv8FeHp6ElPBBZ1yvZEQF0ztnCH9am9m/PxMgAkwASbABJgAE2ACTIAJMIGrgwClXSNbt7BTmC4TeoOyHm5aNelj2kmMBHhtdTUGtg/DPx/pBl91A6prBAO2+ceqJdzHW40DJ8rwxjdZ2JddBF8vT7ipyQpOvu2CyueY8KujsfFTMgEmwASYABNgAkyACTABJsAErnYCovAWdbCQuFxLkpzEONmmNQ0KVFZWo0OiD56/pysyE/zQQLuL1dcIRuxminC1O+Cu9sDqnRfww8ocEuIFqK3XwkOtgpJ80RUK1dVeD/z8TIAJMAEmwASYABNgAkyACTABJnBVEFCQBVxLgdpa0fot7BpWW18PT5UKGfGBuG1UIgb3CEdDLclzhQa1NfLx22QJr7IY2e3u7iZavN3dVCTAizFjyQkcP1cumtUr6YINYnw4f5gAE2ACTIAJMAEmwASYABNgAkyACfy1CYjbdTdQaLZKSVnSlBSyDXi5u9NWZN6487p4dE4MRm2dELotbCmmRY0gxmU+VkW4B5nChSzogtu5VkH+7xp3LN2Yi017L+Lg6QpUVNf8tSnz0zEBJsAEmAATYAJMgAkwASbABJgAE2gkIIhsFTw91OR2HoAB7QMxamA01OSlrhZd1Ol7yqMmJDVvqLWwRZk1SziTZgJMgAkwASbABJgAE2ACTIAJMAEmwAScR8CqJdx5t+ErMQEmwASYABNgAkyACTABJsAEmAATYAKKklLLMeGMhwkwASbABJgAE2ACTIAJMAEmwASYABNwHgEW4c5jyVdiAkyACTABJsAEmAATYAJMgAkwASZglQCLcG4gTIAJMAEmwASYABNgAkyACTABJsAELhEBqyJcraadx/UfJaVZV9H+ZwqlG4SfhfTs/GECl4KAsP+e7mNxNz3ZYjSdZ/y1+eVojz/J5U2/N/9d95fG6ws7EDSWsOkXwzUbv9P/wew8YY9BOj/Q3/1S4OR7MAEmwASYABNgAkyACTABJuACAsKWZBpN0zbedbRdmdzHLhGuoDTr7rT/mSC8WXy7oLb4klYJsAjnBsIEmAATYAJMgAkwASbABJhAaycgGNY0Wg1qa+pF3Vxb2+C4CHdXq0QrOH+YwOUgwCL8clDnezIBJsAEmAATYAJMgAkwASbgCIGGhgbU1dXBwjbhsGkJV7sp4ebm1nhvLSkitoY7UhV8jqMEWIQ7So7PYwJMgAkwASbABJgAE2ACTOBSEjDo5fr6elRW1cveWlFcUmkx0NbdXQUvT45TvZSVxvcyJ8AinFsFE2ACTIAJMAEmwASYABNgAlcKAYMQp+3Amy/CPT3V8HBvsoJfKQ/N5fxrEWAR/teqT34aJsAEmAATYAJMgAkwASZwNRBwSIR7e3tAcEcXPgY1z+7oV0NzaV3PyCK8ddUHl4YJMAEmwASYABNgAkyACTAB2wQcFuFuJMJ5MzLbgPkI1xFgEe46tnxlJsAEmAATYAJMgAkwASbABFxDwGERbrCEu6ZYfFUmYJsAi3DbjPgIJsAEmAATYAJMgAkwASbABFoXARbhras+uDTNIMAivBmw+FAmwASYABNgAkyACTABJsAEWgUBh0R4gL/XJSt8aW09/ns0F3PPleBMdT1qLeZsb3mR/FQKpHipMTU9CuOjg8Ut1wShR//Hn1ZIgEV4K6wULhITYAJMgAkwASbABJgAE2ACVgm0ahEuCPC7dp/Aivxy1Gq00ChVrq1OYa9z+hekUuK9zCjcER/Oe5+7lniLrs4ivEX4+GQmwASYABNgAkyACTABJsAELgMBiyK8qLjCos05MMDb5UXVkMJ6bG82vjhTTAngtGgQ/+v6jyDCySAONzJ/L+6RjBHhAa6/Kd/BIQIswh3CxicxASbABJgAE2ACTIAJMAEmcBkJFJdUyt5dcblF+JbCMgzaegwNDVpRfF8KAW4gIdjbNSTCuwV4YlO/NnBX6rZj40/rIsAivHXVB5eGCTABJsAEmAATYAJMgAkwAdsEWq0Iv333Scw5U0j2bwU00ucQ1LgYoy38x3XSXBDiCvrP8p6puCbU3zZJPuKSE2ARfsmR8w2ZABNgAkyACTABJsAEmAATaCGBVivCO6zNwv6yal1yNP1DCj8LvuJaitl2VsY04epi8rV64f/pB72yE2zfgkv8yxlReD0tuoWY+XRXEGAR7gqqfE0mwASYABNgAkyACTABJsAEXEmg1Yrw1DX7cbyytsneLQhwNUljBSVPUyrgo4/bbqktvI7M7FUaDUlxuqCW/tU1iEJcFOH07/nUCPw7I8aVdcDXdpAAi3AHwfFpTIAJMAEmwASYABNgAkyACVw2Aq1WhGeQJfxQeU2TCHcj33C1AjeG+aGbjzu8SX2rJVZyM4J27itWTyeWN2iwtLQK20qqoKhpgJZ+N4jwV9MjMbUNW8IvWwu1cmMW4a2xVrhMTIAJMAEmwASYABNgAkyACVgj0HpF+G/7SYSTOzqVXkHu54Isbu/rjlUdwxDpQXHiZBFX6oLDzT+0nRnIvVxU0jY+oiu6hxvmHbmIW3MqofTwhKaiik6lLdHo3D/mxwQAACAASURBVJfTyB29WZbwPzGt+z2Ya+vG6IMpKz7C+FDDgfaeZzje9Hwgf+kTGDV1i/U7T5iBnZM6yB/z5zR0v2cu+kyZgREr74HcpfpMWYGPmgotex2xHEcetHwfm2zsO4BFuH2c+CgmwASYABNgAkyACTABJsAEWg+BVivC2675E4crdJZwJYnwBtojvLu3G5a08UUUuaNXl9dBSFquoP+IQlrwJie3ckE5KzyUUAqu62JmdXI0t2IV15BgV/t5Yu7aPZi4OQfKMYOgIfGvrK2hfcmVDohw88p1SJTmL8UTo47gwZ2T0AE6gY4ZO2FJPwt3Fe+zcgRWfDQejdpeUpw/p3XHPTAV4flY+sQoveA2CHvd31aOkApuub8B4jVtrzjoStFnisWyOfJKsAh3hBqfwwSYABNgAkyACTABJsAEmMDlJGBRhBcWVloMtw4K8nJ5maUiXLSEu7mhk6cKP7fxQ/jasyg5WAClpxu0VXX0T0PCWwWFjwra6ga4hXnD97oEKP08oNSSG7s+m7qmnmLMSVgrVG6NidUF4a7wUmH273tx+4yNUPbqBE3HVBLh9dA0NODl9OhmWcJbIkrtsmTryctZpB0T4YaqFIT+dKSL1nn7RbhcQ3Bo0cGBFsUi3AFofAoTYAJMgAkwASbABJgAE2ACl5VAUVGV7P0VhUVllkV4oK/LC9129T4cNrijkwDXkBDv7KvG0nhPBM88hLLcCihIQCuDPeGeEYj6nHLUn6VNzym5msJNgaBHOkAbpkTpqTNkCSfX8noNfKOi0VBTjarCQrKUq0XLuaa+AWGpqZi76wQmfr8NyoAgaBKioGyXCE1NLV5OjcTr7eKa9bx2CXEZq7CReLViCReuPz3d3C3cMREu4wbfZwImkEP9XBnPdjPxL5ZzKmw4wRM/c/f5ZkGVOZhFeEsJ8vlMgAkwASbABJgAE2ACTIAJXGoCRcXlV5AI93PHkjh3hMw5gvKcCigD1Qi4vyPUyf7Q5FWidOZB1J0ohdZTgYD72kMTpEHegUNiNnWNhsR2Ujq5sZeh9MJZuJEIF/5Gxm4kdeyEuXtPYeJcEuHR0STMKd48LhyalEi8khSB1zJim1UvpiLZzDIsxF5PTzdzzb48Ilz/aHoxTYHqNmO+bcFgS7iekLDjXeOPTb+If5N+p/9D46KC4Tv6g/BVoL+7LeT8PRNgAkyACTABJsAEmAATYAJXCIErR4RTqrROJLqXxrghYPYRVJ6sgHubAAQ80B4KEtIKigEv++k4qjefg4bc0v3vTodnQgDqK+p08eL0H5LitMOZkHJNCCLX1ZCQw82DYsJnb/gTt/+4G0qylmvc1VBSPLkmMhCvXNMFr7Vp3hZlLbKE20qspm9YFt3RbZ1vITGbtMwTZGLPG13lpefbbQU3vA3OtYazJfwK6WW4mEyACTABJsAEmAATYAJMgAk0ErhyRDi5o3cU3NGjlAiYcxTV2ZXw7BIK/zvbUkx4PcV1q1Gx/CSqfstFvZcSgfe0gTJSjZLT5I5O5wofrV61iYna9CbK+vp6RCUmYO7u05g4b6dOhJOVXKlSiS7sL1zTCf8amNmsJuOoJdz0JqIwzm5KZiYI4ZmJH1lMzuaYOzrdVZ8VXXQZn5KIqVNlMq0Z3Ofz85EfGiqb+I0yw4mu6c6wptsDnEW4PZT4GCbABJgAE2ACTIAJMAEmwARaE4ErRISTIFao0NHfTRThft8eQe2FWqjDveF/bwa5pbuLQrx83jHUHSpBjaoBQfe2gVucF8rO5DWKcDnwDSTCw2KiMOeP47ht3q4mEU4J3AQr+bP9MvD2iM7NqjPHLOFO2qLMwezoK0dMQeLUlfrEbJLHteA6bwbEYBXXW8qNM7HrEr0dedB6dvdmQRYXVQxnWExfIHvJpvOMvza/nM4d3LBgY/q9+e+6v5i5lYuXYHf05tYvH88EmAATYAJMgAkwASbABP6KBFqvCF+1xzgxG9zQMUCFJZGA3zdH0FBGruQlNfC/qy28BkSj9kAhSqZn0bZlSlRp6hB4bzrUsZ4oOnXOighXUEx4PaITYigxG8WEm4pw2u7s2YHt8PbwTi2q+2bHSOsFbWKjW7heoFvb45tK6JglnATytC3oMykRMw3Z0c/p9guX/cgklNMtOvRBnz5bsCVRvwWa+AwrMWLFFGAqbYGGKZgxpQ86kBXdWR8W4c4iyddhAkyACTABJsAEmAATYAJM4FIRsCjC8worLJoXQ4O8XV6+tit3N4lwwTVcEOFBlJgtQgvfmYehqVTCPc0fvrekQRXkCS3Ffpcvz0bdHwUoL68gEZ4KzzhvFIuWcCEAXP5xGig7emSsIMKzMXHBHnJhF9zR3UQxL1rCBzRPhLd0mzHyDRf3BDeTwHbsse2YCDdUpXSLMkn1WrOEm7ifm+5DLhtH7sSWwyLciTD5UkyACTABJsAEmAATYAJMgAlcEgL5RbSrl8xHcdlF+K+7jC3hGooJp+3IFoc2wIMs3j4xoVC3DRATrmlrKTMbbUumdCOxfqICF3bmIOj+FHinBaDg5FkxO7rwkboWC78LoeF19XWIT4jD3D0UE75gH4nwqBaJcDmYzbaECxexmPRsAmbsnIQOMjeyawHAojXdARFuUgaDCJ+Be8gyThHmlGl9CtnAR1GyOLlkby1t4SzCW0qQz2cCTIAJMAEmwASYABNgAkzgUhO4MkS4YJVWuqGDPyVmSyQL+A+HUX68ShTRoO3EhB+EpGtiAjba+1sb6IaYe8lNPcwH2jo6SJ8JvfEHIS+bcLw+TlfpqcLsjQdx+8IDFBMeoUvM5pAlvCVx3bq46abk5hbEtknstbTBOMcSrncft7jxt6UM55LyW3FZn7LiI4x3kkc6i/BL3V3w/ZgAE2ACTIAJMAEmwASYABNoKYErQ4QLm4up3NGesp7/3NYdCdoGFNG+4D7e7lB7q6GlLOZKNyXqa+pRUVoND3KXV3uRVbyWBLlISPivFu6+HnodLvxO31fUoLZOA88Ab8zZcgS3LaSY8haJ8JZWB5/fHAIswptDq/nHvjTp30hrE47uPTNA+w8gIjwKytIizHn7Q1zcl42nn59CyQ+jUX2+GLvmLULl2TPo0asXfBPSUBoQDBw4hD8ObMack+vw9LuvIi4+gd5jL6g1HnDz9ISnB4V91Fbh+znvIjI8ABkdhsLdMwAeHmp6O33g5kX/1DU4cTgL/5j0IoprgLCIcKS6+2NoUnsUhavgHhKJX9dtwMZNazH55ZfRrnNveNP3PgpauHMDSkoLMWfu1ygsysMNN9yIjLYdUVMFnMm5gNj4UMQnxWPBgh/x+fSv0aF9d8TFJKBTZjucOpUNhbsS38yciZKScvTs0RvJyclIT0tBWVExyktLMfeXtai8WIwBz32AzDbRWLbnFDbO/xgPptTi6WfuglodioL8bHw5Yx5mbzmFx556FYPbxlNPVITo8AicIG4zvpuLY9ln8H+PPgJVVSUiQgNQQ/1bTkEezkz/BtcHhGPQk3chZ+c2THrtDSTHZ2LksP6Yt2YtVucdRXB8PKJTU9G7dw9kpCYiN+cU3Py8UVpbhxUffIWHSmLR/6E74TXhGmi8vFCRexHuvx+E16GzKPekbRvPnMObv85CbGISbo7pjtjHbkXh2A7QbDgANYX1NHSKh39aHLxmrMPbDzyDldFV8GubgOEdeuDxxx8D1CqsWPED/tjwC8Y+NQ1JaalwqzgN5fnd0J7PAVIGQxvXCbm5OSjLO4eQiGjaJjKw+Y2Rz2ACTIAJMAEmwAT+0gQSkq6u+YFFEV5QWGoxJjw4yM/ljaDtij9wuIys3XQnhWCVVqiR6aPGshQFEjzor/4+OJh1FL9szqJJpw9qKytxTfc26NSxDepLq3Qu6mIouM5NXXBX/+nXzTieV0ITezcE0gT776P6w8OdhDztMT5n2zHctuggi3CX16zzbsAi3Hks5a405fl3kZgcgN59O6CWEiQEh4RATULxh3c/wfEt+/GPB1+Cf2oKaovK8ceyZSRcDyKFRFh4dBrqfULgTqL80PHd+OHUBjzw5rNISkxGDdRQaz3h4+8HpYcKnmjA/HkfItDfA+0yh5DwDoC7O4lzrbCQ5g1Pby3OnDyK5559CedLqhERGYNkTz8MS2qHskg3uAVFYvXGzfh93Sr8Y/LzaN+tv3h9BZXTNzgQ5RUl+HH+t7hIAnDcuGvRPrML3N38UEaLdZ6U2iIqNgrLli3Fhx99SgK7AxLiktCtU0cUFxehqLwYP8ybh/z8InTp3A0pKSkk1NuhmsRpQV4e5iz/DaXnCjBk8ofo2C4By2lh4ve5H+KOmCJMmnQffH2jcPHCScyYtUAU4bfd9xQGpcTRQkMFwoNCUExeOh9O/wrZJISfevgxeFBCyfAgX8BdJYrwY+//j0R4GPo9fgdOb9+KZ998C21TOmP0iEGYv3YdVl04Bb+ISEQkpyAhMQ7t0hJI4Nahnvqzc0UlOPT9ItxbHI0ut9+Ikpv7wqdejWBPH5Qp6oD9p1BfVgnvJdswefmn6JXaBTe06Qftdf2g7p6GBuprFSWlKFM2wDcuAkFrD+Odx57Dr+oLCM5IwsD+A3D76GvhHuSDtRt+xs4tKzD2/6YhM60NVIU5aMjdC6+q86iO7gRNXBfiTzzPn4VfEIURqYNc23D56kyACTABJsAEmMAVR+BqE+GFRZRlXOajuOwi/GeJCCc3c43KDe1por40RYkEDdnlgv3w9fLdeOBfP0Eb5AFtaS3efmIMnv1bT1QVlENFolu0f5N4cCP3cgVZ10a/+j1WbT8M0J7iSSGB+G3aXYjz8yKrmxZzdxzHRNEd3fkx4VfcW3CFFJhFuGsr6vVXP0Z0lAcGDOqKmgYNAkOCyT6twex3/4f1P63EC+OehH9iIhTVDTh16E9sPbQNCrKudkrpgow2XWl7wJM4eWgP5p76HRNefRQ9uvZENZmn1QoPEuEBqFNp4Ofphp8XfkrvawMy2w+GO4l3NVlXFWQtV3uTWPd1x8WzpzH5uVdw9NRFREYnI86dypSUhLpoL7gFRmPDjt1Y8esSPDnpKXTvNwTebv4kwskjhhbnKipLsWTpPJzJPYURI0ahXUYn+HgFQ9OggtqjAX6Bfli9eiXefe8jpKW2F0V4+7ZtUFdXi2IS8N//8ANZcc+jd6++iImJQSLlj1BSn1JNi36CJTwv+zyGTn4XHdunYc2B01g15yNMDDmL5198BH5+0SguysWs7xZj+pos9B92IwaSVTm9TRjapKTiSM55fDpjFk6dzcOdf58If+qzEmMi4EfW8GNk0T74n/dxnX8o+j56G05u34LJ//kv2qV3w7gRg/Hj2t+xOPsoQsm7ICIlGaFhQUhPiqHFDE9oyMPg+Nlc7J+/HHcURmDcnXdCeec1qCavn0oS51VqLSK9/VBPXkTF78zFq99/jCFUX3/rOBiqjBS4nSuFwscd1aMy4BsfCQV5CtXO24BpL0zBxpBKBNJ9eqZl4tHb70C5too8EZYi++QeXPvEf5EemwRlYZ4oxN0a8lATlkp5NtJx7mIhCi+cR3AYXU9JCw38YQJMgAkwASbABJiAhACLcB2Myy7CM37eiUNk0RYt4aIIJ0s4Wa5WJ2sQ6edLspks3b4B+OXAeTzx3vd47cHxuK1bErTlNIGk+HGjj5bc0smaXu0dgEmfL0cWuWTOeuE2JCiroKmrg9LXC9/TlmgTlp2EKjoKDS3Ijs5v06UjwCLctaynvvIxAv0aMHxkL9TRilZAcBACfTww852PMGPaF3imz73oO/QaBCg8ceTAbizds4o8VNTomt4VyVGpKM87j9O7t2FR3nbc8s9HMeqa0Sglwa6lJItqtQfcyZtFuN7KZV+hvDIf7dsPg4dPEFS0m4GS5L6acjV4k2t1ceEFTHllKnbvO4XYuDaIUCswIC0GtaGe8A5Jxs6sY1i48Hs89NiD6DNkOHw9g+FHuykIIry4pABLf/4RR44exPDhI9CxQzf4+YTCTXCLJxHuRe/+xo3r8cab/0FyUgbCQiLIVTyMyqCEd4APZs+Zg+zsHAweNBT+/v7wp2v6enrBm9zp5/26DjlHz2DE8/9F247tsO1IDn6Z+xlu9D6MF159CsGBMSgpPiuK8C9/P4Leg69Dv+QYpKeHI4Xcv4+fycVX383DwROnMXzIUKRHR6Bbh3bwD/XDpp3bcfaTr3CtXwh6PzIRp8kd/eVp76B9m54YObQ/5q5ahV8vHEMoLUaExCYgtQ0tHtC/AD9PuFHYzfb9e7H5q8V4rCoZw2/4G+qiwlFPXj/+PduixlOJ0rpKcTGh4KMfMe3nmejeqRuui+kK32FU117uCPvjDOq7xqCUIng8EyPht+cM3nrpFSzzL0R0Rir6p2Ti4fvuwtmis1i4bC6qKi5i3GNvIYUWMVSUp6O2sgKl1Hl7evhQmfxx/mwOzuefRXgUuaM3BLi24fLVmQATYAJMgAkwgSuOAIvw1iLCl+5oFOGUJQ1asu6oyKI9ya0APfJyUV5bjxCy0JwprcE/Vx7AU4PS0C7EB0UV1VDR8aYfIRFbdLAPPtuSjePFlfjnNRm0lRm5rZPMJ2d1fHmgAL9VkBsruclqhcRslOxN2KLsH/3b4b/XtGyf8CvuLbhCCswi3LUV9ebrX0CtLMb4awdRTDhtDRjgTyI1ELPe/xRvvfwGbo8ZjVtvvxvhCl/s37YJ649vRTq5rnfp3BNuHv44e+Qojq9ZhWVFuzBy8t246bobUVhSSZ4p3nBzI4s4uZsHk8V17erZyMs7jS7dRsObLL+CCPdQBUCp1sDL3xelxfl48/U3sGHTforjbo9gZQ0Gto+Ae3QIVH4J2HvwDFmsZ+G+R+7BsFHXiiI8yMOXzleKMeErfl2Evft2Ydiwa9C5Uw8KYyZLrJbiztV1ZJkNxt69u/HPqW+SlbsN/H0DERYUSK7kPvAJ9MX8BQtw7NhJDBo4BJ4kvL29PBBMVvwAPz/MX7UOp47m4ppn3kR6l07482QOFs7+AtdqduAfrz6NWHLLLyg+ja+/XIBvNp7AgOG3oEtMMF1bQ/cIhhtZ+ucuWoYDJ3LQp3tvtI2PRWeyRAdHBGHX/j04+/GXGO8bjF4P3Yqzu/7APz/8AO3Te2DwwF6Y/euvWJV/Ev7RsQiMjkNcQiySY8IQEuoLf7KK7ztyEFsXr8ETJfEYcvNNUPqQ58FuihfvnAR0iENlZTkC4yJR8OVivDzzPfTs0gN/D+gAjwfGofjm7vD87QA0u47Q83qhga6p2n8a//vf/7AxqALeSVHI7NgB9//9FsqpUYaly74n0V2IIfe9hKTkVHJh98H+3AIcqiCPI2UdekT4oKEqD+eKz8GXQhp8tFGubbh8dSbABJgAE2ACTOCKI8AiXC/CLxZYjgkPI1dwV3/Sl2zHUX1MuBicTu7oFMwJ+HgCx04BOw7o9hgTBLcX/b2qXhcDLmxHJpzQmBGdfjb8TnuCkwKga9GX1RQXSZN08TsN/aMJsfiPLHTCvYTLCCJ8Ur8MvDOis6sfl6/vAAEW4Q5Aa8YpU1//Eg3VZzHxlpFooPdBcA8PJ9H609ez8cazr+PpgXdiwKgxQEENjqxbj6O5BzDwhuHoNngo3CIjcPqP/dg9azbm5qxDl0evw/133ouiogqyUPuTEKZFNTd3hAf4YuO6eThxIgs9eo4j0R2qe6UpblirqIZXQACqqsrw7tv/JjG9g4RyJ/i5l2NEn2gEkFW1EuHYf+QiZs78CrffOxEjxv2Nos7p+rUKBIb6oKa2Ehs2rsJWWiQYMmSYuEBQV0NeMVUNCKHdE8Iiw3DgwH688upriCFXd0GER4aGkOD2QFB4sBgTfvDgEQwji7+vry98fbwQ4ONLLu1eWPz7Zkoal4uhj7+ItO59yLJ9BvNmf4lxdRvx3KvPIjIiASVl5/HVVwswY8NJDLzmVnSNCoGHVx2iwsgyTbHZC5avwTHyzOlFid8ifb0RQu73UbFhyKfFg+Ivv8UYipHv+eDfcW73H3jtk4/RPq07hpAIn7NyFVbk5cAvPJbc0duQZ4EaFMaNJBLIQdFhyD6fi72Ll+LJskQMves21N0+FPWHzyNg71nyRGhA4Xn6OSIUedt3451fv0NX8gIY07YPfK4diKpuiQikelacz0cJJc5TUx35kij/z3MvY31YFQLbJaFtUiruufM2WsCswKJFc1BbVYxrHngZaRntkFXhhrUnirEvOw99g5UYkxZC1u9S5BbnwT+IkuZpY5rRCvlQJsAEmAATYAJM4GogcLWJ8LxCCzHhl1uEt1mwGUeqanW51YSWpyR7NbmIKiheFDQpxJkLINMTiWqK6CZRLfzPno8g3BQKiUo3pJ8j1a2ljMriffRaXhThfdvinZFd7Lk0H3OJCbAIdy3w196aibLCw7j39mvJNZwUHi1ghYcGYdVPy/HOy//B+3c+hy7jx6LkfAk2fTsPe7esxYixw5A6oA8aKGt6/ekC7Pl8BmYeX4Xke4bjhSefRUERhYtQRjTK90XX9EIMib0/tgmW6h3o2WssWZ8jxVUxL3eyhFMaNx9yD6/TVOKDd97Cgvm/ISq6I/y8SnDj6ESoKX68qDqIYqprMWsWZRK/+XqMu/EWKOt9UX6hDGntYtGgqcWmzWuw5reVGEyLA337DBJFeEV5LcIj/RFKQvTw4YOiCA8NiUFoMGVfT6QEZ9SdePl7U1K3+di3L0t0Rw8PD0dUZDg8iYOmvh6/bqKQmQM5GPDgU2jbbxjOkvCd+c10XFe7Ac+99hyiIxJRWEwu5yTCv15/Av1JhPeMiyIvgApER0ZBQXHws376GUdz8jB4wGBEkGt8kLcbIsmiXVZVgvzPZmAcZYvv9uCtOL9nF974+GOKJe+CYYN644fVv2HZxWz4hsUiOj2TktmRlZ66rjRKzuYfEYyDJ48hf+HPeLg6CYNuo4znj49GNfWVvn+cBk7nQUsx8wpfT5xZtR7vr5iNzjGpuL7bMER07oiyk+fgT3Wjvr4rShMCKQN+KLznbcO0/3sBy8JK4U8x4UNTO+KBRx9CZflZzP7ha5SVF+L6x18jt/i2WH24BNvyvdAxHMgIqkNauAexoWzv5ygrfFggrYE6aY9C1zZ/vjoTYAJMgAkwASZwCQmwCNfBVlxuEX4NxYSvpqxxCrJSCy7jlPaXBDJZvJXC/9Nsk+IWkV8MZJMYF1Wz3qrd3MbSqPKFp24S8ir6maJX8dmorniod5vmXpWPvwQEWIS7FvKUN2cgP/dPPHTPDRQPTXkYaBvA4MBAbKSs4B+8/iFeEkTl3RNJJKux4eu52LF4AYYN7Ivk/n2gap+KYnJhPvr1HMw6sRqRE/vjtRdeQl5+KZTePnBXqskd2xvRMZE4uHMpWarXo3uP0ZSwLYIkeAM8KIO5p7sW/uHRlM+hFh+//y98N2sZwiMy4eddhNtuagN3rxCcLya39zwFpk//DMNHD8ctd9xLAjISJbkliE8Npje4Hpu3kGBdvkQU4QP6D6WkalpKmFaBqJggMTv66dPZogj38Q5GVAQlHevaBVrKIyFkR19JsdeCCO/ahbYvi4uj3RfaU2I5JS6cO4fVW3cji5KxDbz/SXQYPAoX8s5i+uefYmzlKjz/+mSK+84QRfg33yzCZ6uOoMeg69AjNoKcbWqRGBsHlXsDZi5YisOn8tC/Tz/KXO6OWHL9jooNRx5tqVbyxTcYQyK858MTRBE+9cP3kZbYGUNJhAvZ0VcWHYd/VDwCopPISh8IDyKXEB+F2PREZB07goMrfsGjdano87fr0EAu9L5a8vIZkomSQDf4Uqb5MkrQhqnk1bD0C3Tp0hMT43rBZ9wAVFNX6rdwF+p8FajoHAvv0d2h/uME3nx2Mn4LKhMTs/VJ74C7bplAdV+En1b8iKLSC7jpiTeQFpeKmSsPYXd5GD6cGA8VJWeDWz0O5ZQh71w1EkLIw8HD9Z5Urn0z+OpMgAkwASbABJiAswmwCG8lIvy9DVl4jgS2EMvdoBFEOBVMZ8bW/RN+9iAhTnHdOJOv8x2XiGj7GoZedJsY0Q26PJiE/vb7hyMlxN++y/FRl5QAi3DX4n7jvYX4c/tysmDfRntvU74EcnmOjgrFvq3b8Pzjz+CJjHEYNflZstpWk9hehT2UobxN31j0HX8LGijxWMHh4zj08fdYmLsZteNS8DlZs3Mqi+Gp9Cd37yCyaAdRorZKXLy4Bztom6tuXQaI8c1QeUJdFwqfACVlKK+h978Uvy5Zgc8/n4m4xG7woFd9xCCK6abtu5SKBOQXKjF91ufo0a8DHnrwMSjq/ZB9/Dw6ZFImcxL6W7dtwG8kFPv27UvHjEJlBW3jVV5OYpe296KEZWdp+7IXX5pCFlpaFIiMRffOncXY7wtFBSTgt2HHjp3IbNcBcbGx6NQ+E57E4cK5XGyhRYasgyfQ/aaHSIQPRH1VIaZ/MRMditfg3688igja8qw27yK+/O5HfLP6T6R0GY7u6WmUPT4MnhQXXkh5LZYt/Z1i2slVfdgQ+Kpq0TUlUbTAn6Is5jWffI3hQZ4Y/MTDOLJ5A1764DN0T0rGSBLsM7duwHpyR/enpGz+MUnwoIUNf0rIFk+u6EJ8+P4jh3B86XLc65aJfhMmwJ+Er/r3A6hx06A2jfZ7T4+DJiMMVR8vxNQFn6Fbx64YGdkRHo/dAI+hnaHeehRYtZP2VK9EcGg4qo+exgc/f4+1PkWUET8afXv3wc1j+lNMuAaLFy9GTXUeRv/fK+QOn4iTOQWoqHFHaXAcvCnLfGaMFwrzjqPgQi7iI+NQ28BblLn2zeWrMwEmwASYABO48giwCG8lIryQEqwNmvM7DlLsJWrqhFzoxh/BjVwI3BbiusurAdr/G5SVV7SIiynVTY6X/m4Q64L7ufAxyePmRtdVkOvmIwnh+OCmvldeK75KSswiEnrvwQAAIABJREFU3LUV/dYHi7FryxJMfuZehFAiMVAMdwRl7s7ashnPPfIU7kodhttJvJaVleEgifDtqxYhZUAsBo+ZgBKK+75w+jTOzllB+1n/gdM9ffHBv6eiwduDrNzkak7bVG3ftJeEbh4iIhpwLGsDuYoPRRBtA+ZGSdXCfFKwjzJ879y7l/Yej8KJg8fJrftb2oO8HRlWtRjYUwu/6EiKRklBVU0gps/8gjKUJ+PBBx6BpyoIeRfLkZIQShnY/bFl63pRhHfr1g19B48XM6NXFxdT5nVyhye3+YtUhskvvkou5rTIQCK8S4cOCAr0py6liPYf34Bt27aL+4QLIrwt7YPuQwnaykuLsWrHEcq6nk0i/BFkDiRBWlGAr2d8h7YXf8GbLz6MuHadUZefh3lLfsXsdYcQltITXWlf9T4dEsg+XyqK8OU/rxNFeD8S8UHuGvTObCPun37sYj6qp8/EdZShvd8D9+DEnu145v1P0CMuAeP6DhRF+NqCHHhFRFOGdMoYHx1D28Il02IJJZSk3vIYWff/XP4znq3MwMB770bZnQOg3Hkcft9tgia3GG4UElDdNhj5p0/i9c3z0DswQXRH97vlGtTEUQx3ajhU5MpfT67pgdkl0K7LwutzpmNNeDUik2NxQ49B+Puj9+JMzjGKm5+FEtqKbTxZwju2a4OaeiFsyAOz9l1EhdId47qEwP/0nyg4X4rAiHhaZGFLuGvfXL46E2ACTIAJMIErjwCL8FYiwoVi7D5bgAHf/o56yoJcX0eJ18jaLRi8mz70i/A7CWYK9CT39HL6ndQ2xY6L7utNEeW64wTRLnwMIlx6LcHATqep6FoqOi69pgFrHxuDYBIN/GmdBFiEu7Ze3vvsF6z77Uc8+9R9FD8dS++HipKW+eDU7p148fEncX1MX0x44CkSpKW48MtebPh1AQI7+GDUuDtQH0KZt8uLkDd/Nebt/QUHMxV4/+03EEwZwAN8I3D8ZB5+mLkQQRSX3atXArZvWCwK3ZQOneDpQ0nBqv2wlMTrSdrfeyxlZz9+4Bj+9Z93ERaRBj+1J4b390ZkaihKyyJQXhGCz2d8Re7nkfi//3uStiCLRFVZLQJ9KVkZZePetn0j1vwyD5mZmeg/9DqK/Y5CWR7FRSs1otVYcDt/YfIrZPUFZTSPp33C21KStkhRhK9bvxEbNmxE+8yO5Oodj0zaQ1wQ4cWF+Vi7JxtHjlFW9+vuR1of2tqrKh/ffjcfqeeW4i3aJ7xtt16oL8jHd/OXipbw0OQeoiV8JFnsBRF+rrgMPy9bh32HstGrf19E+btjSPfOlGOyGgdzz6H8y5m4ieLPe0y4FadOHcQzn3yGvgnJuKnvEHy/dweWXzwBVVAoghPSyKofhyGD+lKWcoolp326c/Mu4M8lS/BMdQb6TPg7Sh8fAS8PD3jvOYWaHceh3ncOHooGnM85gZf+mI9+oSkY328kfHqRFfzPs7S4STkyJvRAfXKYuE2c+8r9mPrI09jiUQL/zCR07dqZkuMNxcXiM9ibtZWevRBjHnodbRISxTAeITP9Byc1KK7UYEJ7P8Tl78Xp3FqERKbanb/Dta37Sr56HvZM/Rjbf2uLEesmIPFKfhQuOxNgAkyACTABPQEW4XqZmpdfYiR3pS0k9BK4Zwtu6AoSy5uyL+La2b+jMj5E1Ne1tVrRRd34Q79TvCr5RgJlJMaFbOeCdds0Q7ogzi18hEPd3VVoKKlCT8rCPu++axBDVihDOfgNaX0EWIS7tk4+/GIlVvwyGw8/fAclC0ug10qFuHA/lB4/gKlPT0Ifz3Tcd9/TqNTU4+LKP7Fhyffwb++NcePvgiYyBlWUwuHIjPlYsHExDrTX4pPP3kVofAJOHL2Itb/vxLnscxh/M+3d3TECC779FMnJyehIidNyz1Ziz9bDOJV9FukdUvC3Gwdj3Wqyvr/wCoIjyV2bthe7YXQcUjuHIucUCeLiYHw+cybCYgLx3HMvICggEvU1Gmgps3cYxXELInwVbaOVmkr7W5MIjyX37YqCAlGER1NMuCDCBXf08tI6JCemUvKzFNozPAE5F86J7ujrKPO74I4uiPB2bdLh7+NDceXlWLHtKA4ePoF2Y+5EG0GE1xTTVmmLkHDqJ/zn1UfRrltvqMrL8DFlOf9k8VbRHb0bWdLHDupC27PV4dTFAixZuhZ/kgjv0a8P4oK9Mbp/bxSWFSErJxcV383FDeU16H7jjXTscUz64ksMTkjFuE698OP+XbT12yl4hkeJIlzYf3v40AEopT3VyypKcTb/IrYuW4QX1JRNfcS1UJG7OqVFR9mAZNTQNmk+DWrU0yJD7bvz8dpCiqdP6YoxbfpAcf0AeJdrUL1iB9RJwajpHAefTinQHszF5MnPY7dvFULaJCLYLwCBVO9h5Jpeoa2mkIJsjH/oVXTLbEcLmR4oJZf/jwo8kalSYWSMFkUX9mLNH8fQKbU7YoMuhTu6XqiC8gRMoTCHrLmY/ugh8YUJePVx3DoszObLU7zmI8x7LV9/PHTC13A9m2cLB5iUQfiTpBxml6As+A/elmH7ygUb8MPfVqPE3uNtX5GPYAJMgAkwASZw2QlcbSI8v6BUlrnicotwoVQGAXycXM1f+2ED1lDsaQlt41MruIvLLREIFu56UuBkNSebuT52XP98oiAX4sZ12c+NPnSeN2VYjyksxxPDOuKObmnk1unGAvyyv47WC8Ai3LUV9NHXq7Hs51l44P47EEPiVIj2iA/zQ+25k3jjqafRoSYaD5MIr43ww3myhK+d/TX8Uz0watTfoSUhq/XxwI7/zcTGnb9hXWQ+Pv/2M/gGh+L992YgKysHN147AjfdNorir2vx7fSPKJ44Ce27D8FPtDPC5nW70I1is8feNBgZHWOwfCElO5v8TwTSllzaigZcPzIZHfoEkzu0L21hFoWv53xPid4UeO755xEWSlZ7rRvFfZciMjERO3Zuxi+LvxOv32/ItYiPS4GmslIU4WGUHb2UtkCb8s83cJGyvMfRYkM0ZUEXLOHClogbN23B2rW/o0P7TogQsqOHhyGQ9gj3oF0aft+bQzHhx5Ax+g50JHdybUM55n6/ECFZs/DfKY+hLSU7E2KiPyS38g9/2oTMPuPQkTKvj+rfURThuYUlWLxwNfYezkbPvn2IrS/GD+4vWrL3555F6bezcVNlPfpPnIgjOQfw9OfTMSwxHf0S22D2rq3YpC2BT1QsQuhvkTGxtM1ZZ4q7PgN3ymSfffYMDtMWZU+pu6A3WcI1tO+55+ajUJEQr4oLRnVyJBSdo1H22SJMnf8ZBrbrhusiO8PtwfGo7dcG1TsPI3pVFqrJIu5HGeGFBJivf/UhNgVUIrRTurhdXRe/BsRmdsXBcxexbuOvuOuVtylr/QgKT1Biy/ajOOyfhIlp5PIfosTi7Zuwc89ejB04ClGUAM/lH73YbRTcUvE7VC/MrRXCIHQbj5UR1HY8RPbsKVg5PRQ9f3oCnUMcFeEGy7cdNxQPYQu5vaT4OCbABJgAE2g9BFiE6+pCcSG/zKIlPDyEtgi7xB+Nhqw4FEO540guuYlWUqJ02prM1CIuaGxhqzH6pzF8Z3gKaRZ0SdmF4xvqGpAc5IuOqVHw9aCtmOjDFvBLXMEO3I5FuAPQmnHK53M2Y+FPX+LOO26khGhp5GasQHyEPzxK8/AvsjjH5bjhsTufQl0bct3+/TDWTP8ftKEVGD34Znh2ao8K2rg6Z8lKrFu1BAvUh/G/eV+QOPbEa299TJEhgXjyoYkYMrYbaqsL8OVH75JITkBmt+H44L2fkH+mhPYN74Rb7h5J9/bB0gVrRREeGp0Ab/igf7dQdOkfSMI5ALX1cZj5w4+orC/B8y+8KO73rXbzgpas1cHR0dhN8dQ//zQTsRTTLYjwhPhUeBKHGnL7DgwOQFl1Of7173dw6uR50RIeExEhbkUmiPBt23di1arVaJfRnsR7HBJiY8idnvo/sgL/tvskxa0fQcbI29HlmmGU8b2KRPgieO74FO/880m069EHHtVVlDTuB7z343qkdx+JDgnxGDe4K1QeNUYivFe/vmQh9sS1QwaioKQAB86cRcGXM3CrhycGPvQADu3ejEnkjj40jdzLSXQLMeE7VJVwD41AWHJbJCSnIDMjlTKQn4YfbeF44sxpHPtlBZ6qbYeeD9yFwlt7wXPDYUTM3kaLGJRjIzQQ9Qm0eHL8CN5c/R16xKTjjvZD4XfjcFwkca4Kpgz2xeW0TUYRfC9Wonj9Xrz33VfYFlSD0M6pcKfF0LGhDfBP6YwNR05j87bf8MTbn+C6YYORc7oCq9buJ7f9KIzoqaJs6lH4buU2SlJ3FgMGDIBHA1nlXfo5iF8HfY9TMmLUTBTLlcMgwJtTRiNhb0k0G8Sx/vtUg+Xb9HfTG7MIb05V8LFMgAkwASZwZRK42kT4xQIKo5b5tCoRbhDbgnu6qz+X8l6ufpa/+vVZhLu2hj+ZvZkstV/g/rtvRgfKni3sEx7ip4a24AJee2YS3Lacx+v3vwxNl0QU78nFii8+QYXXRYzveT28UylBV1uytv55HD9/+wW+rt6B17+YhqryBkz/6ieyfkdgzNBeuOG2wfD3U+Cz9/5Le4AHIz6tLz7+cDHtY62kTOxhuPXe4ejZvy3WLN+GJ5+aTNbuAEQFkit6FDBwVAxKS8JocSAB3/34A/LLLuCFF19EYnwGbZzgBy+KvHYjwXzw0D4smT8DYWFhojt6XGwyAig+Wu3pBg/aAUFw//73f6bhwP7jJGQ7ICMtjVzWo8Ts6Pv+zMLy5b+Qe3oq0unvHdplwJeSRQqJ2TZlnSGBn4Xkobei24jh8KKtuBb8tBSqTR9i2mtPoWO/IVCWlYrZ0d+e+xtSu16D9vFxuH54T9ESfprc0ZcuWStawgURHuGrwvUkYovJPV5wRy//ahauC/TBoIcfwIHN6/DiR5+jb3Iqhnbujh/+2IbVFI8tJGYTRHg8ZU1v1zYFZUUXxWcSRfiSZXhS0x7d75qI4geHklVei4Cd2Sjbfwq1R84jhgT+uexjeH79t+gal44J3UbAu0smqgvK4KdVou6O3qgjMe7n44W6ZX/g7Wdfwi5VKXy7pkEb7otRDaUIbtsJe/MKcfz0Qdz38tvom9EGBXk1yD5TAZBnUXRbN4SmpWDr9oPQUNmi0+NpAcS2K3hLWrZOaAMJ/5uKkZkmV7Llym3NXdxaoS6FCG8U7ZYLonOhD+VY8ZY0ID6XCTABJsAELgsBFuE67K1KhF+WlsA3bfUEWIS7toq+WrQXs2e8i1vIOprZjlyoSbRFhpBbc00lpr06Fed+2Io3JvwDHn0z4F/lhV9nTUfWxR24vsNYxLTvgoqeKVAeOoFV332NDy6swdPvvAIlWcK/+XY5pWwIQue28Xjk2ZuREBeKrz95F0Eh7vAOSsOsb35HXXkdQsl1fcQNXfG3WwZjK1lxJz37Coqq6pAS2YbyNdSQu7cHlKpUePu0wQ9LFiIn7wSe/ccLZM3OhJdnIEJ93FFDC3cnTh4WRbg/ZUoXRHhMdCICKbmaklytvXw8RUv4tHc/xK6dWZRhPBOZbej6+sRsWQcO4ReyKCfEJyGJXNszKLGaEBNeU1WBHYfO4o/dB5A4+EZ0JUu4n6cWCxcth3b9e3hn6v+hY//hYkz4V7Pn49/frUJGrzFoR5b0MQM7i1uUZZ/Pw/Jl6/Enbf/Vo09vhND5NwwfQps9lGNf9mnUfP0dhgd4oN/D9yFnxza89slX6ERu5+MHDsHig/vwc85hMSbcN4q2KaPs9e3bpUHRUE1J7FViYrbtK3/GG2690GfQSBT5utPfKcSmfxpqw/zh1qBC5cXz0HyxHC/P/x/GJHXBDR0GoXZML3jVq+CVnY+6fkkoUtYjPJj8qLPO4h8vPovt4fWISU1CRIMbeoWr4Ues9uafR+75k7j9qbfQk+L6qyrqUUL1508LCPWeGqofHxyixYqLBeeQ2JGs6LWhLmu4hjhuWImXtizSmyzO5nHjjrmjyz8oW8Jd1gD4wkyACTABJnDFEmARziL8im28V1vBWYS7tsa/+WkH5s2ejWEju2LA8AE4n1ePCBJWaRFa/Osfk7Bn5jq8NfJppN49GjW0x3XWp/Ox+dB2DE3JRFKHPqgdlobzv23Hrh8XY17pDtww5UES8Ep8u2wDgrzikRzhib8/cAN69E7H/Fkf026DDailfb/nL9yF6rpypAXFo9fINNz099E4duAAnnxyMs5cVCKRxHB8bB3GDw0j1+1QlNRFYeXvG7E/60+88PwraJvRDW5u3gjwU0FNe3ofPXYA836cDS9vFUZcM4bivtPh6RFE1mgS/R5K2uO6FO9++BG279qHtNRMpFBceFuyOBdWFFH28xP4adFCRJH4TaM49w4ZGQj29UcFWbj3UWjM0m1b0WXQ7Wg/5m+IDq7Hl/PmQfv7THz8yu3o3n8MJYcrxsxvv8d/v1uD6M4j0YPc+vu3i4dfrAcKyeI8n6zsWYdz0bP7IESH+mLY4E6orq7GseMXUEjJ5m7wVKL3E7fh5OYsPPHxNIxN7or+3dth0YHDWEV7b7uHRCCUXOiDwkLQp1tX5OfnQumuRm5+Pk4uWon7Qrtg6JixICWM6hMX4NsmATUk7KvziuHTNQkXpv+E/1v0MW7I7Iu7IsnynRpL2dD9UUXu9t60p7giKgjaqEAod5/Gc9PfwVaPUiRntoWCwnYGBVQhvG1n7KYY9nPnT+P2R19D7y4dkHO8ANXZlL/DsxIRMd6IS43Grn0HKJN9BWLjwinxeoRLGm6jADeySutd06V/a3Q3b07sdDNFuJxFvXFhwEERzpZwl7QbvigTYAJMgAm0DgIswlmEt46WyKWwSYBFuE1ELTpg7vIszJk1A93Ioj109DCUVnog2EeFNDJkfvaft7Dyne/x2lBKOPXwzSiqK8LeT37Anuw/MYiEbFJmL7iP7oSjv6zDtu9/xArNIXS+5//Zuw7AqMp0e6ZPZibJpPeeEEoIoTcp0hVEBMWKLJbVtazr2svae921I02aSBWQLr333ktCCem9TDL9nf9OAhEDRCTKvr2zj0fI3Pvf/373znjPf853Tl8Y6Mq9ft9pSsUD0CYhCo8+P4LO3nosmD4epSX59HvwwuqNp9nTrUNiQCRuvrcHuvVrj53r1+Dll9+hzNmN4OBQNInT4babA5CdF4RyRwxWrt9KVnojnnn6WbSke7hCoWNEGfuatVpknDyKmbOnMJvchf79b5Dk6kqFkVnZGvZ369jpbsOnn3+B1es3nwPh8ZHRqLBXSiD8x3lzmScejQQauwnndAHCqyorcDQ9B4u37aDh2nAk9x+McJp+T1u8AM7lY/HRs7ehXc9BzNquwOSpM/D+5OWIbNMfrcLj0CM1BsZwDfIKqjF7/gIcIpjvcV1vmDQO9OzaHC4C4OycCuR+NwkD6TDf+oHbcHbnYTw//mv0jUxB946tMHvfQawozIDGPxjmyFiEM/ptQK/r6VJ+hnL2chxjRvuZVRvwjLolWrVqA1Pb5nAUW2ArrWRHvRqK4ko4E4JwePMmPLZ2AoaHpOCh1Btgv7MHdEYT3dBP0wDTRitxA0ydmsG94Qieo+ndDqMFQWmMaTMY0MvLgvCW7bElJ4dRZdm457HXkRwfTUk888UzbbAoLTAFqRGREI79R08hv7CErQDB0Lp8f9d9Wd/Otew2LjRdu9CgrWbn+gH7b+29vmAmDTB8O3fcurv+lS0Xx5dj60VB9m+d129ZXLjql0IeUK6AXAG5AnIF5ApcUQVkEC6D8Cu6ceSd/vgKyCC8cWs+4cfdWPjTj2hBd/K+g/rB6TLDjyA83FCJsR+/h3lvT8Rzne5D97/fi7zqIuz+4gfsPrUHnROaokmLzqhKi0DFkdPYPmMW5lp2Imxwa4T6BmIze5JDfOLRlkZsIx69ETExZiwn23wq4wCUzPheuOwINCpfJIZEo+8wRmzd0AHH9+zAi8+/iT2HShAekYT4KA3uucsLmWfDCJabYv3WvVi7YRHZ8kfRrn0PGjR6wag1wch+5syzGZhFEF5tLUffvjeQ0U6lk7kODoUD/gSZXmSbv/z2Gyz5eS0N2NKQFBWHqJAwWJxVOHk6EzNmzWROehil6smIZ0yZr5eRBnMuHM/IxfwNW5DSeRhSb74DQextn7FsMSoXfIJPnmGfeK+bCHctEhP+1viFiGl/I1KZQz6wc3OYIvSclwWzmOV98FAGunbqynlUc5GgLZjqhaNHM1E1dREGKtVIuXcIstmb/tLkb9E9sCmu79Qe32/fgdVlZ6APCoN3WBT8gwNxPfvKS0pyYXM5cTo3F1uWLcWbzpa4cfAtqEoOR9WJHHidKWVCuR2uVjHQpsYiY+xs/PNHGqrFpuG+lD5w8/jGpjFQkwEv96XJJU0wzaFBcM/bhqeffhp7zHaYm8fBoNRgoL8boc3bYz0zzY+fOopRz7zHtoVYKFwaqIsBnV4Fh9YGrZ8Rm/ccRhZd1Fs0jYOPwufq37gCbM+K9MSRnRv90nna5wHxBYZpK69wenVB+EWY8OGhy6XYs1+8GgrCZSb8Ci+MvJtcAbkCcgXkCvw3VEAG4TII/2+4T+U5sgIyCG/c22DyokNYMHcOQsja9hnYD1a7ERHBvkgOVmLO2NH4+ql38GiT4ejz+CiUq6pw+LufsP7ARnRKSkar1j1h6NAc1qw8bJr6PSak09xsZDcMuXEwfphHlFNlQDIl3jeP6Iy01olYN28B9u1djx43DsGCpYexZ9cZpCY0Q1r3GPQf0AF5pzPwzLMvMfoqB0lJaQj0c2PkX+xkjGPZ052KLbsoz14xBw//7UF07sJebJU3rBVVCKRMu6g4h3ncM1FBeXnv3n2RGN8SaqUJ1S4LAnzZ465TYezECfhp0QqCyNaICYlAJB3Sq102stVF+P6HaXQcN6NVy5YSCPfWeYGJhkg/m4cF63aiafubkDrkLhqzuTBvw2pUzn0H/3lmONqx/1zHukyaMh2vj5mP6HY3IIX56YO6pEhy9MzMKswhy773yDF07NIRiSnB6HtTO6i8FNhHQ7vsZyagv1OL9n+7Czn7djOmcTy6+jdHj/btMGnTZqyuPAuv4HD4R8dLcvRObVrDYimmHZ1bYsKPL12Fv+tS0HvYLVAO7Ypy9oXbyyxQlVVTFaDkcbxw8rUxeH7hFxjYqhvuj+4KNxUISp0WVVx40XRNhNLlhpaGbupFu/HM6I+xJ8iFmBbJUOq16KqvRAil/9uLyrBx23o8/trnuL5ba1RZyKDnEug77TAEe0Hh740VG3bhFMF617apCNJ4N+6NWzt6jewcl8gFF0B8Ke5oUG741Zv0FcrRG7w4IDPhV+9aySPJFZArIFdArsAfVQEZhNeA8Jz8sotGlIUE/kEPUX/UVZeP819ZARmEN+5lm7bsGObM+IFycTVuv/dOFJcqEOCjQ4twLZZOm4L3//oCHkwcisF/uw9OPy0yf1yDBWvnowUlyanNusK/QypKc3JxaPY8fHfsJ4Tf1Rlvv/UWPv92BnO/16AFwfoTL9+BNm2aYdeKFVi5bAaGjXoAuw9Y8MEH3yEqKAS3jeyHW4ZejyKy2a++8gaWrjqCOPZF+5sdGDXSgcKiRJRWcf8D6Vi8ZA4eeOABdL1ugATCXbYqBJEhLi7Ox9z501BaVsCIrB6ICKM5GIGg3pvyeh8D+8edmMiFgrk/LUUz9jhHBoYiMSaGkWfVzOwukZhwrd6LzunNJOd0PyMBfpUFGXkFWLbtEBJa9UV0r8GwWqzYmn4ItgVv4OPHh6Jr31sIwq34ftps/OubOYhqOwCtI+MwoGMy/OO8cTq9ALPmzcaO/fvRqV839LnzOiS0DYadYD63qBKV945B22wre8JHIGf/Vrz34yS01iWiTdMWmLhxA7ahBAYuGAgQHkI3d9ETXlqah2qHHScyM5H500r81TcVvZLbEQibYU0Ihas989s5Tydz2s12NQ4uXo6nN0zEENb0b837wh0ZCn2lC24tRfrs59ZEB8Md6kuzuUN47puPsctgQSxBuMZsQoIzC1EtO2Ev2fJNm9fi6bdHo0+3NoyNK0DBvizY3U7EpcXBNyoIyzbtxakzWejcLhWBCkPj3rg1o3sk6r8EpOJ3W0Ifa3zQ3Rg94TII/0PuG/kgcgXkCsgVkCvw51Tgfw2EMw683kIrZBD+59yA8lEbXgEZhDe8Vley5fSlR/Hj7Okw+Tpwz/0jUFDoRoifF9KY271q7ky8Neo5jIi4Abc8MIqRVUYULtuGOT/PQFx0OFKT2kPVLIaybSdOzl6I7w//BGu3SHz+1Zf4acV2TKQMOj46Fo8/dy/at26K49s34EfGofUfegfsigRMnkKXcasTA2/tht7Xd0BFfibee+89zFm4FbHxrWDUVWHEbT6UXieiyp1ANjkdsznXO+8cga5dB8DlZjSW2Rs+vt7Ip1nZzFlTUF5RgH79BiAkOBpeOn9oDFr4eXuRFbbjh1mzaQi3ECktWiOW8u7Ups2ZsFWCHALt2T/OgUqjRZPERKQ2b44ILg4IY7ZD2YxlW3cQia37IHbAUILPSuzLPoHqeS/g00eHofdNt9OErIqmcPPwwuezEJbWB12SUmjMFonwZsHIOJWJBQvmY9OObeh8Q08M+duNCEjyQiWsNKaje/ldX6PZiUp0ePhuFBzbgjHr5yMFCWgek4RpO7dhbUXWOTm66Am/rkN7FBVlo9JaLRmzHZ23FI9FdUHXCLrXE/hqHAqUKpzQBPpCFegDByX1Bzeyj37tJAwJS8EjaQNhjwuH0aaES6dmPBn93HzZv908CnYawz310VvYHkDXekrK/VV6tDNbEEkQvvlsLvbt34mnXv8KXdqloDS/HNk7T8Kl1yEmhbnqUf5YwXaB3LwitG3VBCbHHwDC62Wzh2V9AAAgAElEQVTBa/PDLxJfdu5Dcn67hn1u6mGeryoIv8gspGNAjiNr2EWSt5IrIFdAroBcgWu8AjII/xOY8IOZ+df4bSFPT64AkBTKqCbxqtGInJOKnPu354dziwP8Z+02bvFT3f3qvif9nluc39izKX8h/jb7aP+U8s9efgxLFswjIMzBXaPuZnSWF6JDfNEyUs9+48V4ZcQ/0VfVGneRfXaFmlC8ei/mLZ+B+IQIdErpDlPPNBqjaXBi4kxM3TwLRxPd+GzsGNgIgA+SKQ0xm5HYMpryb38c3r4M8+cyB7vPMMQm3wgqyWHSebNHvAr+3lpYCrPw6cfv4/u565DQpBXcnFOLcDcCwihNj01h5nY2Jk2ahNuG3YvedEB3sC86wDuIjuh6FLNP+vtp48jk52DY0NsQFhoLncYMLfvFfQjENRoX5syfh8nfz6EcnUw4+6yFO7qQoxeXlktydCcvRMsWdE4nQx5sJoBXKXGMx5yzaAdBeE80v/UvOH2qHAdyM1Ax6wl89tit7Ge/iz3h1ZTC/4xnPv0BvkldcV1yGhL82FdPEF5ut2LZkkXYvZN99H27om3fFmjehTnalMgX5FmQ9+iX6FrsxZ7wYTiz92f8sHsFEqsjkRyVhBl7dmJzdT5U5kD40s09mJFqbVumwGplxzfB9eGMDBxdvhrPGFtjSIc+NElTQGl1QW9xoZgRaJYWYQiMCsHunxbh0aXfYliTzngqbTDcKgN0FdTaB3nDFquiFJ0/RwTAvf0onhj7IbbGahDKRRMvRpDdGMGfm7XB5pxsHDy6Fw899xE60B29stiOsmMlsHIBxi/ahMC4IKzYtAWldEdPa0lnekcj9IRf8AmpjwX3bFILsC8l2b5aILwAHebQuDDgcvLzOs7rt2ZiaU6fC5h6z/tHrnsM/fHDuRxwUEq/hf3lpahzLtLiQyY6rrkTsX/Kt4Z8ULkCcgXkCsgVkCtwZRWQQfifAMIbcqncBCRV+VnI3rYW1RUVcDkcHrRzng5tyDD1buNmlrDOYIKZDsiBLTuyJ1J/bjsF35Nf12YFZCa8ca/LjyuO4udFi+i2nYEHH3sQCnUQ/AwaxPrbcGjDOrw26nl0qIjHo//4J3SJYShatQvTf5pIabQ/urfqBVe3ptDQgbx6yQbM3jIXCxXH8MHXX6JVlwEExwSy/AhbbDboyPwe27mQmdnjkdphIFp2uB1mSsLpT0YgXA4t2Vt7SR4++vhdjJk8HwlNU5k3XoDKY5lo1oY95T26EVgW4puvCSaH3oOBN90CO/Oy/U1kdQm0hSHb5Knf0hgsA8OH346QoGg6ohtgZJ+3N2PLTEYdFixZjG/HTUVykxT46k0ICwiCT6AZLiaaj5swHtU2Ozp16EDHdROoFkdocBCKbRbMoGFZZLNOaDLkXpxIL8MZAmPrvCfxyYM3o+8dI5jbXU4Qzoz0D6dCH9UR3Wn8FqyuRmSLECj8fLBwzmzGrx1B126d4TCUU8Kegji6sJ85nofCz6fgblNzNL3nZhxcNxMz9q9GfGUkUuKaYebeXdhQmQOlb4AkR3ezST3Qh8w/2wViEuJx9NQpOtOvwD+8W6NvfGuofchos7dbVWiBggqDXFcl9Mkh2HtoN/65YQpuj2qP+1JvRKafAYZqfucxvs2Xiy1KPxOcdJD32cuc8HH/xn6mi6V1bI9SSwW6aUsRltIWR51W7Du8B3c//iaj1lKReaoU9jN28CLRuZ3Z8onBWLZ2DYrKytGmVTIMirDGvXFrWOiYr15H/xb1HOoijunnt6wB4ZfIGq/d9qJgXzpGQ0E4II1zvA/6Xbcby94I/CW7XWe+dUG4BLIlQzoe59Y7gFlfYGutZL0Bc2/ciyCPLldAroBcAbkCcgV+WwVkEH4NgnBrSRH2Tv4SpyjbtFXZ6dLMp2ByhFcLHwswJ8C2Sk15amggWt16J0I79aHDspIYXxxHBuK/7WP0x2wtg/DGrfPOI4WY/sOPOHRoI5596WmUuf1gI9hLidCh8sguPHPrk2jfvBX+9soL0DFbuqikGJvXb0Bpxhn0vnkgfGOiyczaUM6+6nmzp2L+vDH4fMLnSGrflw7dYZSBVxKQ2aA061C1eytWTv0Y4V26IjZ1GBSmWJh1jNFSkrHmaRrtxzH6q4/x/hfrERTdD0o1qfJqAs6wOLRuG06/7zJ8+/176NW/M4bfMgp2iwN6jR5+gX4E4VWYPnM8Cit3om3zUTAbOkFPY7HQQBW8fALgVLiwZtVCTJ/8OVo3T4LKrYTDpkLzjpROG834ZswXHMOEDpyb21UArU2N5Ng45NidNHPbiyY9+qLJTcOw8yzP9fRuZM55EV89cANuHHE3zclUZOFn4IcZ+3F933vRjBnbLjLS/uxHt9icmDvnG8w+cxo9unWDympGrMqJjs1DcMyVB9Wkn3BzeBBa3t4bJ3btwM9blyAcQUjo2A/TFs3BtoqzUMU1h2+AP/TMFi8pdyCYGert27TAycOHsHn1TLqjd0D31l35nSnWK6msCDHSfM0F752nkZ+kQAYXMkZRpTA88Dok3vwaqgcmwmAtQTV75r1Vavgx/13LHnj3j9vx0+eP4ERSCGL79+V3ow2tuSBj4PFsznzGw63F7Q/8k6Z5jIdjj1PW8bMAJeveTeLhE25CxoGtyGeeeCCd883uGkVJo9y+l8oFv/CAgTVM9YW/v1og/PAvB75oTjjgcWpnIlwvwWz3qePy/kuHd7O03QUgXRylNvucx6h1YL/oIkSj1F0eVK6AXAG5AnIF5Ar8vgrIIPwaA+Flx/dh5buvMkOY7DclpgJ5q1xKKBwX9Y37bXeAwNf84yJr45SAvZIZxQqkDhqEliMe5cOm4OPk17VYARmEN+5VyS51YurU+Vixaj6eePJhWF1kgdnn2yLWB86s07j/L0+hb5eeePyNf7GPG6ikWdnurdtxdu8h9L15ENRRDIsioBW93Qtp5Db+y9fxxlvPoc11N8GhioFOZ2VeuB0qsre2wzuwaPw7COvYEQmthxOER1PKXkSDMDOMzPzWVWdizNdjMGthPgYNfwlBYSZoldVkyfUICdGx77sMz732AsIiw3DbkFEE0gpKwb3gy55wO783FiyajZPZa5DSZDDSUvsgmUAXajvnQDm61o1NW1ZgxozR6N6jPQEypdhWK53gfWCiAdnoiWOxe1c1e9eHIIAMudOmQUxsKOz2Qsydu5pxY8Fo0r0P1u9lW40lD9bDk/Hm/d1w68i7CNqZHT5jGnbtLcVDj/8LLVsHw1LqkuZeqTTgmwlzMfp4KW4a1IMGcWrGa1kR7xeBo/y+c4x7FT2qbLj+jgHIzcrAzDXst6/yQbPmXTFv2ULsrTqNcmEyR7ZfXV7I81QhLD4KrVKb4djxDOxfvQZPm1NwI/vztVoj0rsHYG+/EOZ/uxGx7jhSVtqRufcEHtw7E93DGc026k2kPNETCSoXyp2MJ0MVdPyQlamNyPh6PSa8THl9r/Z48JWXERfuAy+HBi6jD3IYS7fwxynoR0l+dGJbVl3FGgn5exkUvj7Qeim5KLCDxnjFZNfjmVPOoPlGeV1eRn4OmNYBrX+9u9kFs7n8OL/c4ff2hHO0Oj3kvnXc3Gtj1GrnXW/OeJ3JeLarZyGiUeotDypXQK6AXAG5AnIFrl4FZBB+DYFwW1kJFjx5H0roFKzigyP/D4pqPuxTnlpmcpCV4xMuI3R+z0tF0G2sUsHbqoZaSwZM4wHibjoMdxl5H2Wmd/+e4eV9G7ECMghvxOJy6HKLHeOYVT19zlT867nH2D8dCC+jgQyyHtU0LBt5/9/RObUdQfjLqHJygYyA+/jBwziwbhO69usFcxh7fxl55UUAuGrRT/js3afw1JP3o+9gMsQ6Mqh2O5iaBS8heT51AFM/fRYhKeyLvu5eGAIILoV8moy1Uc92EWcmxjEWbctuK15681OEJ/J7oMIJJQ/rZ1bh9OkqDB3+KCzVNrz4zBuUlZNpV1glxltBRnbd2k3YvGsOnc3T0Kdfb3TrEw5nsZNgmGMbldhx+DjG/TQfzbp0IWg0kAm3wqT0htFsxKIls7FzxQncP2gUrktrxgguC6Xq7FPn4sDPC9fg8GG6m1/fHZn5FpQUnsWaxf/GHYPS8PCDf5eOP33WVBw+XoV7+e+QSAOqSktgMpC1DonC+CmbMfeUCs+Puo51quL3nBV+ejNyLMC6D75EwM596DO8H06XncKUxZPQ1RiPiNAEsuIbsLkwE4WJvWBMSqVaQElwrUFgiAmJsYE4dPw0cumm/rLLixng7VDVKhGb/xKIg80YTcYcb1NpFW78vAhZS7bj6W3T0CkmFbGj/oUu/+yPOHcZQbiL86GJG8fMU/pgz6frMPrFEQgY0h8vffwxYoIMUh65QqdBwZH9mDv5a3S/6U5K45sRvHM/AxcwdPx6phJArXKTcd+Liopy+AVHwqgJaqQbt5Y19gx/OSb45NTPUZJ2B93eg+pki4s9rxYIb7gcHaid+y/ZeQl0r0+rw4xfYm51JOi/3q+RSi4PK1dAroBcAbkCcgWuUgVkEH6NgHAhndzBXNq9S5ZBqeGDI6WfTosbZ6KtKGtVCU2YlY7FQpb+6xc5GD6AexhsN7s6XTQIuthLQHh7qRqKQwZE7TPC7KIrsBf3Ykujjr2iw/7zNfTBUVfp9pKHuZoVkEH41azmr8eylJRh7A8rMZlS8s/efQkJYZFQcaFK46Ui2KzEwyMfpGdXKF748F2acClQVVWFzBMZBOFb2NvcC6ERgahwOInDfbB9/Rr8++0ncf99QzF81KOwqsK52KWCgShaZzLAmX8CEz54AsExlJcPuB+m4CR4EdQr2Tjuxc+j1l1COfrX2Lw5D+98MpqO21yEsxDBO6pg9tWgpESJIUOfQW5BFr756it07BSEavaJU1ENndYHu3efxBI6t1cWhzF3vBe69g6guqaKkmt2h9M87khOMcYsXgPf+OYo4Xl4sRVF6+UPo48ftm/fiGNr9uJtRrEN7BaLvPx8uMiea9iPvY3u6MsWLKMr+yAuBmhx8uQRvP768+jcKRX/+OvTnLsXY8h+wJFjVgy6ZSS8AzSw0qAsgHMOYqzY5Fk7sSlHgf+M6go9zeYcXFj00ROoKyzYtrEAQeUVSGybRCn3GXz+5UeIL1YiOioRs5YtwjF3JRzXjUSPux5EYkggOXRQxWOXxt526AwWv/svvJmZjSGRqcjuTQO1h4KQGVQFdaWeMNmGYaNPI3PhFrywZhq6N+mAhFGvIe2+bgi2F7ENQAsVgXiArwn5VBts/2Q5xvzrPvgQhD/29ocI9vUiu14NvdEXpel7MXfCl+g1bASCEpqjwlLJHHED89dZe4URBi8djp7Yi7KyMgSYw+Ctbywm/Gp9Hq6CHP1qTUUeR66AXAG5AnIF5Ar8j1RABuE1IDw7r/SiFHNoUOO721axf3DW30bATikrjYjhZpTaibQKKPoVItLPSkkjs2ylP798KRVqOiNXw8o+RSEv15HN0ql8pO0EsL/wJdToFMSigIxN/l4fRC6k0RHzc+16bktL5NTBg9H2vr//j9z+/12nKYPwxr1e1jIrxs9YjXFTxuGL95+nK3cUHAo71ARgDocXHrlnBJRVDrz6n0/hJuKqslQj+3QWdtKVu32vbkhsFosygnC32oADWzfjo5cexrDBPfHIM6/BromCXkWALYFkmqeVn8HE95+gsZgfOg97FAGRLWAj+FOSGdYT+OsJxieMHoOVC/fjjff/A3O0E4U5erqUVzIznPNxGnDXXW/jaMYuMuZfoU0HIywlNprJcX+dCcePF2Dx0rkoygnBDTfcgA7dfNmvXgKj0sXvCDVO0LBszKLV8IpKRgnPw5sydeEc5+sfgb10It//8za8+8h9uIHu5QVFRXBw3ho6r+/ZdQxLFy3HiLtvgpZ96rlnc/DO62+hTdtW+MfjD0FHY7oVq37G8ZMO9B5wBwJDKXWvtNLgTQXxPTp61lYsy7Xj/buZ5V1dAjfnalbpeD6MGDtbjWB/P8TEB6G8vBgTJ01BE0MwUlPSmMu9A6t370BZ4nW4ezjN7PSVqK60kHl3ISwiFFvO2PDWU6/iodNHcJM5HlYy0IfuCcXxboFwEYQHbDuJ1KVZyN2Xjn+umUrDuE5o+tB7aDmyEwzlWTRv45cuzdmCKOcvVGuw56PlmPDKffAb2h8Pvfo6/HQ0tOP7XmY/FJ3aj+lj/o3+w+9FdHJbLm6wPpSze+vtMBr8YPIxYv+h7TyHcoQGxHBhgq0A8kuugFwBuQJyBeQKyBWQK1CnAv9rIJxx4PVef8WfDcLTVy3G6s8+ppSUvZ2cY2aSBe47chDtZWU8EaWXZN4uhNQqgmmrqwJalQktzXdL75+s+BnF1iNQK0zUsqsl4H7hi4+bfBB3o8QI5GzxR+ScQAIEgnO+EdIkETd9+I38IbkGKyCD8Ma9KOVUg3w/Zyu++OIDvPfCQ2iVlIRqNyXkzJnW6vzw7Mj7UZpViNe+/Dd0dBqnehwF2flYM28RmrRJQQc6YVexz5nRAzi6cwfefvYBZnin4pl3PkOVVwx9GMg28xOpp9LFRlZ3zlevwF1hQ4sbR8LgF0PDryDmbHOJjEqWoGAdVi2ehWWzluLVV19FSFMDTh6tgLfRhWAak6nUvrjn7k+Yub0YE8aNQ/vOJlSXaKiWYd84kf6pjDwsWj4dRVkhuPHGW9C2ix8UpaUeObqXHmdKyzBh0c+ITWtDdK0joGYfutsBv6BgAt41WDJ9Lf5x91/Qs2MsKspL4VCSRTdF4uix/QT3SzF02M2w2ipRWWDFFx98gHZtwnHPyBHw9vHClu3rcIo+ZV16DESo6JO30xjNi9FzRjXN5LZgZZ4Kb9/VlmqfQii9/cnOm1BpL+XYZwn0TWiXnIDcsgJMXb4CzZs0R0xoJHKO5mIN53XcKxr33tgZLdw5sJAK9/HWIJoKhC2nXXj/+X+jb9Zx9GJ0mZqLkYWJOpxKMlFqr0HkjlMI8ApA7o4jeG7hN+hHJjzlobeR+pf20FhO0SSOCoFAE4xaPUG4ETveW4Xxr4xA1K2D8Ngr/4KfhgCb/d4axrUVnt6HaQThvYfehbhm7QnyLfyWpcrBi/4dWhP77oE9uzeisrISwaFNYNDLILxxP7ny6HIF5ArIFZArIFfgv68CMgj3XLM/HYTvmTUF26dMgMqhQLXCjeJROQhNKIWrnEw36WvhWF4XhgsJus1ZCaMqAK0DH+QjoBcBeTG30/D3RdhVOI4ma7oamfp5+O75STizkfjROFGsU6JqajhCdxvh4AO+b0gobh099b/vTv4fmLEMwhv3Im8pADZtPIDxn72FVx+7Bz3ad2Lvtx3eZJ4NBFdP3P84Xa+P46OJ42EOZ0RZRSXycnKxfuEyRDdvgl7X9aT5GFBF34b0fbvw9jMPISE5Cg/+632csfqjjLFfpKPhxQUyQ4gGu5dOhI2y8JBOgylj10kxhL6UwajdaiQmRiDr2EasmfEjXnjmBSR3iEN2ZiGZ8Gr40sFcb/DGA/ePweIV32Pc6O9wXc8gOqSTtafHg4as9qmTWQThU5F72gf9+g1Gu66URFdzbErRdexrLirPxYKFs9GazuLCVV2j0jLizAD/wAis3LCJMWVLMHToHWjfKQnlpRaauXGBzhyMkyf2Y/6cebj1jjspwVajrMCCT956Ga1aaHHvyKfgH+CDjVtW4myeEp263YggGpppaaCmormFzj8UY75bjZ0lXnjn9jbQkP0WPdZG9tAX2atw8HA69D5BaMfvoCIuLk5ZvBKJwRFonpSAzGMF2Lz7ZxzSROP+od3RVFOBCvjDYFAiwoetPKcr8cFT36AL5fo3PD4MBmaCK4XrO6+Fgyy2NzPKrfxuPDp2Hl4b8wF6JrZCk1EvofuozjDYswjadZKKwNvLG8Vqb6x9fQnGv/VXhN99Bx544y1mpWv5lUnUTwVExZljmD9lNLrecCvC4lpSEq/mwoeOMXFc8uQiKjfFqd3bCcKr4AiIQDIXGuSXXAG5AnIF5ArIFZArIFegbgVkEH6tgPDZ0wjCx0BVrkVpMnvA/3IaeuYKOxx0Rq83MYzg2ZGP9oGPUIpeih2F30o9pxqVL7qHvICzlZtwvGw5DGr/etlwgcMFuleZGXa0xwzT1FDmhbtgCgvH8NGTG/wpyV38LzzwVU7Dth/wCH56tPUlt9335YN4EZffrnYQ6fjpQz3j5i7G0w9sRO+xQ5H+wBzEj30TNzSEhJL2mwM88gY+uqGRM30bVql6t5JB+O8oXgN2/XDdURRmMV5swmd49eHb2Q/dD5XWamZvE8Sp9XjohTewbtkqfDJ1IqKaxSO7sAL5ufnYuHQl/KLDENmmB+XodpqlVaE84yQmvP8ykujefc+Tb2Bnphu+GoJZLp75ewXCO8aIw3T/Lj+WhbAug2FxGVBKR/Qwbz+qwvVITApD8clN+HniJDzzxDNod30KKkocBOrFXBDwhcFbSxA+DtPnfoax30xG3wHxqK4ohUqlYu+yGWdO52HJqql08jaib+/B6NA9ArrKQqgNZrjJfFdUFmPN8oVIbdqEShsalxmDoA8RcvAkbNp0AGPGzkXfgd3Qvn0E7DR0C/UNhTNIh8M7d2LuD4tw7333k4a2orCwEF9/+DaaJyoxePDDiI+Nwoata5FbaECbjn3h42+Et8ZIpY0TJmZyf/rtfGyr0uO1e7vSfI6Z6KxHoMaAElsZTqaXooJguEN0JLIIsWcuXIWUkHCEx4dhKyPA9m3cjdPGCDx313VI1ZSiVBNK4GxHmJcN+3MdeOOJj9HGzxfDXryD50NFgoVLlWTW7VT8qKtK2UJgxt5Xx+CdsZ+iDQ32Iv7yIm598Dr4V1EWX02IzUXJEG8D8p1GrH1jDiZ//jLcd96BtPsfg5NAW0c5v8h7N1TkYuviOWjX62a4TEGooEs+A+J5nlZJsp9M5YTj+GGUE4Rns95Do6/1nvAGfDjkTeQKyBWQKyBXQK6AXIGrWgEZhF8rIHzOD9g2iUC6Uouq7kXQ3pQDRbmS7Ev9md2CGXeyF7x9wAME4eVkvTUE226cLF9NwBABX1009hVPpVTdt97ecHHaShcfUo0OWPP0UH0bRXko4B0Vhtu/mdLgm+wXILjOXgJMr+0+Bo/iSzydORQj019pELhuKAj/NfgPRXJyDo7EEcB334ibXgTe+elRtPzVmezClzd9hSUNPsNQPNJQMN/gMa9sQxmEX1ndGrrXW5tOw04TsoUTx+Bempk9Omo48vNyCSR9pKiyZ1/+ApNXrcXw516FOSYFedklsBQVY8Wyn9CuYxqiUtrCXlEAmwDhuXlY+sWbaOZrxT/e+wzb7CHQ52Wz35usKdnyGH7O0g8dwMb1qzBoQH8YqGEuQxQBtAtqfp6TogOQk3EYUyeMxh1Dh+KmGwag8CRbT7Qqssfs6/Yy443XJ7F//d/4z3/G4a772qE0u4wydYXUk5xxJhNzKZPPzCxFp0690b5DOx7XwQgxh8SEWypLcfzoITRrmkiDOQvdy/UIotO4kQz7/r0nMXXKDDRr1gy3DB2EwuJMyvEp19aZGQWWjsnTpmPEyJEI8DOjmMZw/37/Lfh5GzFgUAe0TuuA/ftOY/PGvXSD1yEwMBzxSZRkGwwSIJ//8zoCYx+MvOdWyt+LGblWwWNTxUPJ+p4T5VD6GBBE0G2ttGPR1JlomdAEUezN33fkEDZu242T+mg8PqI/0tR5cCt8pZiy8CA1Dmdl4v2/f8rFAhP+8fLf4RfBqLbSYn6/6YnFqSJiLz9ngBn/+RKTPmEPfWfGtvUZBK/4JChI8wf7+FAJpCJgV7H/Wwvr5Jn492cfwvL3pxA64G4YS3JgNOlhN7BdiBnlx1auZ9Z5V1T7eSOrpAR+Chq30VfDST+A+Dhf+J3YJfWEZ4e3xEh/kfwuv+QKyBWQKyBXQK6AXAG5AucrIIPwawSE7571PUH4GIJwmqT1LYKShmyqCtG9Xd+LAJyIrNB6Emn+t6OJ7w3YnPcFo3HIpjnOomfQ8zhcMgcHyxYhUN+EeeMOykHr8Z0TiWd0YkaRBhgTwQdVmguR0bvjN8jRPSC8Cx7JmIOvjlzso5WGAQN2E/hewHDv+5JgeXeDPo/JF2Gpzy0CCOA9MR5jP7oBeYJN/wXKvgiQrjn+L8fOxuKnX8GK3tceKy6D8AbdKle80bebT6PwzCmsmDkNbRIjMah3d3527PANpJxYrcIHY5khvu8Ahjz6T/hGJKC8yILKwiKsWrkYrdqkIo1xYwJgl1OWnJGeiUVfvYtk91k8//KzQFhThFgJZmlfriFQDmB/8fbNG7Bs8QJ0v64rwsNCoC07BKUwKXNTGh4ci7M57Lf+ZiaU2kAC0WTkWdIJoH1honmYf7AZGzYcwJ5DO/Dog5/j+l79UVx6AjqND5l7Hxw/cQDbdqyCpaoCQew3jwxvypxvBfPALZSk22G3FdH1PAMtWsbSCJKu3zRUCw0N52nqaMxGt+wlqxAWFoZ27VNRbSVjTUm3wq3Crt172e+djRdffpl95CpGG1ow+ot/Y9um9bhxIM8jIo7g/gzST2ZzrpynfyCCw0K5eKAlaDdh7xEudBCwtmW9tO4KMu9eCPQPgJ2KnzmWKARHh1LizWzxvDzsW7USfdq3QXJiDA4eOYhdP29AtnccHrmzH9p4V8BGszx6zSMsUIEjWbl47a+vICrAD6MeHwn/CDNclgqoKBN3sc9bZXPDm732Ez/9DBM++wopbTqgTf9B8IlldBy/H/W8bj56E6w0ZQsIDkbhwhV474vPgIeeRModj1ChlEfWXgGNnx7WwgKcWL0OvXt2gykuHAV0QTfQUEOntNHd3oSoCCOMpw+gtLgYeb7RGBwacMX3pLyjXAG5AnIF5ArIFZAr8P+zAjIIv1ZA+MzvsZUMnIIxRD07HJAAACAASURBVI6++VANKISijJLKmuix2tgx0RnupL+5y2VFtE8PijnVCNLGUZpeiQLbIcQYu7MPnN3jNGDKrNiEjLK17Hc08I94hPwlqBegTuHF7NtCMjXfhks9oz5k6O4Y0/Ce8Esx4RPjzwPZehluAYJrgHOtavzX29UHii/OZicPSAOW7EbcO2ThW3r2TR8pfq77Afb8Xiwa/BrcX+q9P/dLQAbhjVv/kU++jaqyYpw+dhgmAuWwYH9oNGrGUjFHm/FVmdnVKOTfMa1bQ29m9nO1U4rfOpt1iq7ivkhq3ZHA1Cl+jYLSSpzYuBRBBQfQq00C2V9vOAnWXHYbwTDN3oxeBGmFOHTgAIII8kXcmYX7KAWw5THdOi+42Yd+OrsYTgU5XL9gRqVxYOZgixwyF13UC4vLeJxisua3IMg/mT3nzPr2MsHEMPL0E5uQn7+LztzlcLJP2pdGcpVsWykppjkbTdgMXj6wWmwExsGMUaCjhJcRSU2ach5WgvB9dFc/DrPZjGACUgW/NhRcxHPR+T0zK5tz1CC5WVNU8Hxs1jKUUC1wgvLrkGAqBgh4c3MLUG0jPNaKPmsyx/wDhQuB3kxuMIXAHEiwzXHVNKEL8DEx6iyQiwIKbNQlICQhDgGUtBcVleDsiUw0S2oGv8BAHEg/BvOOBbCFNsdtAzqhbbCaC5H0sWAGuJfehvS8HHzz+icw8LsvtUNLqbWGg3LxwAtqnpuSIF9koe/Ztg07tm7iYkEkmtKUzp+9/W7GxrlowGfkNPWsi5fJH1mU3S+gMZyiwwDEd+4PL45nr6iGixnugmGvTk+npD0F+lAzDeKqYeL3sJ0xbgqXDmZvRkDmHUNhbi7yHQY8edddjXvjyqPLFZArIFdAroBcAbkC/3UVkEH4NQPCp2LrpLEeJrwPAXh/mqyVu/lAXyH5qOmUfJBU0FuZbI5G6YWm5puQbB6MjIrVWJf9IWWvQyhDD0ShLR0nypciWJ+K1IDbkV62gg+rDpSShbO6KPekY7pIExfxZW7K0QUIV5IJd49hjjEdgiUQ/u33Db6Ra0H42Pg553vDk4find4b8aLo1b41h/3W6Yi7GBN+RSD8/PQ8svTQc9Jz8e8Pybh7ersFWK+nN/w3MPADJDDf4HI06oYyCG/U8pJBJhtNEKwTUQH8jDholCZ6rBX8U22jczg/d24yxuU2m/T50TCxQEOEaqCUm0JvVBKIqR2lcNLMTeEdQMZbD62dbCyBe1kVowfZNyxeAoQr6ZTuTVAq/laz31j0Vit1QTyeAIJKblMpZsBtjNIcNBqCTQJbfmSldblqq50GbCYJtCvcXCTgZ9yto3EYwa6J0vnykgr2erPPmRnWx47s5fyreSwj5+ZAQEAgJdMiOosAlcem64T0t5MMvFrDc61mjzNf4rhOJ4E/t3A6XHA5bTB6m6Re520Es3ay6jSWQEhQAAF5CedU/YsLJJIenFQFSB01BPJsC0dkZATCIpN4jmIudjhomKZRUeZtY8U13lBwwUPNvmwLFwOqyy3SggEnhYLyEgSrbCj3CoJZ74TZVkwGm2ZolKNr2MttcbG+tLe3WSsl6bydc1Xwd8InQ61hpBvl6FYXv/u4IGDnMqaSiwp6ytDF33RwY115/cj4e2vM0jVxOLhgQiM9h9uHIFvBRQ+mVXB/yS2fY/hyNxFZVkGlRJWDYJ/nVkbTOyWd2PWk1VWuMlRXMdeckvyfl61o3BtXHl2ugFwBuQJyBeQKyBX4r6uADMJrQHhWbtlFc8LDgr0b/cLuEky4kKNb6IbepwSuPllQltOgya+PFDKWXbGNTFcef2IYDlntjkEP0nTNTHB9BtsKJjMuiaZPCkov+T89c8IrHAVIIwiPN3WXesbXZX1MJiwfeu6jpEuw5LXu4tbM2VUw2kjxLU2OBBMeHY47v/3tTLgEwgXorpWFj0zHA2u74B18JfWC1/79C2O2K2bCxeU4z1ifuzgE/0KOjlqztpoFgJH19oY34JKK+fEcLmcm14CRrsomMgi/KmW86CDBZGRdAlwTaLsIGqvJ/JIm5f8JUMaeYjqX2whilYLdJUQWIE/Fbw2HAKp8r1wRCgON0zSOCnoe8n2tgR9Xgr5q7sMFNCfjwzxgV0GTdKsE9hTM7Ba/E4DXzWNZrVWeJAQCVxu30ai5H8fXEYy6HSJw0Cb1fVutXCwgU65QiTSEHIJOsugE2WKRTksgDQJUtcoD4JV0Jjd684ScHEuMwc+9g+dm48KCmJ+Yh83Kn6meEYy3GF/L3nWxnQDRajqnS0Cc6hsNZeX8NYGvmC/PkQC2mpL3agvnTUZZLOyJ81Fz3tJCHxcFpDnw8BoawnFk1pRgVuSp8z0nQazITSdshZ554ha6pIvfcypMb2CtCPSlhQodndi5CGIlUK8uo2cGFylcrKnwwlAw+9zOxQgfnVGKeCTy5TEEuy3Ye15PSuztXETQiPlx3kouPogWHQ3raiPQl+pNdQFXBmCzcB8CeJeJdWSUm4H/dvOaWJnxLuZv53wVdFzXcmyLxQIH56jmAglxPfdjTXhosaihMIo6O9nfr8KOPYcb98aVR5crIFdAroBcAbkCcgX+6yrwvwbCs/PK671Gij8dhM+Yii3ffQtltQFVvc9C1a8MHfV/JesTTxBdLIHsguqTOFxEE6igEXzAdGFX0Q/wUQfB4igUxF3NcgIfQvkzuz4RamjO/PBb+G8XVud8Ai9mC1fai1BJoODFLFyVmw/2Xna4yYQrBRNeTSY8Mgx3jbtCJrwuCH8G+JCO40fg6ceOnFWP6/kVg3CPHB21LHUNs32Ota4dVywEXMC01179Brm6N8DN/Y/8xMsgvHGrHR4cJIFsJ1GmklJqYmViKyYICDacINFF8OXmZ0lNQCmAllsw3vysCdDp4sYqgkU93xcY2GJ3ooqqE8J0gjYFvAiWye16gLcwVRQgXui8iTbtZLjFGDqqXjwsrMPTby1ALP8IEK4lG2zlyoAA2UoCd0JLgk8CZ6eJCwBctHOy15xUs+itFmBQsL9iLOEdIcZwEBDqyCSL40gLCwKg8nykRAUCfHEMtcgvJ2Neuwggqq0S0nfWw87zkYArAacHXHuUAgJc26gMqKqulGohXgKs1tZMzXmLeYh91JTKc8VCqp04b2JxSu15DLEfx9coqDDgfFysi11sz0WMajuvh1gCYP28udDgEjIAzlXP+lipMFDz90oC7yrORe3m4gkjF91k5JXc3y4WQrhgoBcLIEJioKzkuHyf+4jz1XMO4tisAM+Piw9UE9jIyut5nhVqB79Becxq5rbzJwXPyeGsYo100vmKayDUD8qaRRVxfl4E+iI7Xin+FrJ1HkPF2q1du7Nxb1x5dLkCcgXkCsgVkCsgV+C/rgIyCK+Brn82CN85nSB8It3RLXoU9ziEjiMInknOr8v+nApKNbN0Q9At7B982CxAiTUHx8qWSeyRoMz4+F7joX6ezBcP+FWOEulBPyVgGOLN1yNA1wTppSuQX3UIR0p+JnXDB08jH6oLlFCOFUy4B4TfPX5ag2/ki8nRx34UilnChbwGyF60J/x3GrOdl5w/QtTPPm/hjv4oCNI3ApTAZ9TpS697UtK8V3SRmPP6Uswu1uve4MI0woYyCG+EotYZUkfmUwBQD/j0gGABND2/o2rEzt5pvZ6MtJA5C5AlNCqAkcyq6Om2UW3upEGXikBPwG8F+8MFSFUSrKsoQbeRmRb7CVBbexwdXdGFPF38zqqm6zl7mF02wUC7CPIFe6sh0BTyeLEgQIm6AOEKzlP8QllGkMn4KyVbVpx+BImMICNIlkA6FwUkKbn4fiBQlIA/Qaw0DsfVUhrvZi+4OAXxHSG2cdg9iwTiDzG7Z55kuj2gnPuTVRaoVgBxAdbF3xWUu4t9xc/iPGq3lRYb+P0k+VNwEULMxUm1gE7IwzkHsZ2V5+Lm75T8HhLSfouiivPi/IW6QNRdSO1rrodgn8XSh4rjiO89BedvJRhWE4ArOIaVrL6etbKJwaltF8epIsIWkXBKAnwbx3KwB12lpEkbwbqNbLfw1hCMvkaAcAtrr6hEpdEIL8rxpXPX+sFE9ry8sghqF7u+aU4nXlaep5i3dI8IyTvnpiQj7mLPuZU57Vpx/VgTO9/z4vx37Mpo3BtXHl2ugFwBuQJyBeQKyBX4r6uADMI9l4xMeMkl5Oi+jX5hd86Ygs00ZgMjysp6pqPXX+5DUcEpAnAdvLWhyLHsl4zVtCoTduRPglkTwQdcskZSf/evg8zEg7WD8lFvXRhaBQ7HkaIlxNw0knJVII3/rqZkdkP2lzCYeG7FfLgcQwMmAcLZE37PuB8afL6XMmYTDuXJjzyC3ukiR5zu6Q3I/25oRFntBKXta5zQz/dv10rVLx4vdnEm3LNPm5118scbXI3G3VAG4Y1bX4XQQJ8DjmTD+ekSvxJ1l9hYAjySpJJU3EWgLb2EjJnsuQQWFQSV4luEFK+OLKzoPRaydjZvS+yz2kWptRiLg+kI6GxkwMXbQt4tXtxKaj0Rf0TLiGCDCYF5CEJ6glJJ4qIQxyLIljYi+wtvgktGFArlPO3BwMgvsTYnBlGyX1qM43azV1uo0WliplIK4C3GEi+eH6XnLqnv2/MS5+uSJk3wyu8QF9lhaTBRGumcPZNViX5vsYhHWYAA9dL7Yj8hB+f3jKTMqf1GFeww3xI4WrzNtQZpc3awS3J8BQsgGmSqpVoK7YE4uuc4Yj6S2oCDWYR0n3JwMaxwRRdvKLgoIBZLxIhqFoVCAGk8HUeopkxdXBbRi+5gTSTWm3OUQDz3qCIoFz+IcqlZK8JoVBJMaylnJ5aWevw1WjLiYg4cmGcrHcfzFwcVdeM0hTJCtL6LZQcnY8qUVTVV4nterO+ho0Xn6iv/IFdAroBcAbkCcgXkCsgVEBX43wPhpfVe+GsEhI+mMZsepT3SkXbn9Yh2d8BZy17kVR1GUXU6rgt5hKZrG3GMLLaPJkR6KBQgXDJaq3Na4gFT9HxbaQ7UIXgUiq2nsL1gmvTgnhZ0C/f1JziPxvHilchxHoChnFzwWD8as3nc0e8Z+1tBeCgG0JH8l9nbaXhnbDwmSpL0i0SU1XMpGgbC67ij0w19wJIcxP8iy7v2/YuD8PqOUxfQS1OT5eieK1Rzc527x8792/PDucUB/vM87jr/D+l3dd+r+cWv9pNAJ2D2+XNylYU0W2KBa5hqD7gTANLzO6WGbLhonSYDKnqNJYTHbTwGZmRZRf+2kGgTeAkWW5KDi35u5nLbaPIlfS6FErt2PIJpiVEXEm0CXmGg6Hnfw8a7iOwEePWw5wJw1lwOUcsaYCuAsWhNEfu7iTIFoJdYbQHaBUNL4CrNXZKEnwfb9X0LCpM3D9gX4JjbC3DMHnC7YJyFDJ3nJM6nlu0W44qXOH/xszi+gvpywWpz+UGSmrNYAs5LwNsm0LBY5BDHEG7r4lwpV3dzMYL8NMX6gqkmYy1o+Jq6S3WQVhzEnqKfXgBrj8ReKy0oeLYV/1+o+wUoFhCbQnXPd6MQCwnhuKgLr6/YXlpcqDGnFOci9baT2RYSe6rQ+aICQgBtAnKwV17N8xE9/lKNz6+EeepUe1HEXhe8V1vjjBMyCK/vfpN/J1dAroBcAbkCcgX+lysgg3DP1f/TQfgOytE3f0cQXqVHVc8s6Ac40NX4MLKq9uJ0+W40M/djz6cGpyp2IIS93gcK51EOK0yMyNaw59Hz6Hj+5WHCq9EmaDgKq47T5deOYttZ9Ah7DCvPfoJk/14otmTiuHUlfCui4Rpr9hizEYSPuAI5+uXMyxoGroGGbnf+TC9wQM9dTDd2An8CaI9jOyRm+4a6mvOabZAciiNHBEvvedWNK5Pl6HXup/8hEH4OwNbcEwK8CpAppNaklmuKIsA6zdQI6uzCBEwshxEQSsCOYLSWuRZO4w6x37lXDeUtvnC4rwe0sY9cp/c4i5PlPsd6C/xYK0OvYYcFihe71Erlxf4eQF87WWGM5vkiqJWV17qbe7Y4f/z6/qMnxqsdW/wtgLwEUGuBao0svbZXXRxDGlWcs1iIECBfgF3ptwTipL2lM+RCgVKYQPL7S6gGuNwgLShIlSHwF43UwqNdGLIJwC0WAGp742uGkhYBHATrNX03lKpze+Fez7p7+tvFHDxu7EIxpKQ0nd30YinAQ87zfzV4XRpSqlsNuBfHEy8xfS6LkL3WspWHJnTSIqeYq5au6KL/3VO/umBbBuH13Uny7xq7AjkfvIjSHydf8jC+t4xA6LPvNPZU5PHlCsgVkCsgV+AKKyCDcE/hrgEQPgWbJnxLRyeyPX3K+CcHukoz4n26kbUOogv6WRwpXS6xQa0Ch9FkyYg9BT/CoAnke6ckJ2CPTtLDfgmAXlp9FqmBNyPE1BQl1dnsDR+IDVlfk1k/hj6Rz2Itf7ZqS6At9oZ7rH+NO3oY7h3/G5nwr84D2Uvehw1gln8LCD8vKSfrLhzQJYO2nF+Cbglwb0Tvc0C8RqoOj5P6hf3gv2DDGzDfK/zcXdFushz9isrW4J0++ugThIaGMmfbRPaaPgtEiqLXu6CgAKdOncKBgwcREhIGHx9fgl0RDQYEBdHMjb3UOTk52H/4EPLy8qR8bS9h7EYAV11dLRl5ecY4iaSkJLRokSKN6+/vj9iYeJSUlEhO24WlBXRStyI7OxsHeSzBQAtFi+jD9rDqnp5r0e9dC4w9J1cjjSfjK/WgC9OwGkZbcmMniPfsU3eZ7tdlkczTCG4dNBarIfmljcTvBMgVYL+WxRe/F6BXvCTgK1TaBMoK/uwi0Ba0tFCni0UJcQ7CKE2w0x6ALnrBKRE/d0PzW42yeafTE3EmFiLE/EWfed++fWH295PqWFRYgtLSUuxihndtn0AtGJfSHmoWNTxzFn3xwtRO1MyzdiLNURjHE2zXnoeQyAtjN6E60HFSpohw5oe3hNnog6SIaPb4u5DPa3fo0CHs27dNmp8Mwhv8kZI3bKQKHOgchV5TP7/k6CvvfhwtNp1ppBnIw8oVkCsgV0CuwO+tgAzCPRVUZOaUXvQJNSLE5/fW+bL775guQPhoNipS/tmrGKq+jDkSubd8MBUGR24y2QZm2DrcVunBtlv4wzBRkl5oO4ltOZOkh141GRvBAJVXZcOoC0bb+L/h4JmZiDG0gq82gvJPGzIrd6OpTx8cL1uHI8WrYPTxg6uQwH2c6AkXEWW/DYRf9sTkDa5aBWQQftVKWe9AO3fuRnBwsMdBnC8BAmvdwEWOd0VlNTLPZGH9epr+UUutI4Pt4+PDXGgdfL19cDY/FxkZGUhISICXQYf8nFxp/6ioKAkMLl+1ktFfWiQnJ0sRXgKcCyAumZYJB3TGggkAL37/7Tdf4ezZs0hLayUtDAjQXlFRJoH1nQShVuaEi5zx8vJyKe7MUsl8bDYyCxfzWkm7AMdCOu8ZW3sOmF+siuJ7xcfHIC1C1Lqyi+NVVHjAsejfFpL2c0ZtdXrJqSonYPW0wQjWWa3zyNhrmWuxv4hWlFhrz4YeqTiVPGLRwMltNWLxgAC+9ou4Xbt2+Oabb9CseXOUlZVJBnXpx0/gyb8/gc07tvES1HTQS3S7kLlzPCGpFyhbdAsIZl8sStL1XZikCc26SBOT1PA10n7Ry62i/F/USs9O8uCUJuhwfTcE0Xsj0jtQcsn3Dw/BmbNZeOe1p8+Vrj4gLsvRG/fzKY9+vgK7O0Wj8x0tzv+i5n6uK4fb9MMBpG0+LZdNroBcAbkCcgWu0Qr8r4Hws7ll9V6JPx2Eb/9hCjaOF3J0PiwzJ9zdu5QeS8LbV/REemKJxJOlMFXSqg1o6teXOeA34WT5Tiw9/R4je3ygUxpQbs3iE6YGt7afjiRzN2SfXYvZJx5HtE8rGFWhjEoy4kTZZpyp2AWD0o/OQexDLaIIc2zQOWO2kRMbzoRfo/f1/8tpySC8cS/rkiXLyHR7tBECuAqJtWDEBSgVcvSysmocIkO9csVagucAVBL4qrj4FRgYSHCnRomlAju2bZNAt2DIBWD18zVLIFowydPnzJJAc3R0tDR2fn6+NIYA+N26dUN4eKgEqMOCQzDth6kEzhpcf/318PE2SgsDAnQLRnjNmjUIC41ASkoKioqKkJWVhY0bNyI8xA++vr7SXHML8rFv7wEUFRedey6vlY9frIpKyrO7du2Izp07e5zV+SouLsaqVaukhYF2HXpKDLLVViWdR1FRARUAWTyPQomBV4sINfZWO8h5K6S+eeE+roafnx8XKijppmu4UAT4GLzQsllThAYGwcfsjyrGkK1dvw5nM/ndJbB5zSJI27Zt8fXXXyMuPl46J7VJh8qCYjz1+BOYPXeO5LbOhm0PoiZjrXaK4xOES6HdVA+Q/Rfu8vSel/6nkYza2IMvcsQk3O5ZoJBc16W+dhrqmb3Rt0tPdAiKRbRvMMo4vql5LLYfP4Sv33+tXhB+ubtS7gm/XIXk939rBbZ2jEGHQfGe3Xj7+9/r8UkonizkJ55fb12Qjg5bTv3WoeXt5QrIFZArIFfgD6qADMJr/jP2ZzPh2yQQ/o0Ewu0E4Mq+pXCXeVx8a9kl6b+3IiqIDsFWxg0l+feQ/gN8omQTDCofZurSAIi9psPaz0KCsQNsBXuhNcYhI38Dxuy/Ff5kva184BXyVpMqgIwUH0292Esp3NHHBdKYTQHfqHD85bvpf9DtJx/mt1RABuG/pVq/fdt5834iEA4/F+lV+3kT4Fc84JaVVmLHjl3YsnkbUlPTUFleSQB8VgK+Pr4m5BFUCzCclpaGxKR4ib0W+d614HnB4iU4c+YMJekJEqgV+w2+eRA2bNgggUABVk+ePIlIzmH16tW4echNuPXWoQSuefQIU8Ng9JZk7xMnTpbAcFxcnMS0+/JzLY77l3tuhdnXX2K8hYR70tQp+OSTT9hvTgArsszPNY/XX5sgswEPP/wwgXhXSRIvXmKsOXPmSD8PHf6AxPxbrVUEr4KxdnLu6zifiRJIZpganAS6tUw0E9vQltL75IREGBn9pTQYsI5qAG8qCLq2bkO1jh4hEZGw69T4z5hvkV1cjvbt2yOM53/48GFpcePNN99EcChNKFl/q4kg48QZjH73Y8znggYdMSRzNym9jC8dmfZKF6PHPBlozGznOROY20TvN+PnuArgcXgXsWhaPSLCIxEQEEQZvRrBQUygyM/EsaNH0SE5BV0SWsCb44mYs9A2zbD5yD5M/uLjc1L0i7He9VVWBuG//bMo73HpCqzrEIu23UKljbQRCgSNaCOB7/zJ22HL8tDiO9bloNvWk3Ip5QrIFZArIFfgGq2ADMI9F+ZPZ8K3/TAZGwQItwgQzvxf9oW7y4U1cn13joDlLpoHkS2nnNOg9iUAL6Fxmw+Gth6PeBMBeNFBPtjTrZlDTNrwHTZlz0XzJLJFUrQQH06FE7PwmRKROsVkwsezJ1wC4WEY9d2Ma/R2/d+elgzCG/f6z5kzF5GRkRJglXKuJVdyLliRCRd/C0n08WPpWLhwERITmiIpMRG5ubkSSBYy9sLCfKxcuRKdOnVCCiXUFRUVktO5AKACpE6bOVNivcW2KgJBL+aL9+rdE9u3b5dYbaGYPnzkICLCQrF9x1b87W8PoV+/vjhx7BjBIjOrjX4Scz558lRpHAHiBQg3Gryl47Zp1Uz6nYqRaELyPnf+PHw1+hsJOPJTflH37tqqJsWF4vPPP0dzzl2w63pmoovznsl5i+O06zBIYrQFC66iA7yY08qVK/D6G69KjLLUty6+r6gA0HKBL9rLjLsHDEKrpGSy4k5YHDYsX7IYCazxLf1ulCLDDMH+KNMp8eRbr2HV4SMYfttwBBB8L1myBDExMfj0008REBQoKQT0AWy1OXIam6fNZwtNOeMaKV9nVJjU/87xP1uzECdyMpk3zjmw7mqq3oXlmyEwDCkd2sHkzVjHGrf4woIiRMfFo2lyc6nXXVyTUxlbMHPK9whli0Acjy2s8CNCuW+rFKzn9ZhGpZJ41RrTNfRulEF4Qyslb9fQChx67yWcnT0VrVv6wK+/HkFDHpRa0XLnfY7iRXbs2leGiGF3o9nzbzd0SHk7uQJyBeQKyBX4gysgg/BrEYT3oma+L/8QhFNRWc/L4zTkdJPZkR4KHTSC8sfAlP8gydgRtuJjULGXUUV5+oJtE7Es/Se42Qup0lcjMtRKIO6EjRSSZPZLgkhBJlw5ju7ojCjzjQ6XQfgf/CFs6OFkEN7QSl3Zdt99NwmxsbGSBF388USPMT6LYFQw14IBPnEiA6tXrWUPuC9BYpwEpCsryyWwWlxYIDHSLVu2RNOmTel6rpHk4wJAivHmzP8JmZmZ0jEcBKQCMI8aNRLTp09HaFgwSkvKJeAuWPQ1BLePPf4oBg26kSZt+6W1uOBgGoVxPtOmTZOk7GIcb85D9G3PmzcPzZskEBgHSIy62T8QM2fPwo/z53t6xOlMXisxv1h1EqOC8P3330uSfGEWJ+Yn2HzBhIue8pZtBsBANttNZlmAcV9KtxcsmI+nnvqnxIpLgdlSFp0bBoLwtv6ReHHEQ2jbpBkqS8qgZDb63FkzEWzyxg09e3kk5kFmlHhr8dQHb2HBkSPo0aMHFwld7LtfL5myCRAuvgOF7D45LgTWQ6ex+OMxiFQa+X3FDG+7Fd6CZaeZ3LPHVmLHsSPMB+c0RC64XUSRaRDfohWGjRwJpTFeOo/iolJep82sVSDSWrfluZZJ16c4ZxN+njYT3du2R+tO7SS39liy8gajHhOYXrFw7uxzILwWjDfkTvtTQXjxUrz51w+xu2aiA99ejvua1M66CKveHo4vpDeH4t2Zj+DcW7WbSPufwO113zv6FYa95FFHAO3w2Lfv4Xp2Nl3yVd84l5zbhaNdYq5XMh8OP+y2PucOMnvm8otOX2x3Je/X3a++MRp6/ItNbP+7UXsE/AAAIABJREFULyNz3vcY+CXbXzo9Kbkx5G79D5Y8dhrhg+5CygtvNeT2lOpwqfNr0CD1bFR7fg0du6HzuHC7y+13sfcvdk2u5nwvdd0bcpzLnVt91+Zy+zSkHpcbQxz3ctfhcvf8xe6rC+tS93NSu0992zSknld6L8v7yRVorArIINxT2T+fCacx2/rxX0t94PZe5VD0LZfk6Bcy4YIDF+Bbr/JGU/+eNGsTLHgFmkcPR4SPkKDvgVpr4oO3Bgu2T8aBs9skOewZawZKbKUw0PwpLKiabB8fm20czcg+yULK3ifwKYr/FnL0+2QmvLE+b79rXBmE/67yXXbn8UwnCAkOIyDzouzaDIPei+CaOdE09rLZqlHKnvAzpzKxds0mSpmjYaYZm/Br0NIMzGDQI/1kBrZu3UoWuhmZ1FiJUQ8M9EelpZzHdmPOgoWUo59CBB24lZJTuQtdyJrv2rlHkoDn52VJcvWE5KZYtWY1nnjiCdw44Aa6ch+AXqNFAA0iHQSo342bjKpyC2LYFy4WAexKNxb+vBjxcU0QHhiMpLhY0ZWCKdOnISPzLEIotRYgvtJJZtt6BpsJQK02rsoprBIbLZzJreycTkxsjpnTPkVUWDxO5xVJiw/VJQVYvnoxGe4wJDZJYy0CUEW1joOLAfFxAZg39zt89P7rUsQYtTU8SxHlJlHQ6K0PwuuPPAnv5glsLmf/vFqHH8ePRdPEJDS9bbCU+e1noNkbjd/uffZZbC8qRrfunVFZUYpNmzZgyJAheOudd5lV7oXySit73s0ooEx9x1tfIsyuQbaRKgOHAiEWytT5PfbJgXXYXZpD/G0kAmdso8oBK3vi9WHNcdM9T0Fv0sLbR4+MY7nYuGk1WpDx79ypB+X8VD1Ai32bfsYPP4zFM08/gT49e6MoPw9NmkRj56492LplH+dbIikRBKsvlAJi8UMsSvjRTE+oGdLTT1Kt4PEPEFnnQkkhWPo/D4QfxPjb/g7UAm8JrJ4+B5qPTuiDF/AZZo9qjro/n/+gePZfWBegS8B5Fa6rBd7SmKgfwJ8bqJ5xcOm5Xfhhvehcr2g+ntEvBhLre+iv78uj7kP/hYD7Ul82F+4ntm0ogHAVb4br7Ey4izaI6AHpMMaITvBLTJYMEUtPnUHFyVXikUZqyVAYEqCMuA3KsCEXnVJDANelzqchoO7C/a8UoNWOU18NL/cFX7vPlVzf+sa+HAitvcfqHlf8fKl6Xe4c6r7/e87nSu/X2uPXt8BU+7sL/76Se6fuPper8++9f39LzeVt5Qpc7QrIINxT0T8dhG8RcvTvKEevII3T2QrnwBI4+bN4PPzliyCcD7p6pQl++hg+GFag1FbEPssIDIx+BmE+Tdj26MZ3qz/AvCPTEOQXQMdgAgWljg/b7NmkclOtcyE8gDm43M6uc0Kdq4diIgEFmyvNURG4b8Lvk6N7Yr5Cf53Pfbm7V0SMTYz/dXTYxX5/wXie49bElV3uWHxfijhb0YXHS8POp1/BV0fq26nh4zXgkL9rExmE/67yXXbn76dNkvqrhVGXyeRDhlW4hJMJ9xKu3k5kns1HSXEZVq9cj7jYREmqfPjIIQSy/9rHx4TTmWcIHjeRCW+F1q1bS07evr7eiImNooS7DKMnfCeB8JiYaKktJCgoAEMGDyaQ/Yk95qmM4MqV5O1RlElv2rIZL774ogTm165djwCzH1LZmyweuydNmCqB8LjwKEnqzm8LzF+yQJLIB/uZkUDjN+EbsWTlchhpDNekSVPYrTYy6aEwm+z44uvx+HntHsnUTMubymYVmV0OtExtg6kT3mV/dBSOZpyRmHCF1YLFP89nKkMouvToQkbdTBDOqDEuMAQF6zF+7MeYzDaaJM7ZUq0iuK9Gub0MVi48dFEG4OWHn0Bg+xSACxhuGrPNGv01kmLjkTR0oORebvZSw0oFwN1PP4WDPKfefXqwxgVYt24Nbr/9drz59js8FwVKyiyITgxH1tYdOP7ZZJhp2L40+yhCjL7oRhO1zIp8zKvOgiE1EZHB8ZSem9mKY8XR3Xuw/UQRUq67DYnJMdDqFNi/Ox2rVi9FSosW6NmjH43vFLBWu3B4+2qqEsbhyX88SplvGuXuSi6oxGD5CqZIGAJxx10DJTWBWD8RrQlCKSFq5CTQFjL+Tz/6lAssEaikekCAdSHhF4B81apdl733GmUDAZBnJmDsS/3hIao9bHLGbYINFyB4EuJqwfQFTHXxqufxwFfbkXbjUPwfe9cBH1WVd096MumTNum9Qgih9yKgFCvWdUVXRdzFuthWxd72szewUEQEUXrvvYQeIAECSUgP6b3379ybBENIMpNAFNc3v18UMu/dd9//vRneuef8z8FGXM6EXzbZVuO0OpF2x+lwbq2r0fFcL9+64/m0frgXf+8Kq9YRiGkPnLd1jTvDFtdXl6D64J1wHvwYVM7hHK4pt74qDTX0hRHA29AqnN4LXPRqktBVFyYjbc9nMOwzFwYq5zZvM20gpiugtav7tHct2gJ9zSejy/zbWuTQlQnX9Vya59MMtNsqdmsQ3tHctYFPXc9fbHet7tfW59Ty/tUGwrtSx+a5tz5u64WNbvn+VAZVKvA7VEAB4Y1F/sNB+K553+L40oXQK6NTrztNiB6iqzFBsT4lla0l6Y0d4SLSxxjmRnQeJisuHrp7249HuNMDmBfxIaWdi+Du4MY+8ca+cuEO3Pyq50OtkVE9nPkk22BXC4OjVtBbSZaM/eEWNEH656JVXbv1ZCb3Sni/PwdPODb+GdPfxscT2v7H/4qDtAm2T2DWLbORyMzuF54IvyLXu3mMzud7N44LMdfQ32YixvnRp2nOMnecm4gM8q5V5JrupYDwa1rOKwZbtnyJBOEVFVWULTN+jLJpkZEtZNfC/TuXfchJiexJjjgGezsnuDm7EJinEpTVs5fcBTVc4RKGarZc+Bo2bBh7ueMlky7k5SaM7Fq6eg1Onoyke7qb7JsWAP3Wm2/G5k1bMWDAADLAhThPSbaHjy8OHTmMmTNnwo9/FiDcnKx8aHgQvwv0sOjHJSgvLmNvtadUuZTXVWPVhjUIJoPuRIm1L0G+kM6fjIkmqx4IN+Zdl4o+bs7T1d0WPy3fhn3R2TCxtGA3CoFiZQ39JUoQ7GSJ/8y4H2q6gl/MKZDS9vqKIqxev4JO5K7oP7AfyTVrjtXYL29nb4Rd25YhPTUOw+mobmMtDNRqkFNegPjYs6iOiMGkYWNhNyCUi4s17BMHln8zm7JyX/jfNkE6y6vNjVCYnoV7nn0GaeSwRY98bk4mDd/2YMqUKXjl1TdQU8vFQn4X2nnaIe3gESR8vhhmjGJbFHcUNgYq3O7Vg6kQpThqB4TcPAZGtSYwMrOAxsMOWQkpWLL1CGw9ByMg2JsMfoUE4YeP7JMgvH+/ofRsq+VCRAOSTh/C6tWL8OQT02gmFwBbK0tmuvti46YtZLgdMGHSsMa8dDLhos1AeAUIozqxTPrqq69izuzvZc0M6Wrf/BKgfccfBcKvuMNbsM8OrWXml4PXAl4/BITAti0ZeYtxJciOGN0C6F9+UF3HQWtmvOUwV8yhfaCtbT4th+0IhGkDDO0x1y2BSFvfVrqCwfa+6aqzD6EyYSkszVLgEMTmAZm11/wjWkHEXxvkr/OTUpETcx6qsFdg6nlbu1+e2kBsV751dQW4ra+HtmO1xSRrm39nmWddVQnajivOpS1WuK17SxcJdnNt2lrk+T3v1+Z5dHSvt16IaHndOmLRW4/dsoZtHVfXa6XtvlLeVyrwR1VAAeGNlddLzShsNyfcTWPd7ddn/7IliPj+CxGWw6gwQxjcW4aqUMpYhXO56HG89BKSTxGrU4dQ9VioTdz4AF3Ah9RalNblIKswCwdjk6RZk8qUzDcf9lu/xD/QtTRhMzKvZS9qHVSLKGmPI+C3ZIu4kyueWLisc+fbBL7bIpIDAzUEFplA4OQrGW40AuHN7R5NQyYqE+cph5z78YR2AHgGNkkWu5mxbh6zYwZbgnZMB/E157ASPnPfwQSny4H5b0x5e8fuXJmudmsFhF9tBTveX4BwB3snspj03ebKl5Cji95ntR39EvhgW1hUQffsC4z+OgcHgnAhBa+rqUZKinA0d0ZIWCgijx6js3gWgoODJQtaWV4mM8NDQ2m8Rqf0999/lyxqEQGrpcwF92FfdzIflseOHcte5WzE0p3bk27iEYcO4uWXX8aAfv2xbt0Gxm0BQ0b0J9An+CQIF0y4n7uXBIIljAxbvXEtQulE7mSnhperMyrIYGcX5iO8fz/2eDszwtBIBIeRGTfFwnWHcYTJRQ0qa1ibWEBtaUuQXQH92J2465a+lH27oZiZ6DKajQsDazau4tzd0HdAXwJna7LGJk0KgSrERO8nu27AfnR/lFZUE9Cyn57HyKJr/PlFm9HLMwAOw/pAv4yu6aVlWDZ7FkL8AuA76Uaqcwxgb2mCTJ7/PU8/jWwzcwnCs7NE5Np+PPLII3jpP1wFo4KHWnZYUEqefOwIzn21mAy4BTZmx1GOboARVi5Iz89ExZAeuGPG46groYleeQXl54bITU3Hd8t3ADbBVCQ4k6kvxZlTiThx8rCUo/frO4TXQqRQGCMqYit76xfj/r/dBSe1BkEBPmwT6ItVq9eSLXciCB/R6BPAhImioiIJwMU9IBzwxYLJ/O/nyJx3sUAhfACkGz0N4g4die3yjdv64fpqHjovA6i6Atv2QPilfu6r6AlvUZUOwbMuc+3sfFoApC5fnBY7tma0OwNCdQFzLedYX1eDkqivUZ+1Hl4DgmHM75fmhxfxb3sd/RFSjp5DrfkoWAT9HYaWXPTr4KUr46prnToCvR3dv7rWrK35apubrosful6L1te79fHbA8XamPCW+2lb6NF2ztquuXi/I0ZZG0vfcv+2zr+jc21vcaIt6X5759EZxcnV1ErZV6lAd1bgrwbCmUTWZjn/cBB++ugRbHz9OZqlUWxeSmMjDQH0fZR12lbyAVagcMF/X4oAlX+vJ/tdR1M2BvVckp810HRNv84Sufkm7Euk4pQY/vLVBblUjnq2TNazIdTugDGsoumWbib8lOrhOXQ07nvzfR3vuSbA2ybAvnwICWhJPE+XYLed4Vsx4drk5Y1jEuCTJV9Hlrzlq/m9wDaY+JbgOvsSGA9vlKfP1lxivuXfEyZfMbaOxbnmmykg/JqX9LIBl6/4BRonF7Kc1RKEi1YQmfWttpZMeHFpNTIvZtGY7QBl4r4SkGVnZkhjNne2cVhYW0k5eQmjy3y9vKWLeEVFIwj3ZHa4B3uhZ836SsaaqcxMeJxygvRyKl704MMs7OqqMuaPq2FPmbuQo7/22msSWM+dO5+qFwPc/+DdKOX2Qo5eQ8ArQLgAgQKEi57wkOBAOAtnb8rRS8qKkUlQ36tvOMzNVDBhP7aQkNs4q/HZT7ux/WwVGswdqaIxpU8EvytQhuDqKDx830gy7D7IysvnHM2gV8Oxt65Drb4r+g4K5hxNUFVhyOOaUDVQj4Q49sD7uMCHx0zI4LnS+MzN05ny2GLs++RHONCzwn4oJbIVZLO5MLBy9myE+gfB/cZRMCIT7mStQnpiMu6b8W/kWllj9A0jkZmRhoOHDmDaY9Pwn5dfFcbnqKiugbeTA04d2IvobxdBzZ7vtfFR8La0x80+vXAqLRYGY/riruf+hbKcUi4IVMLchj39XEz4/OeNyKxUU1Xgzq++GoLwBI6/lyA7EEOZCe7oqJJM+KkDm7B8+UJ8/tmHlPU7oJbS+l69ArBm7Xq4u/lh5Oh+UmIuMtGEwZ6IsxMLFQKUCxC+jRF0vr6+0tROvC9AuiXviUU8fldf1wqEN8rCPX7r3dYF2IpJa2HCoVNPeMfjXDG31sXSda5iP13nw011ARltXTddgGRHIKw9wNLZeyTnwH9hb3sGDl5sm7m0cwPKCmpw4XgDXG+df9mQ2tjS1se/mgUfMZa243UkPW85F12Aa1dbCjp7fZvPqyXTq8v90PI4bTHBrd/v6F5ob0GhvX10mV9n7tfm42hjwlvWquU+2u7zzi4+6Lpwou24yvtKBf6ICiggvLHqfzgIF7LF75/5F2oSY1FZW4P60jpYeNDReHwZKlyYyytjhvSE6e9vL4HKhP+KNERqgunCCZm251XV+sjJN+IDLJ3PCSBaAnE++8K4gqxYBPeLrEMdZeh2NuYEDDUY99aHGDRyVCfuRW1sdvNQrZlpXfdr3r9lj3nTvm2A79YTvxLINzPnreYlpecnMb6FlF4w+22B+E4U55puqoDwa1rOKwZbtXqZZMJrKHU2YsyX6KMuKSmScnTBhNeTLU0ls7pu9Sb2dfvA2UmDU6dOwpSMdjABcAEZ7piYGNlP3q9fP0SzH1m4d4f3CeOCWR1iadwVHX1KZmwLEC6k6uV0Qy8nUMzNzaXE3RpDhpCZtXeQTPjrr7+OvszT3rx5K/0c9CUTnk+A99OCn9FQUw9/D2/p6l1McLt193YpR7cjKAyiS3pRUQHSci5ixA2jZfyWHoGjAaXY1k72+O+8rdh6uhr6Nq7M1jaRLHllfQk0uRGYMX0yXGnkdpFsvoagt6asiEz4GkpkvBlRFsoYNTLvRXVSXm9vp4eY0/sQ4uvK/ngHxOXRBZ43qZenG0F3FQ783zzKxS3gNLwvJeKGPNdCrGYe+AC6lbuOHSHZfSe1BZJi43E/e8LzbSjjHz4IF9NTcOLEcTxNdvzJp56hsV0VI77raT7pgqN7d+LCwpVwMFRhRdQheJmrMdGvFyLTY1E/Mhx3Pf84qvLLuFhB80kVPTXooD572U6kl9ugZ7Afpe3lEoQfjzyEQP8AMuGDufDBPPDyWpzctxmbtyzHG6+/DE8a79nZWtOBXoPlK1bB15v94zcMkL3gxgTisnefCytiYUOA8nfffRe/LPoJHlyMqKyuktdT9IsLZvznX9rX+mi7o68FCG8EubjcxVxXYKsNhEsZeYve8vZOqJ1x2pxb6zF0navcT8f5cEttIFxX9rQlwOgKs9gVEFFbWYSUJbdj4D9uYsvIuSYD10b/GANjJ5xYdR52Iz6AqWOQtlusW93RO8NWtmZH22JLxcl0hQkX++kC1LVdC12k1C3vh5bFb0uSrSv739Y91nLsrqgPdFkMaK5Zs7eDPObERjNHXT4/2lQW2t5vvt6tb+KOPmdab3hlA6UC11EFFBDeeDH+cBAuJnEs4gDZ8BdgxQfcakYY1ZbxYZ0OxQYhlHL6UN5IB2Dx4Prbq6VpW+Mb8r/8D0k6AgA9kNCihJUP4E1uqYI0N8im+DKev8/mMVSghNQM5SWl8B83HlPf+6iTt2ezhHs68EqjrLtPZDODLKTegv6ejMTZCXhIa291MzDvhKmblMJHYMxlDHvb/d6Xndhl++mwfSer0h2bKyC8O6r625ir1yyHnZoMKCUkoie8luyrYLmtrC1kj3UVP0/p6RnYtX0fWVB3AjMfJCcnEZQW0FncB/lFhdizZw+cnV0xZswYxJ+PlUx4aK8eHKcUvyxfiezsTHh7e0k5ugDKzowDs7dzlLFiJyKPSNDmSjM2AcIFEz5owEBK1OPJZBsRnJsjr6BAytHplIYALgSIyK2iyjJsJzgNDQ6BDY3agvz9UEBXcwHCx9x0Iw3gHFBBKbgtGXljazN88P1m7IphTKGpLdl+I1hR2l1eWwivyjN4fvrtsDE1RwHl1n5k5/MyUrBs3QqYWYWwP5qLCXXmKC1uoGO5HhztDRAXcwC9e/jAkQx8YmkVieYaOHIxATze6Tkr4UyQbDmwJ/SYvFDEc9/0ww8Y1neABOHC4MxBbY7zp8/i3udnoMbeBePH34j0tCS6l+/DU089hX/+60lUVFLtQ7t3N1c7HNq0EcnzV8HTwgbrkk/DVaXGSAdPRKfHQX/CYNz25CMoz2l0MTdl9FlteTW+Wrod2bWO6NcrBPkFWTh1PBYx56IQEhSMsF792MdNJQCvbXTENmzY+CsefWQKbDl+HRdQfLnAkJiUggACfQHCBcNtz75vEd0mWHARKSe8A95//33Mm/OdNMoz4sKI7B3nj5CmHz0a1+Ub92pBePsss45mZ90IwrUy4JeqpuNc5fbXDoS3d9E607/b1hi6gEFtN0xmxHewNkuCe1Aqme8KxEfk8X5tgP9gft4cTZCT0ROp56vgMfEdbUNdlyC8edK6ANfOAFlt7HzrYnW0iNARiNUGLttbYBDHb2uO2kBnR+d1re/X5hp1tCDR0QKKthtS2+dD18UZbcdR3lcqcD1UQAHhjVfhugDhYiIrf1yIyDlfwIFuy9WUm9dWUVLOB1gjQWeLHN7fkFiH948A42LzGgKKEvYnNseZCJe3Bv6uWqSfMeJHMGwl7C+1Ce6BVyhzNRRyy069WgBYkE3eS7dxn5VSxv0+ZjeanPU5SaDcPgi/zFStnWNLhrotd7SugHDJemfygR9kGZv61R9KwFQy4Ve8dGDbO1Wuq9hYAeFXUTwddl2x8lc6g2skCDdgrnYDs66FpaFgwvPycghMKwicS7Bj6x72WbuwL9yeINiIwC6XwFNN5UmezAm3Z0zYwIEDGyOqqiqlu7qRkSF+XrpcuqMHBgZId/RC9mw/9uijjMkaiqAewXj3zddx/Phx+BNMHz1+DG+++SbcXd3ItkdD4+BIwzZnCY4XL/xFgnDBhAsQXlhRKpnw3gTJdpQ/B3h7cEEgj/4QORg6ckRjlnlxCYxNLeDs5YpP5m/FjjOUo1vYs4FUX0ayVdYVIbA6muaHd7BPXIUiurl7e3kgMzkRa7euZ593EHr37s1xGrg4QSk6lTM2lrVk+3eiT6gf7CzNEV/ChQIzU9aF+eI5uYietwqO7Dc368fMdJpIFqdexEaC8JH9BkEzeigr20A5rQpno6JxzwszYEu2edq0qeyRj8eixT8yQ/1h/HvGC/wO4+nyUli4WOLUhs3IW7AedoxVWxh7GL6O7pjkHoSzCWQDbx6CW594GBW5RbIn29reEsW5hfho4Xr6grthUJ+e7OvPwQn2y54+c0IqB/qED5QgvLysRjLhhw5vl0y4BXvlsyiLt7MzR1x8AqPkbkBomK+MkPMk2y1y4xv4gRRgX1wj4WT/7XezobZVS3VCy4iy40e54vlHvFrHd7Wag/aIMu7QGoS3lnuL9wXLfsmBvZ0TbT2Olrm1HqXduXZ1PjyALkxe63loY0rbu8xdOVZ7Y4nFodNfjMSQh8fiAlMEctKt4TRgCvT5uc06sphtEKkIuqEfDi3hPT51PQzNrDq8+7p6Th2da2dud13UA80gs7U0XRynMyC8eV4dgeSOxmsP7HYkT29vIU1X9lqXhThdx9L1uuhyT2hTBehyXbQtVjRf39bz1gbUdT1PZTulAn90BRQQ3ngFrhsQLiazd8d2bP/qEzTkZtH0h2Jzomm2fjcnkuh8zzQCcQIByiXL2edaz55v4a4sMoTFSxi4gA/gIeNuwkOvvCEBuHiwFOBB95eusvL25eiNALtRJr5jTCfc1MUk23Qw74jZbiFHl73sIp6MT5FjNGC76mVO6L+Zt13eb657ba7tlgoIv7b1bD3a0uW/QqNxkQytkKNXsa+4looUDzc3mq2lI4fu6AWFRdi5c7d0HBeMd3xsHKxUZjQz0yCH7PPufYwv8/EjYOuFzMxMWBCAa5gVrkcJ+i+rNiP9YgLcPR0J1PhZY8a1IXuyhUt6v/59cC46GlVsRdG4uOIIc6ffee9dKW9evXKNBNKjbxguGdgfCGQN2RMtGG5ra1vJxm7btg0D+vaDuYUZzd48SUQXyYWDYSOGwpg94cXsT7cwsYKLqyU++OkQdsYaU65tCD1Gk+nrM1e7phTB9Wfx0rQ7CdaNUUDHdF9nG2QwZ3zlxr2UbNvDr9cwVJWxQZs97HY2KnDaiDy+iy7jvly8UCM6Uw8aruH5BtgjO+8ioj5cAm8bDzqTe7H/3AwZCedxeMESDO7ZF44hPVBPdG0X4oLopFjc8sErcPAIwnvvfkhX+Th88H+vY8aMGZg69UkuPDAOzLgBbpTHH97ArPWFNEqjMmBrVgJ6MdM8jLFpsTmpwK0DcN/DDyKXCw6iz97B0QbpuQX4v2/WoLTBHUGBDqxVOWLOnse5c+cRQmM2b09PuUhiS+n5qf3rsWXTenz68XtwcbTl9ac6iGz5RrrXh/QKQ08/byoh0rmIEihrLloNBBgXsvQnn3wSkSt2Y6x7P8TVpGBf8Wm46LkhxNoHn22hcuEPeEng2kY7+qTm3PAmR/INcm6T2876boMJv0ya2mo/ccxfvZbitdHqy8+41Tja5nblOM1Z41fOtaP5dFT2lsCu9Xa/F7PY0Rzam3tNRTFOfz1BehZ4TngNjn0uzwDPOrYCSRvf5+feFD2f3MSkgO4H4Z0FbW2dW0cMsNheFwa0PXa65b5irJagufVcWgPqrgBcbcC5s/fen4kJb1nfrrDwbS20tLz+bX1Wr9a/4A/4elYOqVRAVkAB4Y03wnUDwptBcBUjcHavXo3MuDMozMxq6vnq/F0rgLg+gbjIABc/zd3hRmTQXPwDETxoGIL79JHAu/MAvGk+HUZ56QiuO3BYF0dprze7bQfzLsjL2zgHBYQ3Xd+mFohLnRCX/t7UAtH8RlNCjthLOBg0GxE0t0hc2qzpF5cWFZo3lb4HNLK2omvgH/BavnIZZeZuUoYuQLj4v+gJFyBcyMoLmXWdnJJKyfk+6c4gGO+KsnIamxnBg2xodkEOIk9F0YjNAsE9QmSMVWFeNvozA1yPaQY//LwKOblp8PV3g0plipzMPJiScRXAWvSH2xBAu3q4Q82e8APMG//ks0+Z8R0gQbjoRb7t9kkS/C1cuFCC8MaeY7Xcf+fOnQgnUBQmcN6MKCsrL5ZzH3vjGFiRna2mTFxlSLd3k2q8OXcPDqbZcKWBZmm1lZSDhCSUAAAgAElEQVSWW8GgvgwhenF4+Z93c13OBLnsU/eg/D2d57t68365OOHsG456ek2IwAULMwPmqAPnYg6jd69AyustkFBuDkdavAX62CE3IxWn3lwAZzNH2Lh5oIELAakp53Bi7QYMHDwUDlx0MKC6x96VMnyaUj7w2VswCwjF88+9jHNnz+Lb7z/DM888hSeeeIES/HyYUVpub2ONXT//grK1+2DBBcMlMUcR7uqP0fbedHs/A/N7RuPuB/+ODPbgVHERwc7eCpnMdf9s3iZUGnjDw52Z6mTIY86cQ3xcAuX1PWR8nDWj2gR7fWzPWhw5tA9vzXyJpnMm0vnem071Bw8dQ2jvcPi6O0k5ujBfa75m4v8ajUb2r8euiMA/w29BdHksfkzZA19zX4x36ot/rvziD7iblUNqq0BXAHDzmJ1ltjsCcs2gRdt8u+t9befSmePqYgLW3ni6AHmxb1vsafOY7TGk2sbW9n5bc9Z1n66y7ldzzNb7arvGXWGW21sUaXmNtNVIlwWO1sdpb6GlM/epsq1SgeulAgoIb7wS1w0Iv15ujE7No8nUrKN9um5w1hGgbsoQv8IBvWMQ3uh6PgTTE1ciYUxTvzoN4akoVZhwcRHbBd1NV/h/FITP+2EuWc5g6You5OjVlVUSfLu7ukrp+Omz8QStdTh2LBKFBHeChRaZ0eb0cOhJCXkp+8YPMt+7qLiUedwCzFfBWeMIT4I0ta0Nlq3dQhn0cXhRVm5OZjjrYg6mPPAwRo0aRaOvDPww51syvkZwYv549JkzePW1mZIJP3jgEM3c6qRpmTD8+uWXX2BEt3PRfywyyQXY37FjB/r3oQGasQGd2LloUFkq5y5AuMrSCpUEn2oyYuZ0NH/x843Yk6CCkWDCG6phaGID/dpS9DBKwH8ev4c9zUYShLvbqZCckIh12w7Clcy/G0G4vp4pAbgFATiN6yrzaHC2m8ftQXm+A6IL6qCuq2LGtgYlPJ9TH/xEkzdP2NEVXiD2+OOHcXTDevQfPQpOwwbD1IjA2l6FI1t24NGP3oFL/yGYcv/D2LJlM3bv3YQXX3wej059gm05dZKxV6lUOPjLcpSt2Qs7RjBuzY6Hs6El+qocEV+Vw57w/rj3wQcIvAtl1rstJfOCCf98/mZU6Xuz/9tFxs8dO3IcFy5ckCBc/Hgw472OsU/b1ixB5LEIfPbh+5TaG0uG3IHxbqvXrGNG+hAE+7nR2f4izdq8pAxdmPUJUC/6+adPn46arXF4rN9t2JNzAt/FbUS4fRju9RmJSQtmdurrVNn496lAS7ayJdPYmaNrc3Ju6xgtgXx74LEzc7jabbUBpasdv+X5agPpuh6rM6Cx9WJLRyqHlsfXxq5qq1vra9/eoo8uoLK9+0jXc9F2n7VWCojtu3r+HS06tLU40N41b+0H0HJOV7OApus9pmynVOD3qIACwptAeMrFgsuTvFpU352yTOXVQQWuBRPe3vBt9nyLjTuKR9MuRxey9xfYs/4Rs8IfSngde9Gb/eFKT3gzay0qfCXz3XSR/kdB+FezvoQ/1SGN+eAq6Y4ugJZgwuPizpOdPg5LxmidPBklHc0FUBcg3MvNFb0YJZZL8Ld95w5UkEG1ZY94AyXojmpb9COLqnGwxw+Ll+EoQZ6Pn6sE4el0IJ869Z/429/+hpycLLz96stSju5O+fZpssEvv/oKBgwYgHT2UgsTMOjVyp7kZcuWwcTYTIJwOzshsS7F9u3bMaj/ADDJTILwakaLiQg0IUevZm97AV3VNWTN/f01eOmLDQTh5uwxd4elhSml6tUoyE5BiEkyXpg6GfrMNcxnBJqXoyWSLiQQhB8mCHeDo0cIgTfjE00t4eRAU7eGUkRFHyS4DYQttelnSuthRWY9wE+DovSLiP7sV7j6BMGqhz/0LcyRwQz1veyLH3bjODgNHchG7zrWxYpma9sw7aN3EThwBO67d4oE4ftpkvbSSy/g7nsflAsTMCAIp+v83rkLUbVmD+3k9LEx4zx62ntgqKMHDmSeh/0943DH/fciK78Q5XRHFyA8JSsXXy3Yigo9L4waESLjw/bu2Y+UxBQEBQUhOCSQRnmeMk5u35Y1OHmM+ewvPkOdQ41cWBCAew370AcPHYEQf1e5COLKRRmhTDBgX78wXxPXZurUqbDel4sbe4zE7vxjWJ1yAP2dwjHJZwRu+/4F5Z8PpQJKBZQKKBVQKqBUQKnAZRX4q4Hw1IzCNu8APQWEX8Un45ox4a3jw5rm1G4O+G+Z3pfPXht73ujiflleuSJHl7D7rwzCf/xpgZSYi9xnKysbGBkYMoJKHxpGfEVFncTho6doSGaLJLpll5VWsB+4FhYqcwT4eNORPABpzBDfsHkDBdk0HGMfeG1dNXw9vDCQvdpMDcS3PyyiyddpuHk4SHBfTtfvYcNGoG/fvrK/eO2yX2FqroIdTdjOMOrsrXfelkAxmYBRsK1mKiPEx8czy3o5ZeUqWFpaShAugKVwZR/Yrz8ZY0aEUdJeVV0uxxQgXGRsCxDuzR52jbMZnv5gJY5nO6HfoL6U39shNTkX8eeOI8wyA88/eicN0+pQVN0AH401LsReoDFbBHvgPeER0AMllOTXVApim07rBtXIyIzHgP69JAOfVNIAK+Zw+3trUJCQguhPfoV7SCgsGA2mR5l88qEjiFi9CqMmToDdoAGg3TxN3FTYt3o9nvn6M4SMGoPbJk3GKdZ63Xr2Fb/5Bm69/V4mRRDoqs1gYGSAfd8uQNXa/TAzN8XOgmQEmKoRbumEYyUpUN/J/e+9C1kFNGZjrJnalvFn6Vn4/IfNKIcnbhjVEznZedi7dy9VCFmyJzwg0I8g3JsLGcWI2L4e+3ZtRb/wEParl8PJ0R4e7Bkv4YLEvX97AD7udnS3z6YXgLNc+BD3hgDhpkyweOyxx2C9Nx9jew3HzvxIrEsjCFf3xo3O/XHP4tev4stV2VWpgFIBpQJKBZQKKBX4X6yAAsIbr6oCwv8X7+7/sXNSjNm694KuXks3b0cNsunBQGwlAbYwULMi03noUIR0R7dV25Gp3UaTrxAypc40EYsn6PSCH+PKYuOTsWffbsq/zREYHIDMrIvwIPDtFdSTWeIm+GbuAsq3I+Dl50KQb4HM7Hwy2ipi0Wqy1hVQq4xpauYPa/ZwR548iTfffgvh4eGcTw4BNQErzcLOnz+PFStWSCZcxJkJwzTBzh46dEjK0QUT7kFmXvSEC1O5cTeNhT5l30KObmtuTda2lkz4RhxIsYIpj2fOn/o6MvrVRehtdVEy4cK1vLiG47An/Bz7p9dvP8zsbx+4UlbeUGsAEwMVx1FRrl+AuAsn6TDek+OYUpptBjOjekro7XHxTBxOfUqju7BQmIf4wYTmded37Ebk1m0YfvMEWPfvLfPJHW3Nseb7BXh+/pfwCxuAp554Hrt272Re9xouQryLiip9HD5+Es7u9pj6+EM4t3Q9ajcf5PzKsTbtDMZ49sAQe3fsyDwL97/fiol33i6N2WqYD25vY4HYxFQJwgUTPnpULwmiD0UcpmletjRYc3dnxrmzkzRYO0EJfFlZPiaOG81rbkTJPwPcGFWXlpGJIWTCPd14XpSjCxAurocIrBD7CYf6f/3rX3CMrMRdPW/Axov7sCBpO8a4DsUUr3EYPOfJ7r1xldGVCigVUCqgVECpgFKBP10FFBCugPA/3U37V52wAsK798qv27CWed8BEoQXkE1lnABdyRnHRcZ5N4FhXQMBubUNDh48zN5oQwwWBmOMKSvMzYGzoxNS0nKwact6NBCcjblxlHwvLzsHgd4ErzQzm/X9XMTGRdPsy4UpBYwOLKvCM88+x2P6MfqsEPNm0cDLQF8as8UnJEh3dH9/fyQlJEsTNksrAtkmEC6YcCdmjAtjNiFRP3r0qAThBkxTcHNxpsS8QPY5TyTgFe7odVxVsDa3IjDPx6uztiIyy5HRRQawMDUkkDSEQV0Zelkl4YVH7+J51hPk1rMn3AJnos5gw44j8PUJhFegL7hewFhDU6hpklZZTRAeexLhvUPJypvTpM6AiwCUcWvUuEgH8rPfrIXrgL5QBXuTObfAScrOTxOEj5kwARYE56aU89tpLLD42+/x4oLvMGLYDbjn7inYRff5qNNH0W8gpfTVRvDlgkdtQxWCe7rBNDYNpgfPoMKkAbuKUzHYinntzFuMrM6E6wO34sabJ5IJL6SzeTXUViqcJyM/a9EONJgEwMffHsVFpTRmi6H8P0ea3gmHeUtK5YUyIT3mIAYN7IN7J99CJrxULoy40vn8TEwclQW1BOEO7N3PknL0xoiyOtmrb0STOMGEu50Fbgschk2Z+/Bz6h6M1QzGg97jEP7Nv7r3xlVGVyqgVECpgFIBpQJKBf50FVBAuALC/3Q37V91wgoI794rv37jOgnCK8sr2CNchvzcPMl2urm4EHgfkBFloif8xIlTxMpG8PT0plTdCUZM9LO2sERuTgm2Ma+7glLwXuE92BvtDw3l4nVkZU2MTPHVrG9xNvYUgZ29lFPn5BXhvff/T7ptGxob4tN330Ih87mFHP0U48q++OpLCbR/+nER5e32uPmW8RKEr1y5EhYE1CIaS8jmxe+OHDmCoYMGM2ZQXzLhRcX5EoRPmDSeEYc0mSNza2ttxwIW4tXZ23AyywlqRnhZ0ZE9O7MI1aW56O+QgeceniwzrkuYQ+7BnO3Tp05LEO7nGwTfHpSVwwQGDcY8vhnN3wqRmHAaIZSbCwa+wsCaYL+ccWXWKDh7AWnztsKTUnuVtxts2GO/ddcWxG/ajrsm3Q5L3wDGnZXDxssWvyz/BTN+nosBZMKn3P8o1QInKNs/CzcvX/TuMxJTHnwQaTR6i407DMOYBOjvP4X08nwsvRCJOwP6Y5itKw6XpcJtym0Yd8tE5DHLvZru6LaWZog+Fy9BOEwDaXjHhQK6mV9gn3sW1QVC6u/oYEfDNzNp+pYctROhIUGwVBkgOyNZ9tWPGDka9o7O/HMdY+jUXCwpknUXPeSivgYGBpIJf+CBB2C6Pw/DA/vhRE0sIgqj0F8VSuf2vpi87K3uvXGV0ZUKKBVQKqBUQKmAUoE/XQUUEK6A8D/dTftXnbACwrv3ygtwGxQUItlNEUEmXMdzcrPIQptLtjk1NYPSbeD4sSiZEa5mf7iQnGvogO7gqKaUuQb79h2QUX9DCIjFvio6pweQQRaM+qKffsWxo4fhH+DDPmJjmePtQHm7OJ6hobF0M+/RK5RMNHAhMREfffKx7PtetWK1ZMJvve0mnD59BitXrJXbC2dv0c8cGRnJnvBdGNi/r3RsDw0NRcy5KIrKKzFx4ngCRWNUV9XDTk0mvK4CD3+4C0mlNoz5qqbbO7hAYIbS+grcYJ2C56feiXw6f4uecDcy4WdPxWDP4bMIDAiBH43c9PQMeGxDKWMvLs1CalqCPF59nT5S6i3gYNBAYzk1co9HIem7deih8QEc7WDL2Lb9WzciOT0eQ/x7wcHVG2acl623PWZtWYVnNy3BqP7j8PDDj2LDprWIOLIPz854GT3CRpAF14e5tRGcbU1xcN53UBGI55bVYlv8eYzwCsAAjRuO5yTDa+okjBw7AWmUmhtSVG9NEH7oZDwWrDyIWnMvBFGBIKT7CfGJNG5jzzcXOIQc3ZasvmC1L0RuxdAhA+Hu7Mh89EQusrjTyd6bmedFUk3g7mKL3Pw8OFFpUEPn/AYa3olaCGD+ryemw8rEEqNGjsDGjRu5eHFS9pwH9wzFzJn/7d4bVxldqYBSAaUCSgWUCigV+NNVQAHhfwAIP0vZqvJSKnC9V8BfI5hTvv4iOeGLFy+WIFxPT++S8VlRcQF7ncskCM/IyCGYJfjbupt9z16SBY8+fUq6aPcK68H38xATcx75+fmUVg9Hdk4me6hr0K9/uAR5C39cgovpqbCns7iQbwszMAHgDESKOJG3Wm2DIOaLG9Od/WJmppSji7msZ7a2yKIefcMQGrNdwJKfl/Gi6FMOP1iyssJo7OTJSOZ192SvthX69++PhMTzkpUeN24MxzCkfJ5xW5b6lGPn4dFPdiGzxhneruwLN7NESWEZknPSMNqpCC88dpcE4aUE1Z6O1og6Ho3tZJ4D/IPhw75wAf6FEZm5hTHPMw1p6QnoHdZHgvOYQsq3TQzJ9Nsi60gkEr9djyBGlOmTbbY1t8SOresIaNMwPKQvnNy5MEEQbuVhi682rcCMzb/iFsYFPvrYNPzwwxwcO3UMn37xHTSuPaFPFt3ApB49ve2w+vU3YHUqDpa2GkTyXAIsrGFNlv9AXhJCn7oXw0bfiPSsHBhTwWDLxZODJ+Iwb9l+VJm6o0eAu3Q1jzsffwmEi2tnY20l5eixRzdh7JhRGNAnDLlZafKa2Ts6oKS8Wsa8aRwsUEB1hAt7woUcvYo/ohYlHPOxfzyCcRMm4dZbbsZ3332HH+bPwYxnZ2DsTePZe973D/mob9m2FDeNuwfK/5U6KPeB8jlQvgeU7wHle6Dt7wHxD7SozR/xUkB4EwhPTstrN6LMw1X9u1+bGrJjKewZjedPLl2EDfgwfi1eDXzYNNTThzMNpwLZY+pApo4YQHn9CSqgMOHde5G++eYb9O7dhxJ0fWl8Zmdnx/WHOpq0VdMRPQn79x8iA2yJA/uPEBS7EOTZICk5AW7MmXbSCNOuXJw7F8u+61oJwpNTElFZVoqBg/pRsmyIOXPmE8yn0OTMXUaUlZQUNRl8Ma+b/ecCmPsFBlCabkLTtmy8TndwMZfdO/fIqKzwPiEShC9e9KsE7SNGjKC7uQuN4rbICLXgQH9p1DZ06FAuDkRKED5p0gQWTcB8IxnZVVSQg6mf7kZqmR08XCxhZalGeUk5MouzMVqdiRmP3IFczquCsnNvjS1OHDmJrXtP0IiuB3x8hBzdgCZzBM/WZuyrTqYSIIU1682oNvZU00TN01LFetgglTVK+mY9/NUegAMN5AjC16z+FQVlORjVsz+s6bZurt8Iwr/dvAoztvIBafRteIyRbT8uXoADhw7gvin/pKz/Bti7uMLMygROJpU49P0s2F24iFzWeEdSLIY5eyLESo3TldkIevxuDB4xBhezcyUIt7O1RERkLOb8uheVJm50N7eX9Y6n47tQOQgmXCx8NIPw1NO72RPeDz3omH4xNUGCcD8a5dU28JzZ0+7oQDk78+E1zGYXUXKV9Y3Z5YU83kP3/A2B/fvhn49Pw7fffovlv/6CCex9f3z6E1QsMI5NeSkVUCqgVECpgFIBpQJKBVpU4K8GwlPS89u8/nrXEwiPyCnE14k5OFhUjgwyb0Ice01fRHNmzLj1paT0ZvZvPubFKB6CAuV1fVdAAeHde30EgymYcAGirSwJzug+bkxm14oGX4mUh0dFnUVebgEiDhyVgFSA8JhzZ2QcmbePB4H6RYLhC3KSQo6emHQBtVWVGDS4P9n0CjKkc2n4lo+ePUOkgVoN3xP94CkpafLHhgC2/6CBdEtnHnh6Oj7/8gs5l5XLV0kQfuNNI8l4n8LyZat5BH0MGjRIgvCtW7ciNvYce9B9aDTmJMG5yCMXcvTbb7+VY3B9sYHnYWtD87RCTPt8D1JK1LBR1dN7jmiVkvSShgrc4pKHfz98OzIL8lBJ5tybSohjB49iZ0Q0Qnv2gaePK83qCOdpRGZrrUJGVgIK8jNozNabCoEaJBYbEnRbwZkMe9KeQ0gmE+5r7QGDJiZ83bpfUU4X9sE9+sDS0ZVyeFNYkzX/duNKvLR7FW4Zfw8GDh6GY5HHEBl9AkVlDbh/ytN49IlHEUdzuj2rfoRz9kUEVNTgWFoadqfFYXJgb4RZ2eJ4SRrCpj8gQXhmbj702K+tpjv6gePn8cOKCMmEe3ExVYBwwYRX0S1egHDRSuDIDHcR5xZ/fItkwl2d7HH+7CnpAN9vQH/JhAsQrnY0BbgoasnFgxpmwOuzr9+MkXIpBPUP3nkvyrk48Z+XXsThw4exZNFPUqXw9wcfosT+qe69cZXRlQooFVAqoFRAqYBSgT9dBRQQ3njJrhsQPi8xC6/GZiCLGcLUSPKHD8nd8hIP5oL8b8BItTnmhHnAn0yc8rp+K6CA8O69Nj///DNZXDK3fAnjM3NzcwnCRU+4MPSKjU1AFI3Kdu3cTyDdiz3Svjhx8rjs5Q4OCSALnsDM7mLZ4z1pwkRcSIhD/PlzGDV6uMyU/vTTzymHLuS2gZJlFQZwb7zxljR4i4qKwsIf5sLN00OC8FxK2j/8+CO5ECAitdRqNXr09KMB21GsWrmOQNgEAwcOlDL1bdu20WwsjvPxYp64nQThJ04e4dwbyMbexPlVM26LzL6lEZnwbDzx1QEYOQ+AnwdBeXkNyukYnpCZjAE2OQThtyKLmeLVBqZwt7fGYbL/e4/EIKxXX7h5u8OIhnQiP92Gud0X0+Moxc5BL/aEV5RXIrFUDwF21tC4WCNx90GkzNkCLys3GDBv29bMCuuX/shxuShBQG/uyJg2E3NYuVhh1pqlmLl7DSZP/gdN3kKlFD02PgapWUXo0XsU/vPq69i6eyPOHtqFG3lN+tcZIpru5udrSnCjO9l/ysIPVKaj3xMPShCeQ2f7Gl4TKwtTCcIXrT2KeksfhIV4cxGkAGdPx1ySo/tx4cLN1YW/z8OZiLUYc8NImPOan4o8LBdXRo4ehVKCfjXN8lxYL0O6xteUiYx4uq8TwJuYmSHqWCSmTfkH3AKCcOfkO+ikvxsrlv6KAQMGIJzZ7f/+92vde+MqoysVUCqgVECpgFIBpQJ/ugooIPw6AuELU3PwSHQaH+LFsoD4ucYMeOvbUwrw+Z/aOvRTq7Ak3Bt+NDNSXtdnBRQQ3r3XRRizCcM1wZJWCXdtW1v2b6sJoCHZ34KCEhwkIF69agNlyBYI9Kd0nG7kBlSVWPBzk5iYTjY8RZp/3TxxEvumKdnOzICHp4i0qsRXs79hr3EmQnv1kD3IAsh9/vmX6NO7L9JSL+L1mS/KPO2KqmrGl5UxJ/ttKYkXzK0A4c4uahw7dhzLlq5ifrkZhg0bJn+/efNmpLPX3N/XWzLhApwfPLSXknETKUcvL6+SPeEae2Ekl4qpH++CqXN/eGpUKCutRB1BfyJl5SMdGpnwXDp/1xqpoLGmEdreQ9h/7DyBdh/Y2rvJnnA9utM5UEGTk51Ilr1E1iE/vxBFZIJ9bSzh6GyNhD2HkTZ/GzwFCNc4wJx56JsWzUeDaR0GEoSb0nHcVix0OKjw5Yqf8da+DRgyeALZ/SFYt2k1Td/yMWTEDTRE08CDix1ZBek0ZmP/96koBJbXIZr94AeyU3GbB3vVaSx3XC8Pfabdh/5DRkp39NrKcpibGXEB4Sx+Xn8cBupADOwTzDql4zRj18pYX7GAERQUIJnwjAxeu1M7JAh343yzM1JYe1uEhffGhaQ0mNH9PizITS6wCGd0ce3E/uaUo4uM9ieffBL9+g3DpIkTZE/41s0bCcjvxO133sXe/XHde+MqoysVUCqgVECpgFIBpQJ/ugooIPw6AeEXK6sRvvssssm6kLb6/W+k6hpMoVPxj+E+11r8/vufy//oERUQ3r0XVvRWC3AbzXgwEWElAK6vnzdN2FykO7mhoSl2bN+FFcvXyp5sIUe3sbWSPeFGbEIWIDyTztwiS9qNfcx2BL3udNJ25/7CCX32d99KBjbQn5FkZMaFi3qvXr2RmZGNC3EJZG7peE539DzmXBfQsO2rWV9Lk7fVK9dIF/SJk8bQCf2ENGYTiwDDhw+X7uli3lmM8BJMuGDyw8LCsJNxYPYOllKOLpjwhnoDOHCBIZPg8tEPdyAfbqC/OWXYdbCjnLuwqgS3+5Tg6QdvQXZRAWoMzWFvbkgm/Agdxi9Qjh4OIzMH9oObsP+7FvZ0Ti8oSIGhQS2d0wNoWMZ9KM92VTFDnNnfSXuPIG3hTrhbuEFf4wQTZoJv+3kB9Cz10K9HbxjaO9Ex3RIqNaPbli7CB4e3IazncGl4t3PXJthzjA/+7xMuWAxGHtUDplbsa683wc533oMHFxWOlxdiXUw0poUMRk+y7AfK0zH82YcQ2mcgChgvp89+bUtzE2zbd0Iy4cYOIegZ6EGwzaizc3FS2eBMgzVfLlyInPDs7EzkxB+SIFy4o+fnXGSNTREYHISE5HQaxLkh1MkGBZVlqNZvANdQYMusdguVOfvOj+KJF2Zg8qS7MYB94aInfMfWLXjkkUcwasxYMuI3dO+Nq4yuVECpgFIBpQJKBZQK/OkqoIDw6wSEf3YhCzOikumhJAB4ux5x3XeD8ZBGBvo4f0MIvFUm3XccZeQuV0AB4V0unU47rlq1ShqbxcTE8COoL4EakR/Z2X6yf7impgGHDx3F2jWbJCNsYmSMsvIS9mt7wM3dmZLwVJqV5RGIZ0rn9KrqCjjZ28me8MLCfCxa8jNBda4Ef2obKzqjl8DV1RU9QsJw4ngkc8kvIqxPOPILi/hTiC+//or7FWLt6nWUrHsyJ3yclKP/+ssKGUU2ZMgQCcJ37txJU7g0eHm4SRDes2dPRBzcI5nz8eNvlCDcWDDblIpfSIjBU19GoM66BzzIhJsRSFZSXn064QxuDtDD9PsnID03G5Xse7Yjk3z04BFEnkmXIFzt5E55vC2Z8xqZpZ2WFiNBeE9GpVUy87tSzxROXIywdbRAwr4jSP9pF1wtXKFHEG7AHvbtS36EgbUB+oaGw9DOEdamFjAmuP7yl5/w8Yk9GNJ/vKzN4aO7YWRSgzlz51G63w9VddUwJIMOQzV+fvSfCCipRjTl5tuS4jCt9wg4sef9IJjR/cwDCCDAL+L5mHKRQ0SUbdx5REaUmTjSWI7GbHl5eUhOTJHGbILJFhFlFuzrLisrQdqZPbjpxjFwYaRaXnY6a2wpQXhcAs30fP0QRMVDalkBp2EJE2avm1TW8XycXOAAACAASURBVBzowH7mJKb9ZwZuG3c7hg0dgrlz52LzhvV4/PHHMZgGfUOH3qTT/adspFRAqYBSAaUCSgWUCvx1KqCA8OsEhI85GIudWcX0W2IPeDer0C+7vQWya5a9U4L741B/PMiHd+V1/VVAAeHde03Wrl1LabkBQWsVZcpBuJiWTvn3Efj4ejH2qy+yC8oRezYOe3bsY8KAkZQk19ZVSaZc7WiLhKQMVFPRUpCXD2vKl2trKiWbGtYnVBqzfT//B/6uCs6MxTI2NJDO2jMZuWVG53B9MsWvP/c0+5MdkFHBKLGqcsz75A1kZ+Vhz9F4xoU5YfCQnjgVFY2ff10qXdoHU3Zub2+PLdvpdp6WQZApWHdXgvAgHDkcwYUBDcaMGdPkwK4PF7LXJ+Iy8PzXB1Fq6QkbyuWN9Mls1xejMjsLtwVV4L6/jUV6WjZqq2m+xhaVPfsPIJb7DKDRnJGZB8rLimgGZ8/FBUukJhGE61WTCfdGVUUJTd+q4Ugpt7GtOZI2HUXOLxHQOHlAz94K1vxuWbp6EUztrDDcNwwqa0f+3pzxY/WYuWgefj19En1CBlF67oqjkYcIuk0w44WZZKp70J2cC4SUupubG+HAW+8jlDXdm52ASLqjP9JrGOy5wHCgIh+jX3gcQez7zs8ulwkQZrS4WLv9OFZvOw8zRw8E+XlxEaQAp05FyxtJAH5vb08uhLhIE73smIMYNWwQbOnEnpuXzfVQY+k0L/r6vQnW/b3cUcFFmUKqEwQAd/PwQL2tSvbkvzTtSTzzwVsYMqAvXnr6GcrRt2H6U8/jH9OmwcbcoXtvXGV0pQJKBZQKKBVQKqBU4E9XAQWEXycgPGDnGcSVVBKE/54IvOl+leiOx2W/45s93PBGgPOf7kb+K0xYAeHde5UFE27IBvDq6lrJPAsQfuZMNPwDfCXbXVoFJMYlIYJ90iaUpove8YrKUoJSR0q97RlJJnLEq6ThmoWZik7qWXRWt8DAIf2l8dfs7+dQFl4LH45FUlW+vvyakVvs485ktvXbL82At6cbUourUFJdhe8/eh1ZOQU4Hp0AL8rb+/QJwt59+7Fu3QZ40Z29b9++Uha/adMWFJeUUkbtJOXzAQE+2H9gD7x5nDFjRkvWV7zcNDaIPJ+O5744gDxj9jPTgMzAwITdL3yfjPtdobW4974xnHcx5dYqqMwNsG3nLpyPvYi+/QfAxj5YgnDRDy6AakriORiTCQ/w9yQILyVwF7nadjC2tkDK5iPI+uUQQbkwZmMvN1Mefv51PqxdHDCUINzcxhFGjlao0avAcz98g7V0d799whRK+K2wdfsmuqjXYdq0p+EbEApTFXvHLS2QnXsGmYt/RS8ugMSW5CKrthIjCPKryXzH2Rhi+NOPwp+S89zMUgnCTSyA9duOY+2OOJhrvNAzyI9MeD4d5qPkwoRgwgUI15CpT0lNQtbZ/bhl4jgE+Xuw170aRcXi2rrhTNQJ9Gd2uMaLfgEVlSjgtWrgPeLBKDMDOqhvo/T8WUarjRxzMzycHbB8wwqcTYzHA/c8iH6Ux9864Y7uvXGV0ZUKKBVQKqBUQKmAUoE/XQUUEN4EwpNSc9vVgHu62XX7he256wzOFAv5azeA8OYhBYprBtwN4pcN0OeDeH1tPaOHGn8+DPXAC34anc83a9NrmJowGeueCL98n6xNeH5qBMbMfQcTnDoYLnoWbnkFeH/dEwhtuVl7v29rKHmslTgv3gucjLkfT0BHh0Sr7d8fE4G9bu/grjRxLhqM33wSm5uOM/79OXjisonpXJprvqECwq95SS8bcNGiRZRzu1GaXMGPoR5Ki0tw/nyMZJeDgwNRVtGAczFxOH74BDQOztLQLD0zlQZe1mRw3RHP/OoqAl5DfQPY26qRkpwEM0q6Bw8bKI2/BBNeTUZcRIlZsQ9ZSM1d3NxhYWWDDPaS65cWo0dYCE3SClHOHOpZH7/HXuVsnI1LQYC3hwTXu3fvlZFknt6+0qG9hp/dLTQBKycIFzJ0wdo7Ewju2LkVwvl7zFiCcGHMRoWNq5MlIs9dlEx4nomGkm0qvMmEGxtVQY896HeEVGHKgxPodF7LHm5rppFVYu2GjZIJHzhwEFQ2/qikDNyG8WRCjn4xNZ6LDXRED/CSILyGbLeameDNIDx32VEJwvUJ/s3pwr5oyVw4eWgwyCcMptYOULHHuqimEM/O+QK72at918R/wNpGhc3bNhCE1+D++x9hfXy5GGBNEG5Jx/jTKFq7GSNNrVFLuXk5v7scCLaTWdtEOxNM+M/T8PBykiCcbdswZf/5Gi4GbNqfDCtnHwT7+1C2fxFnz56TBmtCReDP/nx7tgwkEDSXp57EpPE3UB1QQ4O9RKlKGjZ0BGLORMnscM8e/jBOyUdlLk3orI3gwuthRPZ/z9YdeP6tmdDk2yGUtTiScw7nS7MQZOPBnngnfLRmSffeuB2NXrAF70z7CCebtpn03nY8EtC8Qz52vXcPvpZvTsYHy6bj0lvNm8j9L+Delu/Fzsadr65s2qIfnvz+vxhtq+UU2xqnw7m1Hq+DuXZlPhz+zrvHXjrIimXb2z0BsV1X3m+5X1tj6Hp8bTePtvlp27+995vn19G5t9xX13m03k7bfu29315Nr+V8O7puuhxH27m1VXtt++hSD13m3fL+az0PXc6tq/eVsp9SAaUCv1XgrwbCGQfe5uXX+6NBeOiu0zjNXPCrAuGNuPpyObtwWpcgu+kNyjqdaLg02LAKw2iEvvBkGqLcPfnAyffZO/phmFfnQDgB7XIC4M0C/D6UgKmvND/utVXn3lrB9iVQPyKibXDe0adXAPcffXQE4Ql46BLwz8Cm51/HbD6I/gbgT2DWLSvho20R4Xf8NlFAePcWe+HChbJH24DS8JSUFKSnprFvuwABAoB5uqMepohnTFnk0VPwdPOSYDv9YgpUFibSAT3qbAJBKllwmrt5e3rhIsFhHeXqvcJ6Io3b/fDTItTQJV0YqJmbmUogaELGXGVhhRxmW1vx9Hr07omzCUnUX5vg6y+/JPAsREJCPJwcbeDrE4R9e3dhC/uNTSll9/YJkBFmhw9FoJq96b6+/nAnky6yrw8e2i+dv0eOHCl72/X1DeFMJ/LjZ1Px4uzDKFS5kgk34jkY8bNfhnpKrO8PrcffptyEksIK/t4SeoY1WLdxExITcjCI/ecWtgHS5d3K3BhmpnpIT4ljtrkJ/Hw9KEUvkiyxvZMaRlbmSFh/CEWrI6Fx80YDwb8pVT6Lfpkre7D7+4cRqNvTGd0aeeU5mD73C0TmFeD2G+8BTdSxbfsGOLu7YeZr73CxwY9fXXrSgb6QzvJ7PvoYQ01tqNsxRHZVKY3gVMilFD7OXA9j//MkXFztUJRXCWM9AwnCl67ZdwmECyCdkJCA+PgECo4YPUcn95CQIAnCz549i4und+Kl559Cn7Bg+TVcXFoqF2OWLlmMvryGfYcOQgWVCaUZuRBrmB7crt7UCJtWr8VrT/wbw4z6IdTLBevSj+BIfjIG2fphmGsvTFn0YffeuO2Ofhbz734aaAbeEqymXALNsT+Mxcv4EiseDkHLP/82XOP+G1oCdAmcd2FYM/CWY6JtAH9poDbGQcdza31K7c61S/NpHL09kNkROGk5r5ZApTXg7uiCt95PbHs1oEcbaNN28+kC6lqPoW1RQdsx26qBrvt05fq0NbYuiwFtLaR0VC9t59DW/dOV8+nK/abL+TZ/Lq7mfuxMDZRtlQr81SuggPDGO+APB+GSCRcgvKtydMlyN93OlKhC/PBBkWQReqiM0Jd9miNtTdC7oRTeJflQeThgU3QO7lh4FFWhPkAvciCU0X7Yw5UgvLNy9MsBa/Ssx/BKYhOg1caIX8Z4N4LhHWPexsduKzsNwuVxN7cB9Ft/yi9jwntjPHmiRB7zoYTX8Qr490tMuIYAQQuT/zt+gyggvHuLvWDBAilRrmRf9969e1FGdjkw0B89Q0MIdq0IiMspUc/EQTqG21qp6b5tgeqaCrK0powDM0c0QXgtc6T1ueDl7+tDUFqOqtoqstMeSElLwTdzvqf0Wx9BAX5kp8so63bAR598CrW9o5Sjv/rUEwjoGYKzFy5QoWKJJ59/AzV19ZJ1trE1Q1G5PmKOH8aJgzvpUm5IltmFfdv2OM6+dQNUw9bGQWZbO7tqKCE/S+f1XpTCD5ayeSGz1/DzfzA6ES99cwRFZgThZjSXYx44QBBekItH+hvjtjuHI4HMu5Cjqx0ssGP3HiRcyGZP+CDKuz2lnN6SINzclAsQZMLt+L3iTxVASUkR5ehVjCdzhD7Z/3MrWb+N0XD1DkCDxhrGlHYvWjwPnuyfHxjcD0a2DrCks3xGWSamff8xovJLcM+Ev6EOFVi7fil6hffEF199yYUGP64NVsCEx6vJrsW306djgDnd3MurkV6Qj950LS+rLicIb8CNrzwLjbMtFyT0aDhnyoWKBixYsgUb9yXB0sWHPeHeSE1Jp7rhvFyUEI73YqFCONzHxp5HRWokHnvk73BztuO1sWcWuprioHrMn/MdbhgxlOfiidriMlTmFAoJARx8PFBjwL7z5Svx3suv4S63SXAw0cf61MM4nJOAu0NGoLelNybNfaN7b9z2RhcAeZkv5r56ExqJ6kY2OfFuwYYLELwQ3s1guhVTXbDrP5g6+xh6T5wMbMTlTPhlx2s1Tqu5tDtOh3NrfUIdz/XyrTueT8ttOwLh2kBIRyCoPXDeHhAUv9d2vI5uIG0gvKsgT5ebVtu5Ns+tLTDbPL4u82+rProy4bqef/N8xLHa26f5veb5dDT3awl6r8X91vJatLUY0AzAr/Z+1OW+UbZRKqBUoLECCghvrMOfD4QLREaCWzLcTQy4I9kiez4EegmmW2WIoXxwD6T7sAsfFElvARmpQoAOPTcfSreNMfjznSgg6ydywuHCxzRfN3zYyxMv+Djq+PkQ4Ht2C+n2dOCV3/5+xSDjp7eQrTcC7gTv3sw5Jnsu3rsr8zdZeeudtcrMm9js87oA59Ysd/O+LQG8woRf6s9o+sOVf2/8zaXFgRbrQA1iRajlfi3fa8qnv2I//kK8ZWNlrOP9d203EyDcz89PupYfPnwYTg6OlGH3pxzalNFipSgqoUyZTtl7acymYsOxYKFFNJlabQULSrSPHIshSK2X0nAvD0+6p+vDmGDZy8+D8WUJ+Hz216xJHXpQ2l5dWSFN4O67/+9kVfkB5c/2Ncvh1zMUiSmJKKk0RuDAW2Vv9OD+gYzooinZMYL8XGZz516Ai40F7LhgYGljj0MHD8CgoZYLCC6wYI+y6MtOTkli3FkPCcTLyimRJwj3cbPGodNJePW74yhWuRGoGlKKbsZ1v3LK0QvxULgebr19KGLOxksQ7kjwvGfvfhrO5WLg4MFklj3k/K256GBhZshaxMBBbQFfSuWLC/Nk5JqTixNq+T10eul21O6IhzNl83Ucx4SxYYt/ng9fD3eEB4YBjEUTOdwZ5Vn4B0F4bH4p7rppCutQhVVrFqHPgDB89sXnZLZd+fVUDWs6kmefz8KCZ5/FIDsXpLPGJZTsD3RiD31mGtKdzXHji0/LWLa6KkMJwo1V9fj+x3XYfjAdNu7+VAKoUVpSzj7/GCnPd3R0lL3+JmSzU1KSYVAQixFD+zOeLI3vOSCcPfcuzm5YuGAeJoy7gSCcaojELORmZEGfLUpuXp4wrwZ++mEBXvr0fQy0CIczF2MOpkUhoTQbo73C4WXigH+vmndtb9Quj9aCfXZoLTO/HLwWcBEHASGwbUtG3uL4EmRHjG4B9C+fnK7joDUz3nKYK+bQPtDWNp+Ww3YE4rQBt/ZAc3tAp/m4uoLJzlxibSC2M2M1b6srwG1dT23Hag1ixfba5t9Z5lnXBQ1tx205N23Mc+tjdnT/tLVw0d33W0eMfuuFEl3qou06K+8rFVAqoFsFFBDeWKc/BwhvlpYLqEITdXuyMX3JkvnzJ8TSEGEE3n58OLanzFSfAAClZahgNFIZc4tr+MBqxoghC40zDJ2sMfLDLdibWgSoaSEstJV0egb7OT+aPBjPe3fYUX3lnSXZ7EyyxpORQGl6s4RbMNM/+pDVnuDMNuzWveMtQTgx+Hj2YYtG7Gaw3ZmecDEjyW4nwJvjJDYds/2PQEuALeYxG3iBjHf2LDyfNlnOt3E8HXradfucXZOtFCb8mpSx3UEWL14MW1tbCcKFhNtebUdjLg2dy/lRYr92TY0h48tisWf7Xsqw1WTD2TetX0fWlICS7uhHj5+TxmwljBjzYK+3EcGoFaXZwaGBjC+LxxffzGLPeFNOOBUvpZQ7N7CnuYxu7CamKnjRwMwvLBzJyYmobLCFUxgzvmv0MXpYCEprirHj0AWYlafBuiwJzhb6NHSzh6WdBvsjDsCIH2GRTS5itWztbCQI70kJtWCSRW45eJyBvX1wKDoFr88/hWILd5hxJ5MmEK5fXCRB+O2TyYQzas0IFjRPM6Y0fCdS04voEj6MTdb2XO+rZz66OSzJdl+IOw1Hup37+3qipLiACxAEtjSoq+I2AoTr7U2GnTul6naU3FfQHX3ZT+hB4BrgFYQKRqN5MEM9oyoHf5/9PhKLqzFxyCSuRVRj3Zbl7MUejM+/+IrtAW6ooqO8ubkZ0uKTseKFl9GfzurxlM+T6sYwBxdcSE/CxWBHTHz2CUrMTdFQ0xgfZ2hai9nzVmFPZC6cfEKgMjJiv38Zc+DPMA/eRMbOiTYDUyoCxPVpyInBk/+aiuKCTHkNLCyt0a/fAOzctpm94uNYL5bRwhT5BQUw5aKJ2pyu7072+GHxT/jvBx/gnjsf5VeoBeYvno8Lqcm4cfiN6BHQE/98ekaXb9zWD+e6Aoy2DngZQNUV2LYHwi/1c19FT3iLSXYInnWZa2fnowP468xFa82qdwbEXi3o0ZVx1fV8OgK9ne2N16UO2gComLeuixe61rL19Wpdm64y4S3307ZQo+v1aGu7zt5vbc1L14WCq5mnsq9SAaUCHVdAAeHXKwgXDLcwSxPUoADffBmSdRthaYCbrAzRl87F3vzRGBmCGLyxl1xkjFO+WsmH+7K8LPYv5lIeWw1zOyfYePnAkA/cempTrDhyAXfNOwSwf/JSD7o4Ds2Q3rt9MF4ZHNiJz00LCfmEzMY+6ukazJ7dsje8N6ZPz8TsywzcmoCw3FYYsw3B3pY92J0E4VKKDrLpope8w77wZtZb11PUQd6u61BXuZ0Cwq+ygFp2X7p0KY3UzGjKlSJZUjUzsdMoI68RknL2cevrmxN4JuLA3oMShFuqzFGnV0sJuI1kak9GXUABwaFgwv08vflxqiQzbYbe/XpJkPfZrK8kkyyM2eq5KGZnZ4ep0x4nc61hxNhFLJ7zJYIHDMaZ6ChU6TvAZ8RU1MIMI4fSFK62BFsPJ8Ew5yws8s8wf7ueTuL2UKmdcCDiEFREiE52ailxtxQ92UkJ6Mu4LAHCL17MIAbXx9C+QYiISsDMuSdkT3gzCDfQpxEdmfDHBppg0i2DkJSYDlMasxmzz3rL1u00jSvFEIJwE2tnKUe3pfu5uak+zp05RSaccnSC8GLuL0C4k4YgnP4SZ5fvhuGBFFg6OdPEzBAWVXVYveoX9Pb3IyPvhxJDE0Z+eUoQPvnzN5BSWoubBg2FsQmPuWMdRo0ahfc/+AjOGsaA8XvQlLFkCRfisO7fL2OItQsSWOMGguqhamfEZicjNliNO55+UoJw1JkScJtA37gaX32/HHtP5EHDqDNn1iuDBnAioszc3FwqGUS7gZCjR0Wdgl5eHB647y7JhOfl50Bt58CM+EHYQffzcaNHwlGkR7qqkUOfAEuuWVpyqcLK0wU/LlmETz7+GM/NfFNmk78zcybOnY7F2x9+gsCwMIT6kfnv4utagfBGWbjHb73bugBbMWctTDh06gnveJwr5ta6VrrOVeyn63y4aUeArasApTuZcF3AasvSXc2CjRhH2/HaYn/bknJrk3DrAtTb+vh0BJQ7+ri1vkZXs7DQ3tw7On57Cwrt7aPL/HStRVuMePO11kVi38WvMWU3pQJKBdqpgALCGwvzxzPhO06zJ7y0ERQTELsb62EA0bWzmT5GWfJhk8yXhlJz0muNEnQRnis2JMPVQKxeTaBQzgzcckYh1bC3G3V0OLa2hS3Btyndl2uramBItvw4Wa1Rs/ehlGCDYcWNWmJxTI4jQPgbN4XjzVG624FLhnu2pslw7cre8HaZ8Cbm+qH3qWC/Ru7o3tLJvFEij3ZdzZsY+Id0cD3v5EJAd3/LKCC8eyv86+JFZEa9aa5W3bj+RVBZV19DllofRmSN41KzyIy7wIvsbgPBtGBThQTbgABX/D8xIVmCPAsLC5iamsouESMCRSsrK+ZT5+Obub8gYt92MsAEuIz2Ev0kH332NWXPw7F5y258PfsNDA8Nw7FTZ1BkGohx974IZw81Gd0alFYY0wW8DDnnNqE2/ShcrMh422tgwqiwqMjjUOlZwImu6BaWxgThpkhLT8aAAQPg5RmI3OwSLsbpMWfcHdsOJODNnwQTriZQtSBjzB72WkMYVaXikQG2mDRpOOLOX5ARXnbOVti4dQ8jucpxw/DBMFGz35vfOWbGlowAM6bE/gyzyFWUbNtz8YGxYDwjG08NVFUNODV/LcoTC2BNgzp9YyMpR1++aj76ePaGd0hflPO7x83NGcnlmXjovReRXVOKW8ZMRWFxFnbu3YSJkybgnXffI0C2Y199DXvfrXDhxFGseu51DHdhb3dBkaxtCK9HVEYKKgK9MX7GQ8xPtxZf55TTN/D6mGLWvGXYf/IiVHb+jDvzQWleDiL274EFHddt7LjQYu8EByoHUlMSYFR0GrfdfgsXQaJRUlrELHQ73EQGfAdzwO+YfJtcbEFeiXRYN2bfuGDSreoMMH/uXDzz9ky8+uob6N0rDK/+51WcPn0a//jHw7j73nsZcde7yzfutQDhjSAXl7uY6wpstYFwKSNv0Vve3pm2M06bc7saEK7rfHQA4bqyr83TbQ/gtPV+y1PUlb1tr7RXu7+u42o7Tktw2xJ4a2PqtYH95vm1B/o7U8u2rlFHzH/Lsds6p84uIHR0rO6+39q6Pl0B/l3+MlN2VCqgVOCKCigg/HoD4XygFwC7J0H3p+6muMGeWb6GfJznM3t9VT3qabimR6m5HkFzfX0dKskIVRYXo4o9qw2VFIKSqdI3NGb8jwY2rp4SW9dRam5ooI8qZhLdM/8Q1iawP5y9nBK9Cywv9LbiDzV1eHtiH7w2rIeOH5XLWeXA6ZPhPTuCcnQhS2/RG85+77k+K9uOMmsJdFsaprWaQeD0Rll7W6/LjOC4weULA633aAbhb8PnRzqiy1yzNl6iR70rDu06Vq4rmykgvCtV032fZcuXMLLKn+ZpJpSKl0u5uGDEbclyZ2RcRCwjyDw8PGhE5it7ik1NG3vXjdhvLUB4LcGfkLELcChyqgWrLn4vALwA9Tt3H8Bbb8zkZ7YQNmTIRZ/2v597AeZ0Co+JjcX2VUsxnL3QW+hsXmwThDsem8m+bFMajRUg7mwpLuqpUJt4APpJx+FuZgFHAlCxsHb4+BFYmdnCgaZsNpRDq/i7ZILKEaOH0XgsBEWFpexdV8HXXY2128/g3SVnUM6cbjNDc/ZOU2FTbwyD0kQ8PFAPk28Zxyz0NFRSBm9NlnvV6u3IL2nAyAmjUOdG7pdJCzwCjKv0kBwbDU93M8rgHXiMcprDUcTuxugxSs9PL9yCqtRimFFOLkzMjFnPVex5HxIcDgcvN+TU0vSOud1pdDafwprwGwn333o/CgjCN25ehbE3jcUH//2Q56NGFb+/7OxtEUUDuvUz3sBI10CklJTwe9EQocz4js5OQVmP/2fvO+DbKs+vjyQPLe+94+zE2XuRQRJI2ITRltJS+qeU2UHZq0ALhQItXZQCZc8yA9mb7L23nXjvPeUl6TvPKysowrbkhED4uOLnxpbufe97n3ul6rznPOf0wdxbfsKas72Gi5RG1lz8L/76n3ew7UgNZeSpHCOcn6HsCd+1k4x5lKq7OSScbQdhKGVfeZgtE9f8+IcKwNdSXi8LmeJsP5/58QLC42IjUVFQjPLycmaGpygmXcf88zfffBN/ePpJXPuT6zFpwkQ89RQjwXiMaedMx2/uuINjTPT/JvTa8nRBeNcss59mZ2cQhPtkwE/Uws+5qu39XBTgll8XE+4viHSfjj9gsic3jC9w3JOxPLf1BZ69x+1MBeAPcO0JkD2dWnd3Pr7OtavX/WXCfbHM3Z1XT/rNO7vWnSkRPO9FX+d+qvePtp9WAa0CviuggXBXjXTZBWUnfKe8y9YrKcZ3JU9ziyFuJlxAuDwItkPItiUHGXBHYhB+EKNHCEG0vVWvWKpmuhG38otoC3scVbS4gADmFpspoQ1LSEGQ9Kuyl9JJtk1HObuBfZnPr8nCrfNpuBPDMCRxYZczVjsLE+4C4Y/OHYWHz/EXhLtP2s0+izGb9IR79Iazz/ritZP8A+GeNfSThXYBbni5mHcsDqR7GsF1f4Fc45Sojc6mbHDPWWsg/DTfZD52f+fdD5h5PUCBZxuztatpNia/R9IlWxzGDzIzXCLMepPdlXixAIJLeRjJiAsor2lsUqBbfheDNpE8qxgyvi7AfOe2rXj8D08wx7oUaYnJKie8ni7pFrp0t5LtnTBoKFL5WbNi6zoY+47HxItuQ1uAU5mgHT5QhAZnC4IqDkCftwOJVMkkMhbNbg7C5s27KQ+PQAKd0mMIFIOZhpDN+DAB4QNoAmdraSbYtCKJjPz7i7bjmY8y0RqdyBgvo2LCBYQ7ao7glnMNmDNtEvbsyoIj0EKGOwoL569AmZPtL1fOQMtABwKbHIhsYuRYRQAK9hxC/5RY1f/e0CCmejUw0+AxqI61ens57CVcpoS9XQAAIABJREFUkCBIdrI3PqDBhk/nL8LU4WMQSwBb4agjCO+DI2Wl+NG996KObuUTh4xUZnAbt6zCVM7jkcf+SKY6hh+F7cpwbisN6Fbf+ySmxPfDUfbdS53HM8rsYBWj5DJScMmvbuWigpnu9PS/4OdmM8H7n59/C3vy2tFuSkZaEvPFmXO+e/s2KgbCYaWU30KVUGioFWWlRQirPaBAeBgzyeu4UKLnImVfZosvX7oUF19yISKpPrDz+ubn56ttEhIoz+fn56uvvooXX3gBv7j5FvUx+p//vISC3DzcfOtt6DegP6ZPu+DM3rhdje4d3+W1ne+IMu7gDcK95d7yurDsJxzYu5iM9zg+5uY9SpdzPdX58AC+QHhPmcnuLvKpHMvfm+brBuGnCnS7A9PuMf01ZvN1Tj0B1FLHzhYIPOvrKaP3BXr9AdTe5mvex/K+tj1lyH3dG53Vx72P97lqINxXNbXXtQqcuQp830B4TmF5p8U8e0C4AsUej1bJ+OYXXzr43h6nwwPGGpST2bK3kvHml1v5r52gXEdAEJ6YBiuZO2GC7GTJBRDII5D9onmVjUj723qAxkL85u2StCsGnA/ZjF/2iQTw6JwxeJhGUD15KAC7kkD7mXh8qPq6v8qEP8EUbtWzfevIk4fuCmz7A8LVNrs7B80drDq+wqCf7Oju+zz9cVv3PcrXsYUGwr+OKnY9xrvvv8Xc6CF0DDczpqyZruK1BNCBMJsZRcb3xtHMXCTQqC2NoLO9vV25m8uamYVZ1fJ7LUF4K4FfUBAZcnozCNMt70GRo8vve3cdxN13/Q4NZFmj6Qyu43tw2rkzMHDQICxdsRK2hlKalvXFhk1rkTB0EqZdeRddw5lJHdKEdrqGtx9qgKOsACDzGxNBszNGiLUFOrF72w5EmkKRwB7zuIR4BBqDGYmWS0O4IYinW7khmLneXExIigzE/OX78c9FBXDEJSFYb2JHih2B9gC0Vh3GTbMiMXfqJMqxs2BnjnmYRY/PPvocdZRrj/7FBSiKaISVC3rJBOGWYh1Kdh3A4LQEJBJoN9ZzsY8LftaUKOgoTd//5jIYquwI4vGd/OzS1TZi0cL3MW7AKCT3H0TQbWe2eiJ2Zx/GdY/cg3aLGRdOvpYj2LD6i4WYc+FMgvDHmKFu5seTnXFhIdiwYjE2PfoPjIlIw3623oif5GQaq2XXl6FmaCouuv02GJj/HciaS4SahD489e93sSunHY0BCeiVZIKDxng7t25RMvfw2GTVqiOmbyWsV7TtEO67/x4kEVxLG4KFdRQV0tLFizFh4jh+dAarbPhjjJAzmk3MZe+jQPezzz7LVoJ/4eHH/qBurrvvvEfdB7fdejtGjBqJiRNmntkbt4vRFXBlvJj340J3bniHI/lCtcG8zrO+O2HC3bFjrnFP3k+O+X6v/+GhGZEnH9ZrHF9z++o47qzxrx6zu/l0V3hPYOi93ZlmJt3H624O/t40vgCrP+P4M4avbTqrWVdO4J09L/P0PEZnv3uD+c7OzRfI9Kx9d+ZpnmN3Bcz97e/2B7h3dZ18LQr4ur7dnaPnvGSczhZJfI2vva5VQKvAqVdAA+Gu2n37IHz5bvaEN35plOa+pm5MTnkoxa04ElWEcH7zq3Xy2z+Zbwd/N7P3O4yyz0CjSQFyJwGA+xFIGTrDgDHllS3YkMee8yiRobt6ydVDydE7fiFr9+j5o3sGwjuAsBqrqxgx2YZs+FcAuOxziiDczVx3J1N3jb0b3W7TUagvFxLmoofe8Kf+7uvhnhoI72HBerj5e++9zBzr/gixxijw3NxSw/5qs5KnFxaWIL+4SvWE9+7Vi687FPDWcdFM4rAEKLY0tzHKrEn1g8v+AXxdHiJblse6dVvwx8d/z20qmfOtU1LnPz3xFEpKKhBktOBXt92MUUNHYPPW7UjsPw7X3f8QykLy0WyisRqMiK5OxPaFK1F98Cjioy0IoleEnQtxh3cdQpQxBEm9mBtOd/cWvv9z84sQwyQES0gEY77ksyEY6XGBWLLuCF5eUY6WmHhYDBYasLXBQCbcXn0YN8+Mw2WzpqIgv5wg3ExviUq8/fq7aGLkmYDw0gQy0oxMS24Jg7mgHaW7DyAjPZ6S/WjU17byYyQQsf3IzpfVYtcrCxHUZICRueA6czDsVXVY8Mm7mDR4PJL6DUAtG8h7U5a+9dBe/OLx+xFEU7kbr7kfmVn7MX/h27hk3lz8/tHfq3g46F094V98ugi7//4qxiX1RxUXOhysejoXGI6U5KJxUArm/vb/KInnggPNKrn8QQWAHU/98x3sFibcmIqUGBM/CnXYTfl+BHPKLZS6G8icR9LhvbS4ACH1B/EwpfHCctfUViGBMWU6msytXrkSk6dMVHFzDYVlym0+tl8vVWtHdQPee+89fL52JX7169/SJb6OPeKvqoi7Rx95TIHwtNRBPbwTtc2/iQqcDgDuKbPdHdMp59qd+ZavWviai6/9PV/3xwSsq/F8gXT3fr5YWs/xPRns05lbZ3M+nfl2B6p9XY9TudY9HbMrdrs7RUJX16cn94+2rVYBrQI9q4AGwl310mXnlXctR0+J7llVT2HrIcs6QLjIxDt9ECmT+tkVUYqBlKWWsW88mO7MIcwKNoaEqi/90iOuvNo6lObsHIeB8TvPbMjGXcuOsQ/c7NED3nEQOWuyaYpW4pf3R2eJHN3fL40nm6Cp3myJGevy0QmrfAKEz0MBc8O77NGG576+zNc8JuCDUfeUofsD1k/h0n5tu2gg/GsrZacDvfbW0xg8cBwiw9IoIycn20wQTmdvkZJX0whs1+4cJUcf2L+/AuABAS4QHhRAMMwFLOkhd8nUXQy46gmnikX+lee2bN+C+++7hxFXZXQxpzEaGfSBZIUPHz6CadNm4PDOnUjolYDFK7bAFJWBm568A4FDmV9tYr91Yx/UkZn/4pWVdIC2YXhyOoxMR2hmy8qRA3RLZ0RabApzwxlR1sCFgLKKUrLiiTAwqisxKYXzNGBgryiC8Ey8sqocDeEEoYZggnCy1fzPwYzsO+ZYcdHMKQSSbGMhOC0uzMM7b3wCQ1waJl97ESoTHAiyORDrCIWusAUFB/Yjo288IsJDWB9K5bnmkDAwDS3Fldj13wUwtbDXPImsMqMTW8ursIqM8vSRExDGaLJSRq4NoNR7+5H9uOXxPyIsORUXTL8auUVHuQixGvOuvAT33HevMrlzkjW3Mpt837pd2PLy60gPi0IjQbiTn5VxXGSsaKiHKWMwzrnufHpm6BUbbmAPToOtCc/+6w1kFjtR74hALzLcgezc37pxHU3VEmAmC+4gsx3PmLGSAkaS2Utwz7130agtCuWsX2pSIgVD7fh8/nzK46fAStf5Vi7EVFZWInpAL6V4aC+tUSZsDioTRo4YzYWYZhw5nInH//hHytBnYOjwYRgzeuqZvXG10U+pAp7MrTcj6O+AvljGzo7hCXbcv58KMPumQZMv0NqdesC7nj3pi/deLPH3OL5q2pPz8SVX7wnT3Z1U3dd9d6r3m/diRmcLUN3dq77mpb2uVUCrwKlV4HsHwvMrOi3UWQLCxR29g6H2nKZoHgUkt+uxkCD8vIAW5De1qy+zkf0z+AW6ir2KdhVD5H44CQYCLcE4QGnojFd2oZw9l8pZXR5yDPeSgzwl0nQJGm4jCJ9NED7FXxB+ajedttepVUAD4adWN3/3euH1Z5AxcDLMwcloqLfxPdVAIGtRALCRPc3bt+xVxmyDBw7sYMGlU4R90owGFHl6LfuN5W8B6PKv9IQLCBdmXID8rh1b8MijTyE/twqx0WmMwqqma3oFQkPMSElNYJ94EFniJCxdvRKJvYbj188+iPKYo2jSVSGsnb3dzQ1Y8vetqN3iRLIliT3NJhjMemzbtoZS9AAksj86IjqEvdCVZIErMX7SSISEWBAQLIsCOvQhK/3Jkl14fQ1TFCJpoKangSMX4Ix6mr+V78evZvXBhHGD0cx++JDQCJRUMjbtrQXsWw9Gn2ED4QiJI1y3I5EgWM/ow5ryoxgzLpmA1kxjtkb2mFsRlZ6Exvxi7HtjCcIclMvHRKGNPept/IxavPB/mDVmOmLSe6Pc0YyBfdOxae8O3P7kI4hgXa847wbk5GZi+44NmHvhBbjp5l8zVpELh+TYI2iqtn7tGlTu34lBBMe1XCRxGpyIYW1z80pQzZkNmTBGGdCZrBaarVlZrzr866VX0cB5lNfpyEgnor2pDls3rMGYUaOR1rev6iuPiwlH1uEDKCvMxq1UI8Qx5k3c0aPC2avPmLk1q1bh3JnTqTBoh4UAX9zRzTSKk+vbxkSLA7IIwgWFwQN4X/CjNft4Pv7v5z/HeJq0TZw8CcOHTPD3FtS20yqgVUCrgFYBrQJaBb4nFdBAeAcs/faZ8F2dy9EVaOaPZIU7AvBXSxl+TWbsWGML6mhq1H94BswDM6BvakU73dHlochtfrlssARi1gvbsaWSkWUEEsoNXdHkEnh7Aq6zH1y+5xKNU2r66Hkj8PDknvWEf0/eK9/6aWog/Mxegmf+thiVZTq0NoYRGEfTZ6GJGd5BlEJbFMvd0krn/969MXzoUGW2Jiy4ncBMmHAB4eXN9aoXWFhvYcRVTBnfjCGUNwsw37d9L+OrnuL2qZh3yY1ka81knato+lZJ0BuE0opy6JmTvWLFa+jVJxpXsMc5M7gKuvg2WPkeNWUFoPG4DunWNBqYEQAGOVFZF4iFH6xHVHAUeiXGslfZjuKyQ6isPYpLLp+OhKRwjt+o5iIu4G9+uA6vr62hMRvjzZwGOqQ7EKwLRmPRLiTXx9CVfAzP3UT23ojDx/di4eIvkJowFBfOno0Yuq43cyHAxMzuhoY6zvcQJpyTxr7zUP7NY/AzJCQpGg3ZRTj8v5WIDoxEM/vJ2y3skWf9Xnv1Y4xIG4Xw5MGo4IJfemoy9hzfhaff/ifSh/fHdZf+CMWlBVixchkSk3vh8suu5QJIHGX9lIwzLmzhhncxsk8iLp07A20qVlHHvnYdPvtkCRYs3oArL7xeye/pI8fPMxsN1A5jwdKFuOzq65Dabzgl+Y2orSjB+pVLce6MGRickUHxD3PPJeZt13YsWLACP7rmB7TMYKQa+9gjaMTWZGvAzu3bMXrMSDS0Nqv+/urqasXQyzUVw769e/cqF/2M/gPVYsuRQ0fxv/ffx4+v/Ql0ROVW05k39jyz7wxtdK0CWgW0CmgV0CqgVeDrroAGwjtA+PH80i7l6OnJNDs7w48hS3e4QHiXcnRhqg34rbkWz5hqcJy5u8nMEH9tTx62NIfhj9edS/djI9rqW4mv2Y8aa8Gji47ikZW5APtH+Y3RBc/djugdjupEAnxNgD6/uYox2/nD8fBEDYSf4ct9SsNrIPyUyub3Tn//5wc4ciwaP/7JOAQ5aIRGcBrKjHBjUAv2ZNZh1cZMnD/dignDexFcR7MfW8wNm9jNIQtbdhRwESy3tprWYgRxASaEE8TpOE4cW0ISKUlfufwj3H3P3zCg70/w1+dvQmwUG0a4LtZEs7A2ezDZawOWzN+LPz31c9jqA3DrL57EgBExnAcN0SKDsHLBJjLmobju2ivYx8wdeeyGehOWL9+HUWOHITrMZRZXVlaGVWRv09PT0bdvH3X+8nw4Px+ee3kZFm4tRUBCXzjJogcHtCOg2Y68g7mY3TsMv/rVZYzxYmuL04Sc4sP4bP4XSIrux8zrOQgOYxwiJd7BXHQIpBHkKoLZgX3ZGx1mQUUlxwwyIWNQfxzLLMZ7bzJfvDyQDuvpMBnNOHjgKHJKd+K6X/wfomhu5+SJyxi52Vn47xsv4pZf34qpY4ejoKQMWdl5KKOD/CCyyymU1Nu5WBCXFI93P/qUtTRj+szzwIhzsuQg+w5sWb8Fmw8cx7UXXUJHcxpV6toRGKZH5rEcvPSvV3H77Tej35BkOOjg3szPuPXrNyAlLRVDBg8myK5DDE3f9u7diY/mr8aV8+YxviwErbZm1otu6lxc2bp1KyZMmAB9CFdCWwNQQQl6WAhzxtmnXt9QjV2MI4uPjefCyWAayRmwafNm1NXVkgkfS9O+EFQx3117aBXQKqBVQKuAVgGtAloFPCvwfQPhTCLr9AbQfesgfNFOHKDrubJb7vQhEWIGXGG14QNzMWyMNPogqxLXL8oRyI3RI/th/g2TkRRmUnFjhVXNSP7LJiCMcs6OPOMTEnRhioRZFxAhjJLbJV2Y8DkaCD9bPyI0EH5mr8y/X3wdpdVpuOW2yQSaZLXpGi5J4GF0wj54vBXvvLcLE8cGYiTjsJwOmq3ROTswmCBW1rDopp1HGXdOTRVaDUamFzgRxegxs8mAqEA94smcL1+8AHff+yyGZ1yH5174BRnnNrQR7Nl1zWSeI9i/bcQbL+3Fgw/fiDBrJF56+R1MnBqOqppWejA6kXOcBmSNlQSnfQlsGX1mcjCu0ELQdxijxw9CBHuvpf9cmNrVq1cjhfJ0MZITabww95HxIXj8n5/hk02MiIjtDUNYMMKC7DCzjzlnzxH8bHoy7rnrB+wFZ1Sfjgt3Qa348ANGjVGOfvXV56gcdActx0PoJm6gYdkXa1YgnQ7n8XGRdEevJutrZERaOOX2FTh6sJZMcjqiaQAn/fH79h5CIUH4ZT+4kgDarGLHYsnM5+fm4/EnH8ONN92Eseyprm3ieeblUtJ9GH3YH5+WHEcDNprbUSL+2dsLYKER2+gx46Ej+g6iasDK5IdDBw4zPi4Ho8YMIxNthJ7XJSo+CqVlDXju6RfxUzLS6X0TmH3eStDdgrVr1yM5NYUgfJBkSyCWLvPbtm3HkmUbcdXVVyAhPkapB4TVrqfj/Sa6z4+fMAmhXLAMDDAyU7xSvRbKz1o99z+0n8Z4zB1PpqTeGhJMd/tNbDOowqjRo2GiX0dzXeuZvXG10bUKaBXQKqBVQKuAVoHvXAU0EO66ZN8+CF/YAcK9I8o8bym7ARNMLdgUkocH1ufgiR38Mh0ZBX6bJ0PDvkkaB6352UgMSw7D5Bd3YmNhE18nKBftudsFXZBcR2u4YsFp2KT6zYWBFyZ89jA8PEljws/Gd7IGws/sVXnxhY9QQgfyX9w0moxqJXuOgxHE90YkwfT+oy1Y9PEmDB0VjKFDe5EpDYKOTKyVDuUBfH/p7c3IYzdITmUF7EHMB29jEEFYKDPE9QjjYpcw4auWLKPZ2F8wYthP8Oifr+RCWCXayJ6bmPltDoklk2zEq8/vwBPP/A6xNA57602akDGbu7a6jr3bEZSYl6KcDHF0VBLCw6xkgttgsxmwfds+jJnUn5J1xpbR7E1A+Lp169CPYD0uLk5J5AU0xqSG4am/fYolW/i5EdYLeh43JKgNwfYmHNy2C7deMRm/uHE28o8XwGKNRbOjhiB8JayBcbj4orH83NAT9LeRBaarOk3JNm1ag7QUAeERaGis5bmGUFZPkFpajfqaQNYmXnlVGOmOXlVZiyL2e6f27Y36Npvqp05NSEJ+dg7uv/9+3EUTtqHDh9N8zobsnDwU5B1DbyqQYmPClKQ7muZyH732CZMgotiHToY53KpAuIFgft/uw8g5moWp540n4Dfwx84WghAuJtTgL0+/TGXDT9kPTjDP69DaZqfx2zYC7USk906l1N2p5r9ty2asW7GBOeFXM/87lq0HAsINqCGjvW7tJoxlf3eAno70NKyrYH+7ZLFbqHBot7dywSELUZFkwgemMMYsEJvXbkRNRRVGDxvFRQIr6ii91x5aBbQKaBXQKqBVQKuAVgHPCmgg/CwB4UMXbMP+6k4iyjyvFg3Vkiw6jFu5GJ8crgYS6dpuDmUEmcjNyaC3OxDNL7zT2KP58bEaOIUVd+WPuR6C4gRsu0G4/O42aRO5OkH4YwThD03UjNnOxo8JDYSf2avy0n/eRXFlGkH4JLTUFxGEMmKLTGdyYhgy8x1Y+M569BsbgiEjB6C1iQ7cdBYPDbcQCNKMjUZjBTRLzK9hfnWQVcV1RdPYy0lwHk7TwzhGhC1bsAAPPfJ3TJpwM+59+EK0tpRSyh5M0zGmG+hCKE6x44W/r6FU/R4awiXhzTfeY290E+w2G0It4ShkRrjEY0VFJJNhjqQJmQOtzYHYtHEnQWI/9kcHq15l2WbdurUYOXKkYsJdIJyMPCXtr76yiDnXLWTwY9k7zXhDfp4EUnK/ZfM2gsah+N2dV6K0oIQAOgZVDWVcCFiI6JA0XDFvCvTsqZZe9+AAOpPz3/fefRvx8bHsNQ+FncqccAJkkzUQFVW17IsP5xwT0NRaS8Y4DHUNLSg6ko2UPunQk722UlYeExGtmPB77n4Av7vnXvQdMITSfJpO5ueiojiXUvRQnrfLUDKZ8vGP//MaghkhN2nSRC5aWHn+Tq4jOmh4dxB1mYcx4ZLL0Uym3kRwHklGev+BLPz9hTdx/f/dwJ5t6tcpsxeDum3bKR+nuVtacpJi9BMTIrGDsWXvrTiECy69mAA+UomDzIx2rC0txO4tG3DJnPPhJDAPCjahpqaGCgdmhvO6NnC+h3OLEZPUC317J0gaJDZ9sQlNBO8jhg6jg71EvZ3Z+1YbXauAVgGtAloFtApoFfjuVUAD4WcJCB/y+TbK0fltrcue8A4QTTkmKO1EZiYdnyiJtRCEKzDNb3+SEWQn0LbzbzI16jk3s656wfk/jFVy4XKXsdGJzHBKOKnXxGPnDcdDE04DhJcuxp03fAzc8hiemZvQ7TviK9ncnex7SvndntnlJ0WbuafjijjrNk1NbdpJpNq3+B7XQPiZLf7LL76HvJJESqOnoqkmjyCcplp0D0+IsyK/PAALPj6I0IxgJGf0haGVTChBWLCVjDjfVpaANjRUlaCytYUu6cwMb2hFHM3EzJSIp9LZ29jSjFXLFuK+B/+Gc6f+Gvc/dgmBK3tj2nQIiTAR3AYrIP7831bgXy8/qBjsd9/6gL3Ldjj5vtQxyzu76BhlzpVITemD8IhQAsU2tNgCse6LnRg3YSDjxsi+M29b3LtXrFiBsWPHIplMtQBnkambDS1Yt3obpe4JZNPj+PHgpBEc49UQjAULl6GB8V533X01qkorYQiworAiG++/uxyJkQNw+eWTKQF39TYHUALAIDC88sorGJoxhMeMotkchdlkfIPIrhezrzvYGEYJeDr75m1KCp+XV4bynBwMHjoYIXQuF0uKQPbcHz2Si98//jQeYKZ2AhcVBSTn5+SjNC8HaXRWD7eaOKYFyexv//cLL8LeeyQmTBxLVlrH9UMHnd8Z27jjKMz5WZhz4bmoYs+6kZ+DcVQFbdt9EP9+Zz6uvu6njHALh9kZxOz3NvZ4b2dd0ymlT+IYdsTHmLFv3yE8vnAPhlASb+XnqpjpmflaXUEmio/sxo3X0rCN9Q5gI3pVSTXCCK6Fza9uacUX3LfFaIW1dxSsVDNk7dqLcC5UTBg+lH/TH6C6/szeuF2MvnT5/3D+7Kuh/avVQbsPtPeB9jmgfQ5onwOdfw7I/4VKbb6NhwbCzxIQ3u/TTciqa/YBwmWy/MZPySmycviTx2//lKILCFfgmj/CiEtfuUSSdWzuCg9X33o7+r875OnuJnFhwQVJkEW6/5wMPD51iN/3ou9scI+hBszDy8/MRVzHU6UE3R8SsC+Zcws+v3Wk61kFxDdi5st/wKidD+GG5+PxxOe3Yqj3jE4C2l4veo6HYjKDCQQ1ntsICP8YvXmMuXH+/O53Oc7ohhoIP6PlJUv8MXKKYvGLX44n0KSShHJ0kzh+G3XIKjLgjf8dQk0CATH7jY32IJBYhoMyb3FDT4jQY4S1GYVkQDfv3I+DOw8gmRnZo0YPxezJ42EkOF8w/yM8+Pt/Yu6se/HIk5cRqNpgq6sjyGTcFjn3+sZw/O2pJXjptd+jT+9EvPv2O0hKoUFcIyPG2kJQxoWB4tIS9E4fxPW3EDKxdrp9t2Hzpl2YwvetztHE/PEY5BDsLl26FOdMnYzk5GRlLibu6O22amzZsRNpZKNDI6yqL9tI6XygIwQfvPcZ7IEJuOHGmWhgJnpgcCiyCzPxyUdfIDk6A5dcPJEg3MZjEPxycU+CFj784ANMmTKZYwRLUzyl6KEqzi2PEWVNNHtLTIyDnn3l8lmUdbSI4LUAQ4YMptTdSAZbT9OycGzdcxR/+Pu/cccDj1AyHoqmxlYcP3wYtvJSZPRKRDhjFg3sqY+jHP3P727EQUsq4uKpMKCsXE8WO9CiR0mhDePQgF9dNBAltnrVg54UEYEte3Pxn8/XYPx5FyI+KgyFaKF8vxk7d+3hAkEf5oFHUI3QRGWBhcZxe7H7QAkGDRrCvnMLQgn8jVykqCnLw/FDu3DFpReijZ+17UyWKCmpQHxkNGLCjVxwcWL9gUOMbwsl8A5QtTiWmaUWD/pTek8BP86n4kB7aBXQKqBVQKuAVgGtAloFPCuggfCzBIRP/mwzNlb7YMLdV07QGJktkLHCoWwCcf4uIFz1fQsQF1DtzgIXCTp/V+7ofLil6PK72wROxiOTBbJE/5gzCreN6ef3u0RA+Ou9T4H1dh+BYPpfuBVXFgjgpiFUlw8/WGkFzNE5aD9pXH+At+c2fpfjjG6ogfAzWl68+e7/kFucgB/9aBgiQ8nskjkNpC2YpPtlFTrx2vtHUZ0aBBszooMobY5gvFc730MmsqLpcSaM0JehsLYGe/Zn4uCug2SskzB8xGBMn0CDLpqCff75h3jubx/R3O03+L+bptFVXE9ZtxNBNFnTMWu8pAp47T+r8Ppbd6Fvr1i8/cY7SOmlp/Sdi2bMui4uzmc/8272jsdQ4h2JKKYeVFfWs4c7h7nao9iTzSCE6GhkZWXRMX05Zs6agaSkJNXHLaxtU2M1tu/cgQEZg2GlYWMr+5mDDDxHOqG//sq7FND0xc23nM/jyWJgMHPCC/AxI83aGkyYPnX89Y+YAAAgAElEQVSocv4WVlv6zuvrawj+1zE/exoXAxxKVGMhexxCmXhBUSmPZUcSe7pFMk8LNWQeLaGhWSFGjRiCMLLULC77qgOwYV8xHvn3K5g452KCXiszyhtRnp+DWKMD50/OIHgOVox/ZFwMnv7vKhyMHc5zoYSerL2RsnYYnSguasYoLlDcecFIVJId11O+HkefjFXbM/Hmlv1IGD6Gvf12Lgy0KxAuPecZlN5bGbXW0txIZ/MI7Nu/C4VFVZgzfRrC+VEY6GAvO/PGD+Xn4aPVX2DqnLlw8DO1idf7OPvy46g4SAi10nG9FnkFhUgiU58Wzng0LogePJSp6hQbzWgyyvR/mSRtQdpDq4BWAa0CWgW0CmgV0CrwZQU0EH6WgPB71x3AU0cKKCnnF8sTNubd3KoCsvlFj/pZoKiC3xq5nwBpYcCVpL1Dai7mawqYq0wy1/MCvt3kDNkkZcwmh211YOf1szAyPqKH75FiLL7zYTx/pKvdRnQCjD0l4V4Au0OWnv7ES7j1KxR4N1PTQHinxfkSvJ/88gl+zuMX9WvH396vf/Vv1zMnxu9IwHMN8eUf7jHd+7u2l/7cjvm4N+UT8lQ4M7O/jceb7yzGtp0WDBkagkgCNARY6IxOOXp8IDIJ9NavPQLDhN5gwDWCbO0IddK1nO83CwFfWqwevRqKUEJmu6axDTWMsUqOj0NYlBX9UuIRQup4/oJ38PzzS9gpcjHS0vXQ07U8zBzL/Xm+zMJuDmhFXmYJ1qx7lDL1etx5+6Pcv1W5m5vIrB4/UoqVqzaxxzuGYDuFWeFWlBQVw9lej59eP4Ou5Rb2aMfj+PHjWLpsMWYwC1vyqyXPXCTjegLLXTt2Y+yw0TSbYysL2WtDMG3l+Dny4iuvYtW6Avzs+mkwUnLd2qZHfmk29u8tQXsD6xFhJ2iNYU90ACLZA95AQG9rqcGVV17AvnKDknUHGkP5kRSIQkZQNDa0U17O3HL2bQcYLCjIrcOazfOV83gEz8VKtjmATPi+okq8t24bRs6egzZKu1lQFLB33EBV0BQuFsQxCqy9jToBel+8ufwt6Odczx7uMBjYcmM08rMu2IktW47BvvBtXM0M8XpLoJK7J9J5ff2hY9inN2LMRRciQEA1Hd8rq6qRm1/IfvnRqk/e3t5E87cImtttRgKl/jf+4CJEMjs8qLUJQTzPD7YexuMfLMAF198MMxUJtZS67yvKY255GAZyP0N5CbavWQOd3aGM5ALIlueWlyMiMUUB8yAa2P3IormjfxvvZ+2YWgW0CmgV0CqgVeBsroAGwl1X51t3Rz9YVouMD9aTTuKXf4e/8kWCZ3EC4hd+ZpKRHSeSFsDt7vUWsE0p50l/u06XAIPHENNe5ZDOf9nPOSkhCiuvmQpjYIeU/YzfuS4gnq36x9EtkB/g3WPenRzda95zvgLmNSbcA2t7rPm4QPD3FYRf/7ObYGPMWGOjjUC3jZ0dwQSVJjLMJkrO2U/MZAIxOhPJt7DBwnYKQBY5ehjNx6rIHEfGkqWOJCPKBTFhoIMJ0uOiopEYG4f//fdtfPbZZyrHW/ZpbHT1WEuGt7iX69kjHUZH9bKyEjQ21ZPFjle93+L2HcDxtmxYrwQuqak0ZouOZNxWPRoa6pAxZBD7v0cjnIsYlpAIVNU248P5S9DSHggdHdNDw4yIirUgxBGDHdvI0CcPoZlaCmpq62kAF8p+62iC9vk4kLUTGRmD1PkVFBTQ/XyTAqpTpkwh8KZZGedgsVgRQal3WVkFDh86SpAfz5841XMeYo2gs3gCdu/ejcMHDyGtVwrCw8O55qdX7PyqresRQffwROZvm9g73U7QnstIsrhR52DuNdezJ70RDZSWVx/LQmJIA4akh5BDl5z2MCTQSO3F5/+BFC5s9IpLpKt8s6p/ABcF1u3YhPVbN+O8YXRer2+k3D2UaxoE+Hml0MckY8z5l/BzNYKxYyJHt+E4s8lDqV5w19ZICYFck5DD2zBz2mSqA+xcbDAgJiUVKzfvwAGOc96lV6KdNWug+WVmYSEi2K/eKzYSpsYaLH3jJWxfvphRb/worq2FgTL3UTOmo//wESp27vaZc874J6l2AK0CWgW0CmgV0CqgVeC7VQENhHeA8GO5FV0i396pjAH7Bh6/W74Lf8ks4hdGMtyMOPKLEReTNWHPK2j+U07HdMpa1UMYcWbpuozXOkzYFP7mDpTRKqClALiLFTdyu48vGo+5A5J6fKbKPK1bKTnwFRDNXu0v2XNhwm8Bnn4Yx6/7Kvvtr+QdfjHh/pqyucvghwy+xxU7tR00Ofqp1c3fvcLZJ93WSlM1gjU7ZeLS+2zQS883wSzfQzo9M8EJnqXHWhzH3Q95TuTe+iATouJiYQ0nU9xsQx1Z8WC+H9NT0tAvvTeK8rLpwr1DPS+gWwC8jCvGaQJUQyyxSj4ubLOskAXxfe2kbVp7e6vqczYFG3HkyBEUFRfwObLjJjq001BRwKgAdTtl5AKWo2OTGCMWx/U8MxcV6unUXU/Qa0F473iUFtdwnCiy01b2Q3ORgGxyRBRjxei8rte1KeY8gMC7mSBXos4EtJqpCpB56mnIJuPL73L8avaOywJCBDOy5VyiwhzsCTejvLRMOYgLmJfzaKWDuLDzlU10k+dnWySZcBmjmat/VS06hCf3JWAdA0tQOOyNTtQWFiCgnQ7tpgblfm4xR3KeoVj1xVaE0SwvgnGMreU16loERFtxvKES2TVlqGgopkEc87vZzx3Jnu0W5rw3trNGXJhopMonFPWwMfe7sKiA50Wn9zZmyrG2Ol4LJ9sFxLHSZY/Rxt9cLToOPQ3YYuLozt4XYbLowkXOIJqwhXAhoZGZ8JFGqhgaq9g7XkIXezs/tnWoZ2Z8Kz9/pX/cwfmuXuzbAtLfe1TbTquAVgGtAloFtApoFfj/owLfNxB+PI9t1J08dGcDCG9mRNjPF2zBu7mcZGhHH6EgL1/EuIBscUaXiLMqgnEB4sKAi0mbQm4dsWSqZ1x+hPruePDLaSAl6S9MG4afj+t/Sne1LwfzbkG0kp4fx3Wfz0NBN5L2r4L4TqbqFwiX/TQmXKqgydFPvodM7FEWMOmgEoX/nAgWcAcMmPi+EsDcSnm090PeUeTEVW+3dHfY7e2uTTo2NRoCEcYosoaGhhOgW4CogGv5UYDSQJk2I8ZEwuykfF3AvrwmAF3mZbWGKHd0AfGyUCDgWwC7zEnGpSyGgJJjcQJJ7HMe2NeEa64ZgXBTOxzEmyaLDYEBRthb9GimoVigngCSIFfixizWYCYUivt3gFpgMHCBThYW5PjC6Ov4GaEjsJRjyTbyCCKb7T4HF+vvmq+8rpfsdH7WyPNyPm2cr9nAY6v/CHK5eKAWO9gbziHVv9XtlQjlOeoIXnW8Bq1tjerc2+1m5B6vxh/eYAY7N25pa0dTkyv3S5QKgQTGsl0NTdaCgwh+W21cfzTAyvm38fOthSZxBva+G9HKMZuV7L2lxcZER9dCSscnJJplMUOAOR8GtTjScV0CTVyUsKlMcrnOwVy4NOhYJ+5v4DU3hZpVEEVzcytrHEL2W+rDa8bz0vFabN6y75Q+V7WdtApoFdAqoFVAq4BWgf9/K6CBcNe1PStAuEyklUD84dV78e/DhaiTHklhxd0ooMv7kF8jFbjmN8F6G5kZ0uiqB1x6xOUbJX9Eeq7OVH3DpAkbnyBQGMzexj+cMxjzhvY65bv81JhwOZwHKz1nHm7J/thPJvx02WwNhEv1NRB+8i0fES7MraxbiXrE9YZRDDiTAxQT3AGGBRC7H/K8+2EiwJXX2rm9npSqgFHlxMD3tIBR4kHlUu4Gru5jybiyrYMMrABTAd90+FJjCdMsP7Iw0ErWVraVMfR8r7vnIa876VrexDd7gM4OB9n81toK5pEb8P4HP0NUAnXSZKZBhpaN23DWNaChhgt2zEE3kb23UX4vcnKDxBt2nLMsIihALV4TykOCrwWTga6vp5u7mWCVwJzn7mbzVR2CotAsr5PBl/m1kkWX85aPJXlI/7k8lBd8mBVOxrZxGYJj85nWZjgjCKZD+XmnFgkJiJm9rjPJ72ZkHyzH8Mnb1PkLyNVxUUMug13aBkSxwBrouUiggL+9DW3tNrWtmhdrExzIdgL2kavayoehUiGQ7Gbd7dzeINdWeGyOpRY/ZB9K55VYiLVQzL2w4FQJOKggUIsOXABo5jgtrI1BpPEGLuBwgcDJlAmx2pC2Ih1f27cr95Q/W7UdtQpoFdAqoFVAq4BWgf8/K6CBcNd1PWtAuPs2O0a55ZqccmwurkITv9jp5YupL0bc9Q3a1VMuGULuh9uTTb1OBSZfSiZ7My01BpNTYxEhQP80HqfGhJ8ukO5kwhoT3ulV1IzZ/Lu5Q0NcINy9YuXq4hAZuguEO8lyC+h0s9fCyrrBufwrCYCuTxMXw+0GyQEdQFpYWRegdr033SDRLUk3iNu6AokyBM3OZByCQde2BJmBAuYJsgWcUyYvx5Dt3A87ncEdZLPNBMNNVMX07dOO224fSaf3egJH9p3bqa7hZ0MLHcKl591Bh3eLOQS2BoJ0HqeVHwMypoBoxThzQUAtJHBRQeYlx5I5y8PN0tfXNygAL/vZyRALiy5/i0Gbg2BUzkEAq8zZHGxVx2nnokQIj6sWHLjwIIjVSRZdpPumED3Hkc2CyYCTaQ5oJ3tvRkVxM+76zz7WOJBO51JrOX/OmQBZYuKo+oalhdJ9zttAVZD87aDBmoFg3UnTNAeZdicjx9TVFbUD5+aW+csiQYDUlwcWL3c5D1lEkesuMn89F2QCiMabm82u9EeqjNrtLaoWwpbrJbKNc9GRKZdxlACJ40srgWyzZVumfzegtpVWAa0CWgW0CmgV0CrwvamABsI7vjYfyyvpuic85aSQ6e/NzeHviZ46E979EXyB+6/srYHwTguqgXD/7mTp03YBYDea/pINl+edHT3cJxhWea6juAp0E7y1iba6YwwXi+4aSyTfAQSBbgDvyaC7QLgAa5Ghuz6GBNTJcdxgPogMdpujoYNFd43rkn4HdUjoub8ssJHVDWS/t72VrG1AMyXZLWRyOWAbc8iDyCx32EMEB7pM5QJ1QUp9I+BRcsNPsPwEnp5yeTVHB00j+WiniaMcd+DAgTSSi0B1VY2rR95RS2O0elTXVLoYcpZPAL0LDBtgo1Rez2gxh01aYMhaU9JtZ8lblUCdIFykAmSTZR1CpO8i5ZZHcICJ7D5l/jx/B09SmOc2LjK6Fj70BOXclvVrZW76l4skrB8BdTBrqhcVA8vaTMCvVANSt47aKha84zly7FygZLEU0pbfhRl3XY829oyb9exZ538OOsFLvJtw55J3HiwgXEC9w+UdIAumsojh4LY6RkceOVLs3w14JraqXoo/3Pg0dneMfeHjK/DzE11HVVj9+NX4p3pxHv70wS34SkOS2v8YfuD52tHnccUDH3eMOAa3vfgkZvgK1OhsnG7n5l2MbuZ6KvPh8FdcNevEQT76YEWX1ZftTuV1z/06G8Pf47sn5rm9POeekz/H8bWtr3OU4/naxtc5us+ju1qeznF8jet5gX2di3sennX2vg49Od6ZeGtrY2oV0Crw3a/A9w6E55d2etF0Ggj/9m5m6Rm/f8lXY8wUCD8+D5/fOtK/yWkgvNM6aSDcv9tHTM46e7jrR3x44uHuI/ZcuXOQAhWg7vnQdUiiFbjtGMit7va8Luo5ysOFeT1p/w6w7X5OtvM8hPRuCxsrD4GdXApwtZyoJ1yqGAOBNpyywMAe6w6hjPd5GvhCq9eNojwbPU4nIIDsNJl4OYD0WM+ceT4mTZxMJ/USBWzDww3Ys2cPvvjiC8rBxaJMbCkEvLvPiRnefI6Kbi4WnFxLwdsO5pW7zkPUAFxMUPuqM1Ln5JRe8Y6FDQH2ni0CavFCkfRqQ5mhAuFEx2pMvSyQiGrAK3lCnj/xEMWDQOeOhRRZBFFst7p00qIg/fAiV+fkOy68u56BlEE4aQKnQLw8hA7v8OTIOVLmXe5v6O+DeOWqXwFu4K3Aat4J0Hz01Vm4D3/HR9cPhufvX07Otf9CT4CugPNqTHEDbzUmOgfwJwbqZBx0PzfvAnU511Oaj2t0N6j1BlPeYLeri+W5nzcQ7u4Ce+8n2/oL6NzH8TXHzs5JnusMsHcHnj3Be0/r4N6+u0UCX+fhecyu6u2+lt297jkXd719AfGuXve16PENvbm1w2gV0Crw/0EFNBDuuogaCD+lm/lrlJQrg7aNmPnyH5D8oYBy14R8G7J5zWHOLX6Adh894U9Mwsr7P8YRdJZvfkqF+lp2+hIj+dOX8OUhNRDuX/mFwTy5Vi6AdoLN7jBJc7PVbmm2bOOSJqtIA8WOysMN5gT5KvZVjMk6AJ6D6NZAtlU5jVNSHSCmb4p5FYBLVrpjLFcfugtwOp2u7QXQu4/n6ml2tas4ycTKuHqmIjgEDJIhVi5x5JoNjCR00FU8kO7h7QTtsp0cU9haPqWc0smdKxLYzYarsTr6plvJBMtQQUGUnIufBCHukIzhmD5tlgLkAfwJCgU2bdyINStXiiMZzdc4vtDaBL7SWy7svsxVuZFTzq0T13n+Lb3oyohOWsaFiOZ2TunD559OJ3vY5bdAkcxzoqIYEMpfgWnOg8BZgDqb4RFg5/z5q50LGWKsJkp+JXeX9QfZvMMrL5DmbXIdnCIlV6y1KAooMSczr9zU5Nq4Dq4WRpSphrDdQfTbEPU8D2vitRQ2XFoU2mThRHLSxWBO7peOxQN1L/AaH8us8O8G/Lq3EoD8QR+8/MD5cBHVLjY5+yphwwUEv4F0N5j2YqqrV9/LxIvtGHHBPGARTmbCT5qn1zhe59DlON3OzbsQ3c/15K27n4/ntt2BcF+guDvQ7Q8YdM+jqzl0dSt4gnBPUN3d8z25rTo7b18g2j2Pzo7TFfDv7vzkta7q3xlo9+f47uN1pgiQ17paiPCucVfz9nW/9OQaaNtqFdAq8P2pgAbCXddaA+Hfn3v+O3umGgg/s5dO5OgCiAdnZKhe7KioKII4KDdyYZmrmCVdXFKoAJsAY9f1ENDM/Wi0ECyAmgDcTkCoYx+0geBMcJ20IgubaucfLkDv6itXeytm1yVTV47bJ8B3B+NN9le2F1KVHcb8ncCV/+skYNdLD3jHeoyOzupsq+aWBLfUgQeyb7mV8m4B2nJOclhhkgUUCjMtu7nAvou5lR5og0F6zumaTuJcxmqhKznNvzloE0yOINgCKDmXKbQGwkQ0GpSWjJ/MPg8DU/qxRgSyyWF46d/PIPNYNqXbdC0XMzpdO2w0V9M1c3yB0zwR6RGXk5BjKnk+FxVGjxmDwYOGKCl7LbO2RdY+fPhwpKWloLy8XG3XWNuIt95+i/NzMc4C6lUNO0zsRMrOiG8OTfAvvfdOOp0TPwsw5+VynQtfdzH6Lhd0F10vQJtRZh2sufvadHa3uVsEPK+fbOc2qOtsn+NZnUdynNm7ubPRPdjnGG+Z+cngtfroQaD/YER0JiP3GFqB7I0zPID+ycf1dxx4M+Oew3xlDl0DbV/z8RzWF/Dq7vp0BxJ9gULvcX0xst5zdv/tS2Luz3F6emxvUO3PPewvc9wVy+8L4HZ3HTubn/f2vvb3Z3t/6qBto1VAq4BWAe8KaCC846tYVk55l/Rin7Ro7c7RKvCtV0AD4Wf2EgggnnflFXj22WeVYZliS4WVJbMpkVjvvP4m/v3Cv1BSUqQYYwHt0k8t20jPtp3u5XZlXOaKsiIMVCaICv1JHBjdvk88FCr20GQLA+60YMjwgczaNiI/Px9lpdVqMUAAuDDbYdHhiI9JQF1NLfLzjomFmKvHm4PSEF0JsMVETIC5mI0lJiShL4FUAPuyU1KSEBcTr6LMautdOeVyvkVFRdi+fTtzwstIAnOeXAgIZJ62AFdreBIiU+MZ8VUCXW0LHcxD6f7dgJoGsr8oQWSf3rh2+jT06dMHDYEWtRDx7svPY/+xTGVuJu3UzkDRcpNBbw9iVdr4qxi/uZzfRdkuooGE2Bg88+enMOeiK5QaQPrLs7KyKG8PR69evZQqQGLONq7diOuuuw7FpSUnJPcmkxUDBgxA3779kZ1/BLSI57kZUWtrwKGje1VfemJ8PMIjYjhOi8sMjosAjY2NaKc7exvr2txMJYE7TYK19Abh3koIuYbeILw74H46TLg38+cLkHT3DjkJoPoLbLsC4Sf6uU+jJ9xjst2CZ3/m2tP58Ng9AaC+Pnm8GW1fwM4bWPt7Xf2Vo8v4/kjJPefR2fbdMcfufbs6jr+LBL5q19nr3R27q4WCrqTvXbH/3seQvzVA7uudoL2uVUCrQE8q8H0D4YwD77Q8Og2E9+S20bb9NiqggfAzW3Vx9b7qqqvw1NN/Jspy9QNLFraZkVxVtTX46P338Je//AU5OcdPgDCXXLxjXi60TKZWj7BQi5Klt7QFIGXIeGSMnorGmqYTUm83sBPMrvK+CTIzt6xGv/5pmHHuFMRERqGyslb1ZLv6kplx7bChtbEZe3fuZPxXNUaNHIzIiFAVzWVraiXgpBN5exMaWhqxc9d+lJTXYdToyQgyBsNGwGkk8G4g+JRjh4SEKKZffj7+9BMsWLCAYF7k9ETvsjjA6LLZ1/wGc2++EQHhZJYb+Vx7IOqaq7GGEYoHlryBgNZaTImJRHR0BAyhkQgMC8PHr76MwpJihKekINhsIrNdgvqyOpgoK7exp1pHebiL2+eDUWNiWBcbFY7//us5XHjVTwmSBajbcfjwYTXPtLQ0VRuzyYgtm7figgsuQHV1NZ+jaoCpEcJqnzvrfPzoRz+mhL0JRjL2Zi6gbN6zA59++D7CSOtPnHAOEvv2ZYY4jdpYa4kea25uRm1VNXJzc7Fo4ecoLi7lAoqLmfd8eBroudzoO4z2PJQMblDuua3nGGcDCHfJwlO/7N32B9jKSfhgwuFXT3j343xlbt5vc3/nKvv5O59OAJXnYbvrVe4OMPsCyb7k3r4+4bxl597b+7Ow4M82bsDZ3Xz8WTjwrGNn0nQZvzvlgOfr/tbdH7beXzDdXduBZ238qYWva6u9rlVAq8D3rwIaCHddcw2Ef//u/e/cGWsg/MxeMgFR1157DZ555i9KDi19wAIAQ0PD1d/zP/4Azz33HI5nH1e91QLKROot5l4ud3RKygnkxg8YiMEjB6moroJCG2qtaeg1fAZqbMGKXT/RK87TERAuIF9+Di94BrnZhzFmzDDuG4zqilpER8UgPCoSGUMGYv3alSgpKsbBPbsxedww/Ob2GxAVblFxW6IqtzW3IijYgGCLGWs3bMdni9YQU1sJhkNgsppQVpSnzmPYsGEEztHILyxAbGws1q1bh+3btnHRQBhh6akWkByOhItux7Tbfwd7tJXMuAEJjhZUhAdiweLNqHnrWSS2VKOfsR3hcaGIj4hnjrYOCz/9QIH+6TPnYhAZ8sa6SrUgkFtQixoi70BnI8Itelx02eVoYr91C5UEYdS+z506AZNnX6Kk6PIQJjyAknphwkU2L4sGSxcvww9+cJVisSUCrVViwJhFNnzUBNx82+2sVTCMtFvX89qsWL8Giz78CL1CozFqzESE9+utosusVjOVAcwwJ9suaw21lRWU0P8LefnZdD33MGnrwa3mzYp773o6cvSvgwl3gVyc7GLuL7D1BcKVjNyjt7yrunUxTqdz8x7D37mq/fycD7fsDox29Zq/+5xJJtxdHm/w2lmPuHvb7hYVPMfzLL2/59rVMfxlwmX/ntTbG9i79/eui6+WAe/95G/Pfbpa8PB+3t9FjR58pGibahXQKvA9qYAGwl0X+hsF4QcLyr8nt5d2mt/lCvSLj3JNv4McPMERnvjbHafVcZYiPz7x65d/qOc8X+t44sSigvs16Q/mpuGhlG5/C49x48YogHrvvfcrxjOgI8bLag1V4HDt6hXYtWuXknRbrVZGTx3B7t27FbvqZkHb6hoxh4ZlwyYNQ4DRiJzsJqwociC03wSKvCWCTCTuHbnjHUZvJrNRAfayZc9RHn4c40YPRlNDLZITU9F/wCBsI0BOTU9FQ10t8rJzsG39WkyfMhqPPXwnIlgrycEWFrylXY8GyrADCeB37D2CTz5fjeq6NoSERROEW3Dl5Rdg0aJFSEhIUHPes28v4inVlvELC9nrTmAbKCL61mYUVwFp592E8++4HzYLsTxJ8lQ0ozDEgjc/XwvD4v/gSqMOyTXFsMSGICYmFjVss/5w9ypEkqE/f+6lSA0NQ0tNDRp0RhjTByM+aTAMtlK89sKzGDVxInTWWO4XhzouPMQYbJh50eWKoZZaCAgXRlzmJ7VNSkzCJ5/Mx8+u+4laSFAyfGals+udEv6xuP03v6N8nRJ6iQnjdVu0ehnWfboQQ8ITMWnGeRgweyacHDfIzD54gv5mLlgY6BhfkpeHRx+6G9mZlK57gPDO5OXuyDb1fxhejHh3t2v2MRbzFB+nC8K7Zpn9NDs7gyDcJwN+omZ+zlVt//WB8K4umTe48wfgeo7V2f7+MqldAUBvBt4f1tjXLenrvHo6Zzled2Db33p3tp0vYOyvsqEz4N2ZHN4ftt1XfbXXtQpoFdAqoIFw1z3wjYLwLm87FYPjclJG0zG0HVsPR8Fexu9W8AvpqbE0nsfiyPyTQIcMX0B0Kgxpw2BIn8M2UH7LdiOiji+X2lvj7KuAxoSf2WuSn5eDNYzXGjlypDJbE+fxQAK6kNBQ9oGXoCA7S/UfJyWlkAkPxoYNG3A08zBGjRqhQHkre6JXffQZ+rUFYszscQgmYN2/uxj3fLIRtaH9CY7NCoR7AjgDTd4EdCrWfMVfkXmELPdEvi9pEjY0QxjrWCxbsRyXXnYZNm/ejOKCQmxd9wWmThqJxx+9iyCced9Cg7frsGP3ERxlP3ZoRDiaCMjXbX6clb8AACAASURBVNqD0gobQXgkQsLDMPe8adi6dStGjBqpwK6A7zBKyFesWIFGm43938mUjbO/vKEKR7Mr0W/mL/Hjhx+HLtQJM8ePNTSgTB+Kt5ftRL/spXjQbEHyqi2UonPRJD4SdS0mbOrL85k3HekDMhCn59zYS7/uUC42FzWgrdGKMX0isHz+m7QXN6LREI5Y9rj3MjswKMKAjFHjyHLXE5jHKDO2djqryzVwsBbDhg7Dex98iBt+/jO0NtuURF+M5yjmx/AJU/Hr397Na1ILs52SctL585cvxN4lazA5tj+GTpyG3nNmws5M8wDxmjNJJro4nJuRdeAAHrjjZhTlHlLxZPLoqr/b83nPa+iOTetqv9MB4ad1x3vHd3kN5juijDt4g3Bvube8Liz7CQf2LmbsPY6PuXmP0uVcT3U+3QBCX2DRX/DpeQ49ZZW7uu5dybu7Y217cg91xgR3B3q9z9Hz77OVCXfP0dc1cW/XmYxeA+E9uau0bbUKaBXoqgIaCHdV5tsH4W4AThvftt0vo3n5a2jPL4BTeiRp0dx5gnHPbmw3S6nGkkxkMnBBgwbBcuk90CfM6Nlg2tbfeAU0EH5mS15UmI/ly5dj+IgRCoSLGVtkZLRijvNolLZ/11YMGpShgLGZhmBiaFZSWoQZM6YpmbOTMV1vP/cfROVUYvKl5xDwBeH44WrctXgHmpNGwxRg7Igac0nS3VFj7j7lXILwvJxDmDQ2g4x0GwYPHISIyFjKvxdh5NiRZNXzUEFwemDXDpw7dQweffC3CKbxmZioyWJBcbENza02hFG+vufgUSxcsg55xZXsgbYiPjERP7zqcixavJgmbSlqUSGPLLD8vnzVSiWHP+fic1HD57P2bWfedy6SZ/0SP3/8abQ4a2Gh89v0RANybeH4x+JtyKjegCcZ0xX1+hIYEmLgSIqAvjEAa6ZEI/ec/gi1RGN4Ivu56c7+7optWLKvAFZzKuZNH4LV81/DniNHEdJrGBc8xmKApR2phjpkjJmEMhrExcREdbDdVCMQhIuZ2rDhQ/Dm2+/jxht+hnZKyY3BQTR2k3i3AGSMnYKbbv0N+qeHIKiFn2vszX+brQNbPvwcsxOHYuTUWYibcy5aqQYINNPnnkC8vtEGa1A4svbuxSN334rywsPyfwMn3WBuoO35b2eu6Or/QLzy3D0HOh05+unc8Qq4Ml7M+3GhOze8w5F8odpgXudZ350w4e7YMde4J+8nx3y/1//w0IzIkw/rNY6vuX11HHfW+FeP2d18uqufN8Ppua2/zKns44sx9p6DN9CV1/0B9p7z9Wa+3WN0Bca9z60nx+uqht0x+p4At6vfT6fevoBxV+0AnrX2Z17e597ZPpoc/XQ+pbR9tQp8vyuggXDX9f/2QTgn4aRTb8vye9H4yVtwNkkgrXyhdOXOfu0PGkhJbA+9kmCIscB601MIHPDDr/0w2oBfXwU0EP711bKzkbKPH8WqVWswYcIERFMmLeDPZLIogJpLwHrs8D4y4YMUMHcz4WXlJZg+fSqMxiDYCYQ/f+ldRB4txcSLJjKqzIGywjbcuWI3qqMGw0JDMAGVbsAmMWfC6Mpz8lO2mqZmuYfRLz0WQbo2DB8yHLEJidi5dx8mTBqPrdu3oLiwCHt3bMX0yWPwyMN3cEzXZ0OAgRL0rceQnZuNvoP6obismuB9DaobWmEyW2EJDcGUCeOxd98+TJ48GdnZ2Th06BCi42KxZMkSxeSnDhkKna0RFUWZOHi4AAMu/DV+/MDDBPaVSAgKJqvswJ7mMDy5cCvGVm7CX3RmhL6+HMF9esEZYYWDUvjls+JwYGAswuwWzBoyBkEc9/0VO7GrqBXhCQMxNFGPrcveQ3L/Aciu01FCHo0oWwnGJxgxZc4ligGXueRRlSD9+ElJSYq1j4uLwSuvv4Xbb/0lWmxNrD+zvtmn3u4kEz5uKuXo9yI2shW1bPUxUFWwmHL0vfOX4fzEERg88RyEzpiEdvbFWyLYOmB2oryyhr3pMchnDZ586LeKCRdXeU/A7Wa43c+JWkEWTtxAXP717O9X0WudPL4tEH5m3y3f/dG7A+G+zs4Xi+qv5PxU59AVyPTsE++K1fYGkp7AtLPz9nf7rlon/N3fV83dr3urAXzN2XO/7pj+rhY5uuq192fBw99z0rbTKqBV4PtZAQ2Ed4DwzOyyLiPK+vaK+UbujpYtf0fDS49RXkpzIYn2UVlD0jDb5dRc5E03L3c6cfW9XSKSRKBOU6mWdhjCgxD+yGLoI4d/I+eqHaTnFdBAeM9r1pM9CnKzsHT5CowbPxmRNEQDWVx5WCkjLyoqQPb+fUjt2wshEZGIYJ/1tnXbUFlajhlzpxJwt5P1teKjv7+OlKxq9LloJPShzMTe14gH1h9CVlIGQmEF07MY3yV5207Kqu3ch8CcC21GmpAdWvUiKnO3YnCvNEqt9Rg7eTiS4uLxxZpNGH/ORByhY3hhfh72EYSfN2sKHrzvN2Tk6ZwuwzECbfe+gzjMOaanp6O2xY5PFq5CPccJCjQjlT3VM2dPV4A7gzno0uN+JCuTCwqRXHjgduyznjBrFifXhNVLF/CzIRjDLrgTNz/wAPJtZYgn09+PsvP5hY1Ys2YzRrVk4680Rov5cB1Z8HjY6YTuoEndqjm9UTAiDQGVLRjRZyDawk3IzsqGyeYkmCYDXVeFIwd3IS05RuWjNzTZ2LfeiAsuvgSTp81g33uTkqGLA70sfqSSqRfgG0Jp//Mvv4jf/voOOsM3c2GSUWdGM+PTnBg5cTZ+9av7YW3PR0FVJZJS0rBy0RJsXbgM05OHYtT4qYg6dzIaLcEItIQRwLfTad7OvPJg1BzchuK9i9Gib0RznQNNtlr21regrJwu8Bu2Ud0QjFb5GOb1sTDqTU/3eQcXRVuYg64AeXOjUioFWSJYugbYJIiccngDXfFBNYOdZnc5x6p7chtq235DFegMzJ0Oq+057a6Yau9t3H/7w0x3Nr481xmQ9z6+L5m5N6j3BXS7O6Z7Tp3J0T1fO9VadwV+u1oE8J5PVzXznltXbHtn17Cn1+8busW1w2gV0Cpwllfg+wbCmUTWOSz9tkG4o4Js2ZNXwV5SAZ2xIypHoa6OIODOpt1hcKWTaB0/bzSF2fkF9AR6dzkcQdfmhJGMkfXG9/nnt2OM5ecpfG8300D4mb30hczeXrJsuQLhEWS73SA8hL3PAsKP7NyBQcMzEEETskBKsXdu3ImKsnKC5ZGIiA8neDPgs+ffRtoh9lNfOBJOixONe+vw+y1ZyKL0OjLITHaXztz2RpdLOvusDWTCDQYnrBYjjix5Edn7VmD80CFkxq0YPnYQ+vZKx57dhzBuygQsZIxYRVkpDu7egYsuOBd3/PpG7kewxz5oO6XZFdUNyDy0X5mZldQ04PV3P0VFfRtjzGIVmBcQvmzZMsrnZ6Cqqgrbd+2k83uoAubC6v71xZdRXpKL+x++Dy2MNxt9+YO49vbbUOqoRQgDt/uFBWN1tQ4rV63H6NZc/IOfO1EfrkV7bDTsdGSXPLXVc3sjd3gqjNXtGDtwCJpDgrBv7wGgqokLBWaC8AqC8D3olRLLi+lQILymvkmB8GmzzkM95y21ycnJgcViUky49LyHhYXihb/+Dffccx9hLp3o+b8tBPFOJ43ZJs/Grb+6B5FtZajnQkB0ZAw+ee9/2L9yHWanj8SQsZMRNescOMMZUWZlnBoXQerI+Dc16RFYnoN4QwkGDKcLuz4MjU21StWwefse3Hn3o8jMZUY6WXc9V0oiOB8Ds97b+ZlZ08IZEHybCLR18sYMtCKIyoYayYqnYzu35DpLO8G6HVlHNRB+Zt+52uhaBbQKaBXQKqBV4LtXAQ2Eu66Z7tsG4bZlT6PxnT+R/NbxS58gZT9hNb/E62z1cErkTmf3nwdTLr/qKfF0GMWIzWNjweHiVETH5IjffwBD4jnfvTv5ezBjDYSf2YtclH8ci5cuw9hxk05iwgWEFxcXsn94D1L7pCMhOYk9yaHYun4rmds6jBgzFMYQ5lYHm7HoH28jZVcxhl0+HuDbrGx7GR7clY3sAWMQQXf0gEAdQWabyhZ3EDiLHN1A2brJHIC85f9F4ZG1GJSWioiIBAwYmk6DNqAgvwwXXHYRVq1ciZzjx7Bt00Zc+8NLcPst19PfjGPQ5Vuno1O4LgiWYBd7v2L9Zrzx3nyU1bYQqIcjnP3Q/Qf2w7FjxzBz5kzVe73/0EFlCLeS44r0+7Z7HkB9VQmeeuqPzDtrx/grHsaVv/wFGgJbwdNDRngwNjabMP+TpRjSlIW/CTB9fw1aoyPJ+ofwc0uPtRf1Q86QZBir2jBywGDYeF4HDhyCoZo0OBcu6morcfTQbqSnJpwA4bUNNlx4yaWYNO1cMvT8LCPDLvndbhAuzHgEjeWeffbPePjB36O5hdQ/YXgg52zXG5ExfBJ+e+dDiAtvQTZ72s2BJiz95FMc37QL01OGKhAex0ULh6mFUvUwBAUQwPMa1Dc40HL8AMxNmeidkcyPxADmrNtgZq127zmCJ//8PHLzK0CyHWaLheNbEeBo4752FFY1KsY+gUy/iSC9nfUPpOleMXvN2wjOI40mGA12Pt+ONZsLz+yNq42uVUCrgFYBrQJaBbQKfOcqoIHwswSE1/1jHlp2rPKv/1sU6mRjhAG3V1VAnz4Mxj7j+L2UGUEe7ubE8ypDWBC3XgKAGenTkr0XQeWH0Ea2WwKh3Mp06ibVdpYfPADT3Du/czfy92HCGgg/s1dZQPiiJUsVCI+i+ZonE15SUoT9O3YgY+hg5d4dHhaL5ctWobS4BLPnzKCDejDqKV9f8s93ELf+OKZcc66So+dtyMf9e3KQM3QCQTi16I5WlXPATnC0UefspArFwNYTYjgUrHoBxZnr0SchnmZw6SS4bcz2LkZcbApmX3g+9rOfuyAvF+tWr8L1P7kCv7zhxwgO4ocBmXADZdMNBM5NjDEzGHTYn5WLjz5fjtKaZkRRWu+gwWNZRanqtx48mOCYbujCKEu/8+rVqxWgvOl396E4Lwtvvfsa0NCOiVc8iGvYg13SXkcWX4++NDXb1mrFZx8vxihHAZ7l3EPfW4WWaJqyWaxkpu3YeNkgFI5MR3iTAWPIhFcT8O7dtRd6gnBnYBBqayrJ1u9Fn15Jyim+vrEJ9U0tuOiSeZhwzjmoIQiXuYhpXJg1BImJ8ZSNt3FRIgx/eu5JPHjvwyCuJZAOJhgnsGdNR084F3ff/QivVyEKKsoIluNURvj+lRswu/cojDpnJoInjYYxwgx9cAjl/5Sj89g2mw7NBOHWxkykc+FAJO52avvl3717D7MH/UNk55WiqLwGYZEhSI0JJ9Amu83jZxZXsA2gDX0TIylTZ9uBnVeUrHc2FQQNdG1PjwpHhImXm9L195ZmntkbVxtdq4BWAa0CWgW0CmgV+M5VQAPhZwkIr/79eLTTHEik4T4fZNH0gWS+KF1v7jsZYfe9g+DYRAJufoH02N9O1BYkTaiE2q3NDcolOX/nNpTfcyGG9a5HXSvdmqXvnPicNJqSVZouvBmWq//kcwraBt98BTQQfmZrLiB84eIlSo4uIFwXQGTMh/SECxOezR7qPulpZJOzkZbah27lhSgqLcEcRn850YI2vtc2vLEAUauPYOq1s2AIMyB7bQ7u25eLnMHjECbvRwI8vTgi8v2m1wUT0DnQTpY52BKI48tegK18P5IYMWY2RzLijO9JZoDX1tiQXZiLgYxH01HyvX3jOlx7zTwFwkMp93YyjozWbNi28wCK83MQGxtL9XcLFixbi8KKOgL6FEaYtaGWrH1jY6MygRPmO71vHwVw169fr2Tp1996J7IO78E7770OO/u0J1z2AH56280oaa1CIo3XepN1X19jwAIank0KrsCjbWTIyYS3R0fRCd6KJjK/6y4egMLhaYhxmDFl6ChUOlsYi7Yd+oomGqKZUV1VimNH91Nmn6x6qgWEN9hacfGlV2D8lMmopqS+laqevPxcxq+FKWd6mWNkZCieeOIRmtE9RqAsH1isH93oRYY/ZPwM3HP/owi256KgvAIxETFY+NEn2L9qI2b1Ho1x086DYdxQSuaNnGcoWwkcaCYT3mLTw5F/FKHtOeg7JIUVDEJDYzWsIWYueBzEP//9CvKKylBWRRAewTi2CAJ4yvLt9K4/nF+q8tmHpkXTZd2pnNqDAp3Yl1dLqbtdPZ8QwjYhxkH+7YO9Z/bG1UbXKqBVQKuAVgGtAloFvnMV0ED42QLC7x4Ne1mWd0pOpzeU9Cfai6rR0mcSrA9TPm4iq1Zdor6UunXm0uNpYgZwS201exdpABXBjFy+mn+8CG/OuQI/HFSDPhkBoE+SYuGUEzv3Mc75Naw/eMzvG7l08UO44fg8fH7ryJP3KV2MO2/YiJkv/wFz47oZbt+/cPH9wBOf34qhnpt19XxnQ6ljfYwj8tqAeXj5mbno7pDw2v6JmRuxNvkPuLJAziUec5bsxpKO48x54iXcetLE/C7N176hBsK/9pKeNKAbhAsTHhMbf5IxmzDhhQV5fA85sXTxMkyccA7fNyYaeJVjyJC+2L5lHfu2Z+DQ4k0IX3MEU346GzqC6KyVWfj93jxk9R2pgFlqQhRduZk/TnCmpzw7M6cIx4vYdxwciIIv3kLB4S/IriYQJIcSMDpgpit5aEg0ohNjcZhO3tSwY+fmDfjRDy7FLb/8KSxmAxxt7C0nE75i1Sa00Shs+PChyCooxnsfL0JJdaOKVGtvboGFLLiw+L1790ZWVhbaOJawziJHFxB+w2/vQ2neUfznxX/CSYn4JILwK/7vpyhrr0H/hGj0CzFiSYENSz5bganWetzdWIeIj9bDERuDIEa2NdMkbu3F/XFscAIibAGYlDECFQThwoQHNzAfnbFiVZVlOJ65nw7wqUqWX9/YjCZSy5defhVGjB+Hqopa5YZeUFDAvvxwBcLbKT+PIrN813134C9PPwcjo94iQkIRz958Nmuj38DhuOjieQgxt6Gwppo93RZ88r8PUbDrIGakjcDISTMQOmU8dLHs1OZCpJOKoYbmJgXCUXQMIS3H0WtgAmsdh+qaMoJwowLhL77yBgoJwoso3Q8nC54ezYgzfky20ZV9f1YJe8vtGDsgGRFcnNDxM9lBqfq2rFrlSD9uUDyS6QkgiyMPvbLtzN642uhaBbQKaBXQKqBVQKvAd64CGgg/S0B45V2j4CjNInPSnRO6sD9kV0pq0NJ3IiwPfYgAAvDAehsclMK22Ospc+XrZJiC6CZcuHkLVt7xIAzsYZzyyD0YcPWVyKW51Otzf4gEmsHPON+BxNQWNDXym6V8uyTKM1/w256BcALaDwmAlwj4ve44brh/dzdvghE+wfYJUD91Y+fgvLu3mAD313v7CcKP47oTwL8Yi+98GM8z8/ZLAL8L/7r4Y/T2tYjwDb7lNRB+ZotdXJCNBYsWY8zYiQqEu5lw6QkXEJ6dcwyhdOTeRWZ3/MSpqCRbnFeQj96UVq9ftRhzCSSPrNgO6/qjmH3b5QqE7/t0Nx7Zdvz/sXcd8FFVefdMykx674U00oBA6E2QYgELAiLYUcEGuroKrmJdd3V31d113QULuopiQaX33kuogQAppJDee5+U+c69k4QACSRIlP24488fMJn35s2ZN5N37il/pHbvjxBalwN8nODuyGw4M836OlPEJmUhnWq1Oe3cqVsXtmTCCwsr4e7riN/Nmo3bxk+k49yA6Q8/jML8PD5/FB5+YJLMhAtrtabRjMTThs3ue5CafAa33nozUrLz8OmX36OEqqwrx62VFhbg8SeewuDBgyVJ/ydLznbu2c0aCB127twps+Ev/elvSIk7gX+9/yc5unD0PW/gvqefQE5NPvxIQl0NemxMrcG2Dbtwk0sN5laWw2XNQegdHJlpt0WJtgGHp/RGIgmoTamBBLUXCukQOEVCa11J6725KQoLcugoiEVIoJ8k4WUk+9W05U+cPIWjxgaioKAENSxry8rKohuBWLkbR8W5OjnimTnPYfVPKzCs/0AejxOc2NZez0UHHa3plRU1cPHlfHIfH9i4uGLhJ5/ibPQp3NZ9MPoPHQuroX3R6MDCNDsniVkpm8zLy/ldm5kAp4Y0BPagPV5jzwUA4RgyQ/SxGDoCljMTnovk9Ey6BnwR6mHJtUoDFw1McOhUMvP69VxoYH6fZiMts/h6KvZ7TxUjv0yPkZEe8LahZYllffO+PNa1J67au0JAIaAQUAgoBBQC/3MIKBJ+jZDwoj/0ZTM6s4OX4uBUWwx5ZdCHjoDVvB/khZ9JaQVOl+6EtbkzAp2GolKfR0c7iTmttIunPoy07fvAnme4hwdi8oFtyD6bjiW3TIJLAUfu8AK8//AyuPvoUVsnLK0k4bc/TxLOYqZO3c4nrDHzH8e8lCZCezlF/DzF20iGt459Gx/4LOs0CZfPu6ENon/hazlPCY/EOEQjhc85PfkNzAP/3aKEe2CWIuEt52TLqdn0F9EpIG4tiwOiq6AJa/mzlsfJU+vcz5pa/S/ajneIHzmQXP0Wt5zMs1i9dh36DxjSQsJFZlqQ8NzcbEnCPZmvjj50BIHdw1HEVu9cdjKEBPgilepub9rYozfsg8XeeEyeNx1mDmbYv2gXXue/c8OGwIa5YU9XS/h72UJnQps5yVpqdjkqOA7MzMoB2bs+xNmTW+WIMgPvq24oRWA3PwweNAKu3u5YsXw5leJ8JJw8jgfum4SnHn+Qjd51XHYjqac6fOjIaY7D4gLAzWNxIiEJX367lCPKiKeDEwy0jtvzT6F49+/fH8ePH0dZZYXMhG/cuFE2qv91/kIc2rMF7/31TZix/XvQnX/AzBefRWZlLvycbeFnY4H1yZXYvHY7bnSowpwKfnesP4Ia2satbOxRrGvAkXv6ID7YFZZsRxdKeClL506zHd28lAfC7y9Bws8mxZ1Hwms4Xnvi5KnoPaAvCgpLZV5dzEMXqr27h5v8twst+n+Z9zZiY04ikCPRrEn4b7+NURwuaJRTkS8pKcG+PflwDAyAE4n4Z198jtTo0xgXNBADh4yF/fBB0Fs1sEDPWWIm2tH58qHJPAOH+lQE9PRGPZvrK6vKuTBhLhvpf/xxDTKyi5CcchZ+3QMQ7MHFDlr5q7h4ciD6TBMJ94UDi+tMuS2T/dh1vEiW4Y3u7wVfGxbw6c3wylfHf4vTmYsyP+LWm6eqPxUO6jxQnwP1PaC+B9T3QDvfA+IXtPhd+VvcFAlvIuEJybnt0t/gADFOp2tvhb+PREN22wU+gqyYWZAkF3IObfhoWL/0lfy3RYUpjhT8jL25r/Ci3hW3+H6MIOfBKK3JYMbUFtvefB8H/7WAhVBAn/vvxshFHyM95hS+Hz8NPuVs/NVaQkvLa3ifcnh41qKmwgRWE0jCH+goCRfke0Er6/YsYN65f1+E2LhZrWzrRsKdHBDJEUlUz8XPpuScs5VfuPFlbeZNanZ8R4jzhSp387atCbxSwi8m3S0M20i+/5+R8PysdKxctQa9+w2ED2dNC4JqnFFti/w8kseUNFq6dZLARvTqiwqquDlUnAcM7IOog7vRt29/nNp2FA5b4jD6jYe48qVF/Edb8Ore08gcfCMsOfbAluMHA7xd4Wxrg3zml5NTs+lCsSU5dETe7s8Re2oN/N2cYGVig/KaMhZ7kWKbW/N/8XnV0dKtwxE+18z778KTM6Zz5JYDR21VMZcMjtWKR0FONkaOvAGHT8ayHX0FiqvYLO7oTKMLpyiYm5Gwa2TGup7/C5IrnDVrN22Qo8AenPE0W8GPUG1egobaKoy+40U8POcJ1HOkGtcT4OHughN5lVj69Y/o76XFG/lMR6/agVqq5DpbqshUkPdN7oms7p6wLzGgZ+8IFBmqkXD0JHS1dPGQwGakpaAwL53zvz1l9ruUc8E15jqZCQ+I7IMyjiir5szyAlrA7RmhsXVwIQbmVKnN8Mkbf0AdlX1HJ2b0Tx3C43Oego9PN9Qzi12WnoLvPlwMbdgABA0aiU//8w8U077fz7E7ho++C86jB3NEmQ4WHBNnqjORJXYaLgxUph8ldtkICglFPc/nKk6asLO1xJ69Ufjp5zXI46LAmaQ0dA/xJwm3oAUdLHXTYs/R09JxNKpPMJvj67gIwmw+Iz07jqTIormRff3gbCkq8HV4/cuDXfvLQ+1dIaAQUAgoBBQCCgHjtakQdPi/uH4TI08bGb0Tf2++/9eCSVxDiv/FFBxRjm3K6y3x9+b7xXFcbySck8jahF/zW5PwonZIuJwUTpUFueXQ9xhFBXwRxxxRsa61xsGc77A//3U48YK+vrESNdWWuMnnc3R3GobyxmyOLtLi5OKfoKmpRvhD02Dp7oQMqlI/TngAniUatg8zI0n1ykBVrkfPSnh6VQFj5sD2gXc6d45KNTuHqvFkJNOa3mzhFsr0okCq2uM9GcO+MDvemoSTg49jDlsEsZvJdmcy4eJopbqdjADuJ6XpOdt/Ea0JtjiOBcBcZtfz5mNOxmR5vMb9dSDT3jmkftGjlR39F8F32Y2bSXhE3wHw7ebf8mXeTMLPUF0WeeF85sB9SdJLmLfOyy2gWuuEpORYDB8+Asc3HZQkfOSr98PE0wKJ87fjld0nkT5wBKwpBttba+Hr4cLPngUKi0uRW8DPNYmaKAw7u/mfOBO/AZEhgexyYBmZuyNmP/c8ekf0x5mEU/jbO++eR8KffpwjymivFmVrFib12L3/JCpLS3gcQ7GfOexvlqykGVzLRQR7lBeX4L6HHsSE2++Q48m++/ZblqAVU/mtwo69u6UdPYTPo6+rxvGo/SSYdRgy6nHcO/sRODALHezpiqyMTJwsqMHqH5ZhWIAt3iysh8Xa3ah3dZQkvIwLBYemRSI72EuS8N69eyPfUIW4wydgWk7Sy0WAJk9b6AAAIABJREFU0uICOaKsV89QScIrq/TMZ+txz7QH4BXei3PCy1FDZbuQGNtRube2cyA5NmV+XYOv//IWFX2NJOFZJw/ikedmMDNOBZvfh6Vpyfj2n9+0kPDPP/4XSuLiEGkfiBE3T4bHTcNRb2sOHcvzTLQaWsqpW5OEV2UckyQ8MLg7DIz0VFRyJjrfm90c8fbz0rWShCcmp3O8W6Ak4Saigq/RHHuPxTOeX4eREUGwM6+XJFyQ+N3R6Shn0dzw3t5wtqCn32CJPy5SmfDLfvjUAxQCCgGFgEJAIfALEWgm36LvpqGhHgml9ThWYoL4SlPUGjpQfN36+S/hTG4Wodo83Fbb6VjmGmbTgEgHA0KpZpjyOkOU4zaTcUXCjQj+9iT8ebb3XqSEcwXFgle2WeWoDh0GqzeXsBW9HjZVVjhcsAR7cl6CI5UwM1NLWiFBm2QhS4wsMc73M/jbD0alIR+2omCK9vQytjjraFHPSUnGj3c+KEm4rbUVLFhmxLG2UnHr3bMIfjNnw3xyZ9rRW1nIx+cYc9SzPLBgQetseCRmzcrBgvMK3JqIsHysKGYbxlKnVhnsTpJwaUUH1XSRJb9kLrxZ9e7oJ70D9vaO7uoXPk6R8F8I4GU2FyR8xcrVECS8m19Ay6OtOSO6IJ+t3mcSWXLmxObus/Dx9mfTd4Uk5BG9e9BGLTLMbojeGAXHrfEYMneKJOHpn+/DSzuOI23ADbh3bD8quZUsT6tgtpgrtCSWjSaWHIFVilKOBDu79WskJmxET9rbG7keZmZpitf/+DYm3DkRy5f9jPfe/Qtz1eY4eigKTzx4B2Y/OQM2bAIXJNy0oRo7956QJHzw4IGIOZOMr75bRldMo8yEi5b1UTeNpYX9CZSxJf2Pb73FTHQ5p7CZYcvO7XxdLniGI8piTh7F4s8/oxJeg9smv4ypz0xHdW0JDOWltJzbIrZQj03L12JsmDNey+MMctrv6905uouZ8EIzAw7f2xfpdA45lWoQERGB7NpSJNEWblbN0kfO384kdqlcsIjoFUYnAZvQ6wyShE+77yG4BfdAZVk5amkJLygogL09h7rR0VNLLlvLL6mv3nmD7fIWnOHOue1Uwh9+9lHa6L1goCuo+Gwili1cAZPuveEdMRiChJfGxyPCxg9jxk2B162jUGtpaCHhIocuSHh1ZjRsdTmShGs4Qq2svFiS8F2792Mpi+1ymVFPPpuB0PDuCHLTnkfCGziN4oaeAS1KeC2V8P0nMlBJf/2gniynM69jg7oF3vvhUj0ZXXtOq70rBBQCCgGFgELgekBAEHChfAvyXUJH2tIMkm86hq/kdu56+0q2Pn8bcVziFmrbgHt8DXCw0kkyLpRx/0DhVb5+bteuEi5IeNY5O7pYZTHRCQW8GrUhw2H1xx9JwJlpLGM7ctEK7M2ZBzsre2hNbaGvr2FxlBO8Xa3RoD0FfbUdbun2EXyt+zETmssLfnY6k6VbOdhxDnESlfCH4MmLZFsbK2gt6mhJbaTSZMoL1AYMeHkG3B7vZDv6Ao+mwrWLs+HtKuFNyvX0d+lgv0rt6AGyydxokUe7reZNCvz0DrSed3IhoKs/RoqEdy3CBdkZWL5iFXr26Qf/gCBpXRK2IUHCCzl/OjHhDAmtMy3LFfD28pMjylJSUtA9OABFnE4QGtYDh9bsgdO2BAx8YRJMvSyR8cV+zNl2DNlDR2NsqJeIRcsyMb2+hj0MdLTYU2EmCRf26OStXyHt7HZmwn1gWmcOVy8X3HX3FAQFhiE9LQnfLvqaK7kGHNy/B089fJck4Vb2zpJMa+oqsW0XVV0LnSxe23f0OBZ9v1wq4WJOeC1Hgd1+1wSMGDZc2teX/PCD3K6Oq8Xrt2ySs8PfePdvWLt2Fb749784e7wBE6a9htsfuZuW8Tw4s3+irtGEq8oN2LF2E27r4425qSSsJOENJOFmbEfPF5b4KRFI82eWu0rL4+iD1PJ8pJ9OhJZ29Dp+CeUSY2FH9+vmJZXwqmrmprlIKDLhHixyqyqvoKOnUmbf7aiCm7MIr5Yj2Gp4nJ//cR5fnx2z7RbIizuKh555RJJwcLEiPzEO677ZAFO20DuHROCLTz5CBRvge1l3w5jbpsLzphHQs71dzBfXaBu5Ty5wltWhKvMIHCwL4B8UyFUP5ssrSqQdfcfOvVi2fD1y8ouRkpopSXiAi5kcESeU8AMnEjl1Qo/BISyCY9Gb+GVaw4XMw7G5XFSoQ/8wV9ib1HJ10xIfLT/VtSeu2rtCQCGgEFAIKASucwQEAa/nONZiTl1ZmGSC3NoOEPDW3UUX4XdJKbxdtC+xFVOKDXgy2EABlSNTKYwGdne+rt61a5aEF77Qk0p4gvHN4DuoMaXxMU9PC/poWL2+iMU/BpiV1OBEySocyH0XlhbMc5taMa9ZxyZhezixGMnWMY/EoZ4zcEt4Ee2AsT5/RTfbQVTICyQJt6RtPZOW2p8mTodXqYlUwrVUwnllybIiDR9jQMCjj6LnW3/q4ElxvqocOmsyAhbsox1d2NJbZcOZ9/48cFnbo8xaE93WhWkXHEHoLKOtva3beUVwfIC0vrcsDFy4RTMJfxuBi9iILueatXETGfUraWjvIHJX8jBFwq8EtY5vU5iTSeK1EuERkQgMCpYZIkGurDjfWpDws8kpjGy4orS0lMQ4FKdOxpGEp2LM2BEk4Xn8mQ+2fLsW9ptjceNrD8DM20ra0Z/fdAglY27DmBBP2FhZMpVt4C8KfrYbqA5bOyIlPRvFZdVI3fENTp5YKe3o1lxcyy3KocXZOE9cZML9fXxRypIyQcJnPzoZwo4usuTNJPz4qTQ5D9zT0x2H2Ei+dPVmVLM5XSjKWhLEnn16wZFjC4V6X1xYJAvPmJLC9t270K1bN4y9fSJOs/RtF0l5PUd4jb/rD5jw2D0kysUIZJTFxdUTe5Pz8OOX3+KmHi546WwpnEj8G93sSWwtUUAyHDW1N9J8neFRzdJHFsAlFmUh8chJlGUUICAshHb70yguyORhVsuSOP+AYJwhhg889Cicg8JlHryazeWChNvak4RzvzVcIKzhmLLP3nwZDjZOjASYozgppkUJFyQ8O+4kfvp0GawjhkoS/tXC+ajmAklPK1+MHT8VLmOGwcBZ7OYc46ihfb2OtjSZCc84DCfrIknCGzg2TtjR7e2ssH3HnhYSfjYtC8GhgfBz4jb8bq4lpodPp0gS3j+QJXEsehPWsmpuf+xMCaq4uBAZRCu9pprf5RZYuLbtro+On5nqkQoBhYBCQCGgEFAIXAoBMUmlli6+L880Iq5cDGW++Ca6XHqzr0fcTuTqeYWlgZu1CdxtTJFDR2JepfAVo+W+XI5XFfcJUUZsZyCZ0rBjR27LP0UzMS8tEODE52u+SKd4I7bJqxD7YpHMBbcwu3o8FkrhU2fBqNslByr/v3vDr1kSXvR8KxJubsJxZXrURYyB1Sv/pVLNOd98M4+XLsfB3L/zgpwFQ7RO6nkRmJVlRwLuCAfnPF6wV5AsWECroY3TPgOGehuM8X4X3taRbE0vgRULpnLPpuKHCQ/Du7hJCbc0knBeQ/J5DAic/gjCXu9kJhzN6rMoZhOW8lbZcOas79w1rGMkvPXp1kEV2ki4cUGLedPiQEDrIrhLn8vG/eTIB11Ls8FbH7Ui4V37fVSUm0UL8gqE9eqDoO4hkoSL7I7ISxcV5nPU1kmq3UFIT0+nnboPYqnwnjoVi/G33SQz4aJVfeVnP8J24ymMe2cmtL42iPlgHX63IQrlN9+JQf4uLPZipri2mtSX+2bRmpW1PbKpthaXlCFr189IiFsv7ehCCbd3scPTz/4OkX0GYvu2jVj2408oooVb2NGfeWwynpr5iCxma7ajl1WZoqqslOPKWBx2+Bh+XLFBKuFCURZztV+a9wc4OTigsLAQMcdPYP/+/bSa12DNhvXw8vJCSJ8ByKNSnRJ7mrGWKirIz2Hio/eyfbxAkvASzuCOZ75qy8qNuHNAN8yOy4Pd5kPQu9pBx+coYNb6yP39kMIxbB6V5pKEJxVmInr3QcRHncDNE25HciLL43LTUKevkscxdNhI5BYW4/4HH4Gtb3eOS6QSztZ1sUhgw9Z1E2a49bTtV9XW4bPX53IsmQvHoZkwy52A6b97jCPMuDBHEp5x6jiW0o5u33cE7APD8SVnnQsSHqbzwi0THoTbmKFotGKLPEveNHT8iJw5SjgvPP0QXGxL4Bfkx1iOMRPuYG+NzVt2MJqwUSrhaRk5CAr2RzcHbmNokCQ8OiETjVzwiKTqb6Wp4S9jYk9ifzK1ApVcMOgd4AAbQ6WYN4H/bkzs2hNX7V0hoBBQCCgEFALXOQJVVZU4SffwF0lkxRfcmq+fG2orseXZHvKnT36XiGROcnnvDk/09bPHl3sz8e2xMjw9zAV393Nt2cPSo/lYsCsbW5/vfd5eszkJZc7yNLhaAR9ODT7vZ3Jf0VVMA7c+lnMa+ePB9ejlboVwTma5nm7XLAkvfKYHGjizljXnItyNuqBRsHj5C6pgdbCs5sicsp9oQX8flmxS1lEWq+XIoYx0e7ja057pTKWbF3wFReYoL3VHNy+29eoqUFpbwEtNK0wJWgxdgxN07hbIOMSL80kz4Ku3go0lCbtV/TkSbmJA0COPILSTJFwS2K0k2h944GeZ675YCX+XU7hlZnt23/PPt/bIdkdIuHxMdNukuUlVx0UK+vmN7pc/+TvStn75vVyNRygSfjVQbH8fxXnZLONajtCevWkxD5Uk3JwZbAsLC+a/2WSeEC8z4ampVMQ9fVHLvLUgwCEhQcjIZClgcBi2fb8edptOY+xb02HuYy3b0Z/beBC5w8fCRq9l5IOrpRzCXVdfa9y/1oKfZyvari05J3w+c+eb0Dc0CCU5ZQjvHYY3//RnWt/9kRB/En/98zu0WVXicNRePDvjHjzx2MPQksQLe7mwo+85cArFnCPu7e2JVBbGCSW8gkVmbuyFCOsejMlT70a/yEhpsV+5fAW2bNmCyuoqbNy6BUOHDsWzc+fhpyWLsfLHJTzEeky4+xWMmXYbKsoLEMqxYCFBPtiTlItvPl2EMcw8P3MmH867Y1DtZCcz4fm0eUc/MABpfrSjV5hJO/rZErbKxyQg+WgsyTJL4qyJJZXwPszRr169mk4eDYaOuBG33TGRJDxYquCShLM0ThTKGUiaRSa8oroW//3jK3Cmfd/Cktb23BRpR3dycpGZ8NQTR7F16W5YMQ+u9QikEv4f1KamIVzryfntzJuPvQENfJwg4TBjYQsjOo1F1SThUXC1KyUJD5CRHNGOLpTwdes3SxKeX1SGTDbgB3b3h6893UmNwmlkipikHPLxeknCLUHFm2nxSm4fl15JJbwBPf3tJAnXwAKfKxLetR9ctXeFgEJAIaAQuO4RKGUnzjexekSXcKJKO2jUluZi98tD5E8/XJ+ApdGFWPtcf/7LgB/2puBEdi3+83AfvPfTfny37RTuH9MTL90zFE9/fgAfzxyC5SzaXR2VJK9l/jR9NH6MSseRxAJ8/PhgPPq3ZXQxs3SN0bbCBhsUmzjSxWx53pE0H1dfhzpM76lD70j/6+p9u2ZJeMGzPdGYQ8WEo4MaHP2he387NI3VbBWuQUzlauzL/QcFHzuO2NHxwrWWOUVHeNBm6uiay4tHFkQVaVnK5IbufrS6mmQzb8kmQOQhwuke9LV9FjqqO7Wl+Vjz9Cso3n4crrSvW7AcSmtNMwYVcBOWKgmrZSBJeKeU8CYiLM+i9saIicdQDb+IgIttrpCENyvXl7KpG/cdjUs+pun0P7eQMB7XqjlEkfCu/a4SJFwo4cFs6Q4OCWsh4UIJFyQ8NSmRM7ftcPjwQSqw3hzZ5UtbOYsSOWUg5uQRaWMXI8pEMdugFyfLYrasL6PwwpYjSOw9CN72VG2ppDIoLIvZhIVZZJi0Ok4p4Bd3xraFckRZBFVZbaMFR5cZuMDmgrJSYWvmnG9rG5TV1ODY4f1Uwu/BzEcelO3ogoRDX4FN2w7JQrXu3QNxOjkV33HElomlPRcO3ODm5IxSto73YvZb2NHjTsfSpm4Pc52WWfKdkjA//rsXsWLpD1j1w/cynjJ52uu4adrtLCvLh7etNextTXC6SI9VS1bhjgGBeCIuB3Zbj0kSbskm8zxmo4/e3x/pJOGulWYI59ivNObJ6/LLUZ5VhA07t8GOWNkwm33zTaOwatUqHD9xGjePv10Ws+nc/biwUUUSXkHVnUq4jR0aSZar6xo59qsGn7/5B74OD6mEGwrT8eDs6XL8WjMJ3/zTTpiH9YOJSzd8//VCGLKZ0ycJv50k3HXM8BYS3qyECxJelrofbvZlkoRz4Brb2stkJnz1mg2ShBeVViI7N58kPAA+diKyU49qZtRPJufKfHgfPyrz/KYVt0reH5dZI4+3h68VbMHFEY01PtsQ17Unrtq7QkAhoBBQCCgErnMECgsL8NpBDRfKjRbwthrMa4oysP/NG3Hg5FlUG8zxxfYULJg5ELEp2TiaUsJuLTuEeNrhvvc3wsya01kqS/D93FsRl1GIicNCMX/5AXyxk+NqzRqx5JXb8e2OM0jIKsXCZ0djxj/WscvLmq5ic6SUkYOZ2ZFfNSnhF6wKWJB3vTtUg34Dul9X79o1S8LzftdLtqOb0OJYb8EipSc+gn3PSOiotm1kC3p8yUaWIwVRAa+VFnRXEnAXtxwWFrHEqEjHVmFXBPgyt2CWS4upIOD5iHScgqGOL8PAi8faijysfuJl5GzaAx9HX3F9TwWORMCC/4tUBO/oPAk/vwRNZrPFmLF2b22oyi0kfDIyODe83Yw2Wm97ufK1VgdwGUW9tQ29I2T9t/y0KBLetegX5WaSfK2Fj38QR/ZF0F1i/CIXxWwlxYVITUyWqrhoRw/w85cZIaGEOzk5IDo6GsE9w9nanQ6r7w6i98ybYdnDHdlfRWHutiOIH34DPMwcWmZGiv2KbLjYh8idC9t7xvYvEB+7Dn1Y9KbVWJGqN6CgpBQ1/A6oZqN6D1qiDcw0H9y3By88MRVPPfEIzGlHFxn1+uoSHD2SCCG0Dx3G1VqSyO+WrSdhNKWS3g3dSTKTkzJlXsqE7XAN7JJwdLTngp4e+6OiZDHb1PunY/PmjSxnWy1z6HdNupf3PcR96GmdZ3xF/GIp0WPdunW4eWAQXtiazJlkp1DhYwc7jRY5OmD/zMHIJSn3qGXWqW8E8+5pXPwjGaW7Z8WqFbDjTG03ugn60Lq/Z88exBw5jJE33YwHOJXBzNZFFtZVVJTTnl8o57M3yl+mJsS/DP987WXOWPdiPMAE9czoP/bS03Ty8LWwB6MwLgkbft4Ai8hhsPAIwqKP/gm2VSLAygvjJjJ+M2YEqlhCaW7GcY6M9zSyFE9bTjt6yh4eTy3cAwJ4H1VuRgXs7W2xbMVqrCIJFyPUsrJI5kMD4GEr5n5zljgxjU7Kkt+XvamEW3CBRNyqaGc/kVjEMXINCCMmlnUik9ZIO3pT10fXnr5q7woBhYBCQCGgELhuEcjLy8Gcfe2UsTWR4JqiTET9eRQ++nEn7h7bH99ui8ONvSi98VrscGI+BoZ4yKz37K9jobV3h74kF/Onh8uRpIN7dDsP24OxmXjhvwcQ6uOIL54bc97Pnv7yFGLyya7Yx9Pe7R8jGjFwcNh19X5dsyQ8dxbb0YUdnXlwzrhBlSVPiqffh3Pf4Wgso32i4G2klnEcUHU3KuQOzIAXstiJilGpBRVwZ/h6N6LRNA+1ejNaLYvR22UCBtj9Hia2zI6X5WPd7HnI2LibuUYfpkRB9Y1D44UVndeVpqK1zZxEnCfpldjRr6sz6Dd8sYqEdy34zSTc2y/wIhJeVlqMpLgESZZPnjpBUhZKO5INF8CKJAlPSEhAaERPpB6jTWnJEQz53V2wCHdDyic78cLmg0gaMRJuJOGSfNMO3kzCxZ9CERf7Td/2uWxH7+7lBlsLR5RVlMLZ3QORkYMQF38K+Vmp0Fnb4WgUSfiT92PmYw/CQCu7GDlmZqjhLwkb9kUY97101Xos37ANFRRpg7uHoUd4KEk67erFRRxLaMlCEHMjCaeSv3XHVjnT++5pD2Lr1s1YR7LM1Tnc9+AM3HPvA8xsU8021CHA3Z3fQfXYsG4jRvX1wbO0WZtGx6Pal/lnqsi5JOF7Hh2AbAcbeNdbo9fg/khITkJuahbMOJc75lQMNDXMrPO7JzA4nBbzKmSdTYGHty9uIeG3cfZiWVwlFx2q2VLOkWgsxKujtVtDNbyU88ObSbiOz9PAjP7Ml2dDa8nJDyYNKIxNwYal6yQJ17kHtpBwf0tPScK9Rt/QJgkvT94Nd1e9JOE1bJAXJFxEDlauXidJeFl5NUl4Lt9vf3jaiVmOXHipM5EkXCxeChJu1ainYg+W4JnieFIxv1zrES5IeL1YAVckvGs/tWrvCgGFgEJAIaAQEOvuWXhxz6Ub0WuLM3Ho3TF4+oPl+HjOJESRSB88nY5B4d44nMAFdxJqezr/Zi9OhlYIA4zjzX8wkO68UtxMwrx0ezRjZ8V49eHRmPfFDmyIrUZfOt++eO5GhD7wT5hZ2MBUZwOdoxdFEpdLk/CRjRg81JhPv15u1zAJ7436zKYWXV6Um9BiWmnjDcMT78B1wFg0lqZjb+GfcKbkECzNmINEDdUiLUf6OKObJ+fiaQto5TSVRLyPy0Ra0J+DmY0O1cw/bJj9BrK3UAF38IWOF4taqlomVGuMRECMEScJ58oPHagsZpuO0Nc6W8x2vZw+v+3rVCS8a/EXJHzN2nXw9PVHz169z1PCKzgnOzE2np8dLY4cPUTLd3dJwvPy8iRpO3bsGAbdMAxnj9Kyvuw4Rs2dBh3HVJ2ZvxXPrduHuCFD0c3GQyrfzURcKOGCkAslXPwvlPDkxM2ymM3SjN0PzFAP4kgxAy1Tq1Yvh43oi+CIrZijUXj52Ucw/aFpaDCz4C+HEjTWliFfzO221jHRUodD0aewYuN2knANbfNeHEdoQzU8jL+kcpCUkiifV7SoCyu7IOHDhw/HxLvvx8ZN67Bu5XJJwu994FFMnHIv0lnWVkZLlrO1JdJLDdi5bTsmjIrACzvSoGXeu9rXCXbMSefamWPvYwOR62ALT70lIgb1x+nEBGQmpcHLnqV0LEY7tIuN7eUliOg3COHhPaW1PreAxWwzniGhtuPc8FqS8Cq5uCFiAMKNYEYFvpDlbR+8PBfB/t2YCScO/Pn0uU8RDoGJAUXxZ7Hq2+WShGvdAvDNf/4FTW4uAq29Oe/8EUnCq7V6mJrboM6knqWV/B4srUH52T3wcKM67+/P0Y5c/OQigLu7K9ZwoWEli+0KRSY8U5BwP74GwanPJ+F9OBPdkvEgQcKrGkwkCRdKeDMJNzB+8OUm1Y7etZ9ctXeFgEJAIaAQuN4RECT8ld1osaM349HaCS5I+NH3bsKDf16KeQ/cgB4B7njoneV4ZtJAHIrPRnpuCf721M2478NDSKmwQIBNNb5/fhBe+vdqvPfsnfjopz2Yv/Io3pkxCrcMCsWd70Uh0NGAL5+/Eb2e+t5IvFnGJoi4KYtlBbc679Z0MDra0d8bpVEkvAkcTXxSTruj3UICuz4lnD2rDxrSW12scUSZhvOEqyy80Pjkn+A66CYYSMT3kYgnlB6ARu+B8hIHcGwxreRFqNGLLHgW+ntMQV/rF6BhZ34NbRTrn3kdeVuj4O3kTQWcGXAqZcKC3lylL4iAyIM3k/AAkQl/9c/X+2f5mnz9ioR37dvSTMI9fPzQK6KPWJ6STygs6FWV5bId3YvKdFLyGQQGBkoFOjXlLK3cYWxJP4UQ2tGTj5yB5fcHMfyFu6ENdUH6wj2Ywwbx2MFDLiLhYtGrNQnP3vUVs9prpR29mjOsQ8KC8YdXX+MIslps2LgWxw7uR0lFJU4fP4zXfj8T906dDA3naNcwJ15XVYr9+2KQm5MhR39Vcw72T2s2cVHOmm3fTqhkzvqluS9j5MiRyMrJxvfff4vY2FiphO/hyLMBAwbgzonT2Aq+QarhZLa4444pmDB5CuMtVSSZDXCw4gJASiE2rlmHe8YPxAu7M2B6PAFVXnTmcHZ2toM5DrK4RJJw2tF7DuyH02fikZWYhr7hEVwUZNb6x29QUVqE8D79MWLECOzZsY1q+Vk8+vTvZYu7uAkCnpaWJvPeQg03YfO4WDx458Xfo09oCEeU0cvDfTzw+yd4XPUw4aJiyZk0rPl+JXR9hsLMxU+ScBMukAg7uiDhnqOGo0ZXZyTh/M9A1mxeQsWdJNzLowHu3diOTiwqWQzXmoTnsR1dkPCwMH942Rp/RfDtwPHELI47M5VKuI4kXLyP5bTON5PwHr72sKIrqZHZf2VH79rPrdq7QkAhoBBQCCgEhB19/qFanC5uezyZQEiQ8OP/uAUPvrMSk4YF4u7RERjw5FdY8PwtiGLPzfyVx7DsrQnowd/tWeyN8XKyxOmz+Zjwh2+RuOR5fLTsCD7blgmLhjJs/WAKtp/IxfK9iVg0Z+x5b8DhpFI8tSiF1OripnbxwB6O9XhmiO66s6MnsE+nrdtvTsIznux7PgnnURrMmRUtL0OVzh2GZ9+Fy6Ax0JRlYW/RGziZFwVb8yCG/muY82TGkQR8kOdU9LF8EY02zICTgK979jUS8INNGXAScNo4TZsU8GYQTNiIrhH/Nynh/oqEX7PfZIqEd+1bI0j4uvUb4Orpg959+rKYTaxVGaRVXBSGCcIt2tKjo4+iT0SEJF4pHIPVp08EC9VOIzA0GEmHE2C6eB9GzLkH5iHOyFi4Fy9vOYy4wUPhY+Muy97ETWwrF8CE64X/CyU8betCqYT3ZhN3PbvYgoID8c9//4ft5t5YuWo55n/4dxSXV1CRP4E35zyFKZPv5HeEpSSPJixxzM+rxt49u7h3zrHUWuNFfUUZAAAgAElEQVS75euphBvg7ubJudx1eOuttzB27Ghm2jPx4YcfIikpST7v1h3bSYiH445J07Bh/Rps2LBOkvBJk+7DbbffwaKxGmgtzOHhbI8DMWlYu3wVpt4+GL/fkwHzU8moIQm3qeOsbidz7H90ILKsLNCN4xH7DBuEWDbKJ55KwNC+A6Hn98y6pd9BT1LfPawXBhGTXVs3IiMnDw89+Tw83d3ka0lKSsHZs2fpNgiR5XFinnlGRgb+/srLiOzBGAAdPiZsUL//+RkcK1ZP+xfnhiekSBIulHATJ19Jwk1ZQCdI+B1THpMkvMq8VmbCa8AMN8eJCRJelrKbUR7AlTPYhYNAkHA3Nxfm19di7ZotECQ8OzufCy2B8LRhfwZ5eBk3P3YmE1qeF4KEa+uZs+d7KEj4iWYlnCTcmmPmhBK+cGN81564au8KAYWAQkAhoBC4zhEQxWxH00rxyXGSnebbBfJqXTndwu71iM0o5XzvBng7W+FoajUnwNjK+F42x7DWVeRjTIQbwqmSx6bkYtuJPLacW6FfgC1yyhpR0OiIhuoyBDqwMNfOlqVtZQh2oarC3/ca9vaIHHgly3VTylnSxmuxtg7m6b516M+xaNdbMds1S8LTH++PumY7etM7JtOdLFEy4ezfGis34Fla0/uO5gVoHvYUz8OJgiiYNvpSyc7BYM+J6G3xe7ZImUBfWcQM+KvI3bKPCng3mPPCX0cfuhkV8MZzTM5oRaclQs4Jp9pkwj/9H6Ed/VVlR78Wv8sUCe/ad6U4L0uScGfat/tE9mN5mUG2lwuCVcfCsMx0Kr8krbt375QZak9mpBMTEyVp27VrF2677TacOZIA7fdRuOUNjigjCT/z7y14Ye0+nBk6HH72Xi12dEnEm4ZoNJNwoYQnJmzkCqwPpySYwdXdhXbwe1j+Vof1G9bwvho5Mivh9FH88aVZmDrlLrpftJKkak3qOLc8k/PMc+WiQRGzzD+v3YLcogr4+gSQfJqgJ5V6oTInkuSK1yFmgws7/b6oAxg8eDAmTb2fivt6bFi7Cqa0uU9/eCZuunkc95HP7w9TONha4ER8Ljax9O3eO4fgmb3psIzPQKW7HazL65DlaY0DJOHpbIfzb7RDn8EDcIpK+JmT8RgxcCibSBux5qfFPFYgrHc/9IzoRVV9JQqKy/HYsy/Cy82ZmfVSHI+OofKdh0GDBslyNrG6LcrwPn3nXURwocPC0hw65skfmvukJOFaKvSFcSlYufhnqYRrHH3w7YJ/w6ygAEE2PpgwdSY8bhyGCtNqScKrDbUc3cjvu+IqVDAT7tfNBM4k4Xq9XmbCRcZ/yU/LsGnjThQUlvJYCohdUAsJL+XChiDhOi7ICDu6tq6a36OmJOcGHE8ulk6jHj5UwpkJFyRctaN37edW7V0hoBBQCCgEFAJiRFk5hcu/760nAW5LDTegUV/FKTIVRps4p500MmJmYk7SLrqxBA9i5K9BX4n6qmIYeM2loaXczMqRv+O1aJC/681gasHxqdy2vrpURtQE6W6so2OQcTp5bSfEFZ0tI3gOcn8X3gLt6jHnBo5stbW77kaUXbMkPG0GSXgGR5RJatx6CYf/FkScmcwaG0+YznoLbiTiqMzHruI32Zq+EwOd70cfm2dg4Oie+upibHjmTWRuYgmbIwk4d8UOJp4MVMuNIlzLzdSEd/A8pEHd2NpMEh7w6CMImfe/Y0dvc7SYnBGejOmrZyPi/9H3kiLhXftmChK+fsNGjv3zkCRcfF4ECRefDdGMmZKUzBFlDjhwYJ+0ozvQ9i1s08HBQTh48CD69++P5OgkmFAJH/fmIzANdUYS54S/sGYvkobeAG87D+MXdKtituZ2dEGKCw98h4S49bKYzcxggSHDBmPkmLFUgfNYwFjIYrhTOB2fhNMnDuFPLCW7e9IdDDZb0QlTizq2o+/ZfQKuLg4yr36Eo79+XL0JmblltFd70jptBh9fD4wePRqnYk9j+/bt8GcBnWhW37J9G/r27Ysp902XmfBtWzbyGM0x5e77MPamW1BRVQ5zS1OOSNPhBO1a29Zuwr133YCn96TCOjkHtR4OsKI8nOlljajHBiOTJLy7wQGhkREyE57MYx415AYUsPV844olsKTDJ6RXJHoxd79t81rkUG1+dNaL8HSzp50+j06DkyhkTlzMLre1s6YSnUnHQRK++Nt7JOGhzMqbwEJfi+lciKhrrGNZnQVyTidiI0enCRJu4GLH4vkfSRIuMuGChLuPHIoqsxouUJwj4aZFlShnO7q/nymcvH0kCa/n+2xnZ4PF3y3Btq17UcQFAqGECxIu7OhCCRck/GhCBizZECeV8CYSXsryuQtJuHAlfLqeM9LVTSGgEFAIKAQUAgqBLkOgsrKCPTeVyOPv7Y8OAFlVbZS0kWzLbp4WhdwYx5URXeFQFNdn/Lu45hMknSxajhwTN4Mg6mKaFEm2/Hcju7WatpN/Nl+kCxrHfRqb0VtzOsCThdjPDdFw3Kot43bW6NGLost1dLtmSXgKFaSGLJEJbzuabuBFtKaiBLUObNx76k249BtNy/kZDoQ/BleTodDa2aOGF+obn3sLOVv2wtuhG3Qk2RwDDI2YFS9OjiYSLk8JnkMm/LkwxUoaLk8+A/wefAhhb/7lyk8JSYCXAbPexgfjORf5EreLCHQb27Y3v7v1aLGWpxg3yziLvEMkXIw5W4bAz/+E8e7ZWN/ueLRIvHuNkHlFwq/8tOzIlsKOLki4g4s7+vYbID8kzUq4sBllpKVLwrt//16phLu4uFAdT4efny9z1FsxbNgwZMdnwfTb/Rjz2oMyE352/nY8t3IXYvsP4qKYd8uIsmY7ujiu1iPKRDu6F9vF7SydMPOJGZg8dRrnepeysKwaf//rO9h/8CjSU+Lw97fn4hZay6GzkDbq3IyzOHQolp93E1rOx2L3gcP4fsV6FJbqqey6wIJZlFfmzZXqtxhR9vHHHyM5OZkzyCu4zyhazydJO/o3i7/Cpg1reVRmuPOOyZg46W6xOMxRiFWwphp++ESaJOHTp7FddHcadAlpqHF3hE1FA7K8jSQ8g/sP0TghrG9vScITY89geP/BHO1VzxnjX1MJ16Bn3/7ow/+3rFvJMWZZmDX3Dbg6WaMgvxAxMaeQl1uEgQMHwsnZga8/l+3zcVIJj+wZJpVwyzo9HqIlv7a+VirhgoRv+MGYCW+085RKuJaqvyDhE+994jwSXtMg7ONczSYJL6MSHhhgDicvb1Rw3Bx/9UoSvuib77BrZxQXPzgnPDuPJLy7VMJN+V1ZwpFxx4UdnSV9rZXw4up6nOCc0WYlXNrRmQlXJLwjnz71GIWAQkAhoBBQCFw5AuL6TIxhFUQ8v6QCnx0BUkrbzmRf+bNc+ZYB9nV4oj/jb7zGEwRcx+u3kLCu7xy78iO++ltesyT8zHRePObEs7VX5LPbfuEGXjhqKouht/eAdvZbcOw7iJbKSsDWBLW0rG967m3kbWMJG6vxdWRs5hbMioo6dEG0m7i9ceou2bh0aggKLnRwcSf/pMzjc+/D6PHHdzuM/OVng7faVehkfP7BeDSfcrkkyz+TsG9oJs/ioZJA78NYkuN+R1/HzAUelyTBF5L0i47nguc8dzQXk/CtYy+/cNBhYLrggYqEdwGorXZZlJvFYrJtsKRFqD/nWIueBHGzsbFGaXEJ52wnwdrGlHnlFLi5+sr54ZlZySwKs8LZ5Gz07tcL2UdSUL14J8a+/CBsIryQ8J8teHXFPhwbMgieFm7GJnQz8VnjKqlceBV/N/47aePHyM/eBT8XH2gaGtGrd0/86d2/o3twN3z33ff47guOMMvN5yzxGPz1zecx4Y7xaDDVsdGb7dy0RWVl0D7FcV3d/P2waesujinbhCI2gHtxBJiGxPiF559Fv379kZmRjc8++xyFJcVUwouxj3PHBwzsz6w1lf2sbGRwJFd5YRkm3XU3pt17D4q4+AcS8KKCSpzJzMYxNoc/9sCteGxTOkxoj9d6O8MkNRN5fl7Y9dQQLgwa0MPaQyrh+04cRX5cGgaPHCXL7ZZ997lUwnv3H4i+AwZiLZvYUzPy8fSLr8LZzoJldxWy5E60offp04cYW0q1vpmE38Djb2isgSMt93f97hHUcjyYmOudvPswlv24Ft633MZcuRZfffwfWFfUIEjrg1vuewQBzKdX6BppKtKhHrXgW4D6vBKUpkYhKNQGtp5eKOcscy3LMB3cbPDvjxcj+nAUcouLkZVdh2G9u8HNogF6M06kYKZ978lM2LGwb2igE/S0TJhyn4V6Cxw8kw0XtsD38LTiKji/ZGlV+2xtXNeeuGrvCgGFgEJAIaAQuM4REKJJfX2dLKutZmStiv+fyq7F7jRTnC662Bb+a8HVw6kWI7o1oKenDlaWVpz8YiULf83Yoh7Yne3a19HtmiXhcU9PhCZxt7hma0cLb3qXhDWiohi11s4k4m/CfdQNqGVWde1zf0Th9iOyBd2cqp2u1RgysUPRxCyu+kUJW7M7QtBvSTNESzOvSjVkecHP/QEBs57t8CkhSO+iwMuT1/YUbcTMx3zMxpQMQbhzLvG8HpglVWvxEEGgF2DDRY9uUq2blXCuJcxbFHge8WftwsWq97jJmJWyDIqEG4znXtOCTWu3Tqu7W/3c+IiWxYFW567cU+v9tP5Z05NctB3vED9ysBOT7H/9W2sSPoAZ5uYPiiDhZZwRmcT8t72DDkePHqF6Gi6bu7OyUxBBsnyC87J9/b2QfjgJ9Uu4iEQSbtXTA4nzt+E1kvDowYPgbuHaQsIl+W76IDaT8Iwd/0X8iaWIDIuEjYWlnBMeGNyLhYrGAjgfZyeczc5lg3o0/vzq7zD+1pvQyOx2oxjj1VCN/XujoW/Qs+ijLw4cisbiJStRUq6Hn38gGoisE1vLw8LCceTwMRLbcnj5+nC8WRF27tyO0LAQBHUPpn29AMdPnGSspRb33D0N4269meM+ONpLa46c7ELEk4QfXbcBT82YgCe35cGyjA1yrnYwJKUj299dkvD8ugZEMgoTwBK1XUcPojqjCP2YiS8syMO6ZYthx+K2MLbPu7Bp/gCL5CqqGzHj2blcHbZinqsSx48fZw68gAsG/Wj/t5M5dlGGt+jv/8CQ3pwiQRLuwQWQSc8/hio6BGxsrJCy5wh++m4NfMffRmeAOb6kEm5XXSdJ+E3THkYovyeLTUQxm0UTCWd0J69IkvDuIdawJgmvZqZbkHBrRx3+Nf9rxBw7jHwuAGTn1GMILWOChNfSltZMwu05Qm1IgCNnqLO8T6NHYa0OUYqE//ofXPWMCgGFgEJAIXDdIyBs5oKINzRwqb1JFZd/Mr7WQCdeAxfMDRfmcrsQNWFbNxX/UzTQ0Y2oY4RNqN/iT1ORLaco4x/o2IVHcO3t+pol4Wf+/T70K95n9kDDk0XkUNsBT1jKWQiE4gI0OHmhZOz9OL1uD8p37ocX7a40QBrngDeNIZPcW5BvIbuRiRvt50ZKZcyBy6JgKjkUx7WW6PafzxF0442dfOcuZecWu2rL0t2aSLcm2Hx4ky094N2FmH2JUHfLAkC/6JYMOLgoME+wc6GAT0/GzItIeNNLa6W4X8qOHtoBW30nwbrihysl/Iqh69CGzSTcwsaWzd1iPrdxM0HCK8rKcSaBzedmdYiLi0PPHn0lCU9Nj4O3tzdz1HsxbvxNiNt7EoalB3HLSw/CItwNSQt3Yd6yPYih6utu7W5sQhcLXiL+0bR/U44jFPensh09LXkjQryDYMEVUv9AjkrrMwhnU8/I7LmzlSUSUtNx+uQx/OWN53H7+FtkOzpFc87dKMfunUc4a9ucGaNwNp7vxbLVm1FTZwI3ZsL5mwDDhgyUJDw5SVjXj8DWwR7p6anMsx9gC/p4TJw4FYt++BZ7DkShvrwKEydMxL1330PLtx7llWXI5vzMMzm5iFq9GrOfmIwnt+fShs5yEirYJnQC5IV5Y/fTQ5Fdo8cAlwAE0jq+i+PUCk6nws7VXZbbnTqym9lyS1g7OLEMRYu8LGarbZxx72Oz4GJviYICQbijWUZXLcemabVmtKPnk5gfw48LPsaAHj2Z266Gv7MzJv9+Bsqqy7mirJUkfNXSzQicMImr4MBn//oH7GvqEWLphxsnT0PY6BEoZQmlKYvs6gzMhvM7ry6nGOXph2gHs4Wdlw8qmAm34DFqbUzwj4++ZPb+OAo5Hz4ntw6De/q2kPBKEvV9p7I4ss1KknChhAsSXlCjbSHhPZmPN9FQCRd29NWqHb1DH0D1IIWAQkAhoBBQCPwCBAQRF1NoxKQVoYqLP0Vkr5H5bXG/+LnMhHfxTV7jSaejuL4zlZN1RGmuUL/Fn9INyZ/7BRhHs14vt2uWhGcdO47MF+6Fra6YF6siv02S3Na7Iu4UqqJ4U+sqaR8tx8lkCzjbusLKtBHmtI02jyGT5FuOHzPu6RwBlyWAUgWniCZXaYRz0jx0EIZ9+y1n6f5aGQojEU+RRBeXyGWTU19AhtvKhIfOmoW5/UCLO1XyViR8VsA+YEqzim4EtcW2Lu3qkTjKTPjWgEgIed1Y6GZcWLiW1HFFwrv2a0qQ8E2bt7LoywZDho5oIeHW1lao5Giw2FOxsLFjHtlSxwI0b+Tm5iIp5SR8fLzYSl6JiB7hOLD5ABqW7Mf4OQ/Asoc7Uhbtx9yfdiCG+Wd3Gw+58im6OlqTcKGEi/vj1nyEwlwWhdHqLuzoEybeiT/++T0+vpE59P34z/vvIS4llXb043ifmfDbxt0sSbieynM9YypR+2Ng72QnR5utYm579YYdVG0BO3tn2Njb4O/v/xWRkb04M7weL788D8mpZ6Ud/fDhg7jv/nsx7MabsWzVSmzjyLLG+kbcwWb0EUOHscGTZWbMWaWkZSONjoBDJOEvPH8fHl+fAQtmzqstTGCZWYKiPn7Y/uQgZFZUo7ejL8vXepCsRiPvZApsXdxk0Un0gW3wcHHiOLdwOLu54yCt8PUGLR6d/SJsuZ9c2u0FCa/n8wsSLooshBJ+4kQ0vue4tv7hPSQJ785m+onPPYrSqjKuKpsjcedBrFm+VZLwqqpGkvAP4MACtQiH7hhJEh44bAiqLMxYUKejhZ0Np9yzPrtAKuGtSbgtdXIR4fnHv+hKOB2DAs6Cz8mtxeBe3nDVNrYo4YKEO1KNH+zvgFquvGtN65FfbYaD8bSj08nR09O25XtXkfCu/dyqvSsEFAIKAYWAQuB/EQFFwo3v2m8+J1wcRPS/5kP/7ZuwcWJuUX9524SB5JrXrSivMCDljHF1RWtdR/IgFG5Rty8u9o2m1xZCL64+m+4QznRTNhmbiZlBDVp4ffY1gpld7eytzZK0C3ZysaLcWj0XSvgs4P03kDz9YvX7Yst7O3b0ZuI9L9r47KHMpQoRKhQYO7cVCW9S2uPhgXHjWNwQOBljty7gc/MY5jWXtbXOjHcWka55vCLhXYNr814FCd+4aQubwK0w/IZRcnSFIMuWlhaorqyiDTwOdrSjC9Ln6OAux3sJEi7mhFvoOJKKLYh7NuyFfvEu3DprCqx7eSLph0OYs3QnTvcdALdWSrj80rkgE5686RNknN2MYK9AODKX7uXjiVAq7hoT2qhI9BJjTuBMWgZniZ/G3956EWNGjZCZcLGi1lBVglMxKVSta2QmfPuuvVi1fqck4Y4sZnNydcJkkvrc3DxUUOVOIZmv48pwYWG+HLn28PSH4BfcE5u3bcVh2u1FUGUIjzm0eyg8OL6LZi5k5hSisLoG+5f+jDdfmYHH1qRIEl5D9d0mrxy5YR7YPKMf8vUN6OcaAP+wYOw4EgU9s+oiE55B1X3Nz1/DmRnuyIGDqfJH4sfvFvM4zDFrzmvQsPxNZMKPHDlCIl0j2+aFyi0y4VFR+/HTx59gUK8IScKDPTxw5zMPo7ymQj4mYfsB7NgcBbcxN3Mfenz96X9gW61HT7tAKuH3o9ugfqjk+6alHb0BgoRroM8rRPlZZsLDmAn38EVJdQUc6RhgngcfzV/MUXAnkUPHUW6eHkOY73c2a2zJhO8/nc2FTzomOOezmqvsrUm4my0z4Zw5Kr57xXfsgtUqE961n1y1d4WAQkAhoBBQCPzvIaBI+DVEwkVW4eCrb6J+/cewd9ZxRh3r8cV4JJLq5pnCrU8xaajgz821BlRVaGjbNKNuJCyX5yvfRjv6uS2b+qZoQTfOtyssrkbfT75E4J23X9EZ3G7eu2lvl8yNtzSZT0ZGuw3lFyvhzQd6/nNfqF43EX2cXwgnVfAUI0Ef++4wsMMKY5kJT57+NgIXNanfPstwZ3tW9itC6ZdvpEj4L8fwUnsozuP5smETzJjHvmHE6KbJE1zostChpqqa5PcsP1+VOHnyJHqER8LZ2R6x8Uc5oiyYM7oTMWTIEBzfewL1/92OsdNvl5nwpBWMSqzai9h+A+Fp62m0JrVSwgXJb7aji2I2YUcXSrinK+dPW5ijtKIOhUU5LB+zRwgz3InpmUhNiZckfOQNQyUJ5+AsVJfk4Ux8Jhr5WXfzcMWO3Qewfsse5pw1cKYK7enjDQ83R1rp46Hl3EvRDm5tZ8uSuWSS3kN48KEHEDl0JH744Qe2k5+Ennbw4KAwlsP1Re/hw2Hp6EC7dj3ySsqw9IO/4ZVnp+Ghn+NgS9W5hvPDrdk0nhvkgq0ctVhQ1yhJeEB4CLYe3Ifq9ELceOt4xJ2MwebVS/janKUS3iOiN5b/tIQWegfcP/MZWJLkiky4IOF6Ppcg4eYscSspKcHevbuxfOHnMhOupwMolC3vd8x+CBW1lZKEx2/bj83r9sFu2HBa2iuw4vuvYVdTh1CrbriZZZP+QwegSmvKYjZmwg3VcgGkng3sZWlRXOiwhx0XGkT+24lWMQOPY/4nS5CcEMsivEyphN/QtxscuRgiitmEHf1AbM55JFxn1oCCSlPs59x0dztLRHjb8b3gYiifZ/4qNaKsaz+5au8KAYWAQkAhoBD430NAkfBrhISLjIK4IBd/nly8BDmf/AvWVelSBTPllVw75nTj0XMbU3MqOxxrV1Ii5t2JHMK5oeCtbehNG8j91TWaQtdzIIbN/zdsfL2v+Oy9MiVcPF0rRbupHK1jSnjbhyqPI3mycUxZu7dmhXsyktnMbhxRdk71lo3sW4dhVgCL2jpQOHfFoF3BhoqEXwFondikJD8H69ZvhAkLNG4cxdIzKuHCJq5lKVkzCTc1q8dRFnZ1D+rB+dvOiEs4hoAAPxzYfww33HADMjmirGHhVoycOEq2oyetP4XfkxwKO7qfg+9FJFxmxKm+iucRJDw9ZVNLJjyUJPaZ516Cu4eTnOu9askPSGYxWmZ6Et774xxJwkUxWx2t26V5GTgcFQcXD2cq4b7YtnMflq/ZIkvPPJl39u7mi/umTebYr0GoJ0l+6623OZ87TyrhMTHHmWe/VZLwPXv2YM/2XTDQiRPWozc8g0IxecYMdO8fQcLLWkNa8D+aPQvPP3Qzpi4+Clvmr2voDtBms2k83EeS8LNUs/s7+yOImfAth/ahJq0QfVnMlp6SjB0blkkSHtIzAn6BQVjx849cDHDFY8/MYUibc7tJwo8dO0bl30DrfKTssigvL5cN7mu+WiSV8Brm38N9fHDb0w9IEi6cCbHM5G/dcIBK+Fjm3POx7Nuv4MRJE+E2/hj/4CPoNrg/qkVUh4sWdbSj0xtPO3ohSs7uR0i4Hey9fDn/Ww8HrpDoDbVY+N/lOJsYj+SMNGTnVWJkvwCScGMxWwUVc6GEu3JhpFkJt+RCKEeySxLuYW8lSbgMAHHx898rTnfiLFQPVQgoBBQCCgGFgELgekBAkfAmEh57JqvdpH5Y90vPu75aJ0rrsgB9dTVOb94CzZEYVu1XyjFGl7yxXU3Di0RBwIUd/dId6/w5L1yDH7gfjqHdW8h/c3a8s6/nypTw9hrO23v2tsvbLl95dMF2LbtvZTfHubFoRkIumtevnfngzYesSHhnz8zOPb6sMA9r1q6HhoVho0Yzby3iGq1IeGLCWY7lbqQymgVrK0eOz9IhvzBNzglPPJMGd09PlLGjwfDpVgy/dShse3sjeVs8frd+H472iEAgiemFSnhrEp6w7j+ShPf0D0MjV9R6RvTAPz/6FB6ejvj004VY+cP3SGdreH5uulTChw4e0KKElxdk4dCBWJaE1XLkRQCiY+Lw4/L1tKebsvU8RKrej894GOPH34yDUcfx5z+/K8eWlZWV4MCBfXj0sUcQ1Lsfli35CYcPHIJWo0OvyAHwCe+JMfffDw+2p1eTvJcUl+GjJ2Zi7iO3Ytq3LHerN0ONvTnqkzNREdYNO58cjLSKKgz3DYdvUABW7aS9v1iPgSNuRGJcLPZsWQUHtpn3GTCIze8hWLn0J/ZbWOKJ51+GCW3m4rvr6NGjsr29V69eLL8zzkEXlvllny2UmfAqjmPr5eeH8U/dLzPhQi0XJHzjmj0InjQZSUmZHOf2Cdxp0+/nGoY7pj8Oz369WRhXxvFoVszRN7CYzZTFbAUoTtnH47CiHd0b1Xy/bfl/NWeQf7FoOV0JZ3AmNUWS8FEDguCgYeMqSXgZS+qEEt5MwmtY/MJR5cgpa8D+uCyScKGE20sSLr6HFQnv3OdQPVohoBBQCCgEFALXAwLXGwmPS8xu823VXAsk/H/1hLtyJfzSr/hy5P7CrTumhDdvdbH6LWeYt+TFgXGXaWf/td8vRcJ/bcTV8ykEFAIKAYWAQkAhoBBQCCgEFAK/FAFFwn8pgl2wvbGp/GLluX1S/QtVdPkamkm4sRBOtqDLUWfLIEejcXr5nSx4u5aIuCLhXXDyqV0qBBQCCgGFgEJAIaAQUAgoBBQCXYqAIuFXFd6rQYabDqjV3G6fn5tmffNHXTenu4mEi2K2ecmY/nkgFs3ch7EyI37xMbXcd1Xx6xuDGQAAACAASURBVNzOFAnvHF7q0QoBhYBCQCGgEFAIKAQUAgoBhcBvj4Ai4b/9e6CO4AoRUCT8CoFTmykEFAIKAYWAQkAhoBBQCCgEFAK/GQKKhP9m0Ksn/qUIKBL+SxFU2ysEFAIKAYWAQkAhoBBQCCgEFAK/NgKKhP/aiKvnu2oIKBJ+1aBUO1IIKAQUAgoBhYBCQCGgEFAIKAR+JQQUCf+VgFZPc/URUCT86mOq9qgQUAgoBBQCCgGFgEJAIaAQUAh0LQLtkvDTCZntzgkPD/a6qkd1OiP/qu5P7Uwh0BUIBHs4G3fb9Mlo+YC0/Nv4l5bFAf6z+TEG8bfW27X+mbyfjzj3YONDeYf408FO2xUvR+1TIaAQUAgoBBQCCgGFgEJAIaAQ+A0Q4DjwNp9Vczoh6xIk3PNXOVQDSYhGoyEXMaCq+ihSCr5BXsVx1DVWosFQd9WOwURjCnMTC9jr/OHrOAGujpNgojG/avtXO+oaBJQS3jW4qr0qBBQCCgGFgEJAIaAQUAgoBBQCXYdA7Jnsa5WEizUAQcDrkZT7d5zM/hQ19RWoI/kmNe8SRDQwhYWpJfzsh6FPt/eh0/p2yfOonV4dBBQJvzo4qr0oBBQCCgGFgEJAIaAQUAgoBBQCvx4ClyDhv54dvb2XazA0IjbjFRzL+S/VbwPMqFhTGG+x+F5NmAStF6TOgEZJ8r2sQjAy5AdotT5X82nUvq4iAoqEX0Uw1a4UAgoBhYBCQCGgEFAIKAQUAgqBXwWBS9jRf3sSnlX0PXYmvYCGRhOK4vXSlq7R8O9ddBOkX5B8oYg3NDagh9sd6B/wGe8z66JnVLv9JQgoEv5L0FPbKgQUAgoBhYBCQCGgEFAIKAQUAr8FAtcsCW9oqMS2uNuRXRELE9JiExNTNJJ16esqJBm/2jdRgWVuZglTU2bBqbobDA38uxY3h/4Xrna3XO2nU/u7CggoEn4VQFS7UAgoBBQCCgGFgEJAIaAQUAgoBH5VBK5ZEp5dvBpbE56GQdMIrYk9reiW0Jiawd3Fj4TcjCSZqvVVgkpQekHyS8qyUVlRJA3pdY2l0DfUoIf7QxgU8MFVeia1m6uJgCLhVxNNtS+FgEJAIaAQUAgoBBQCCgGFgELg10CgXRJ+Kr59O3qPkKs7oqytF3oy60McTn0fZqY66DSOsLC0QZDdAzh7yAN5+cXQWVCxlizsl1FxYT+vqzNQ9TZBj0FWKLX6AcWliajWV6KmsRhutpG4vdf6X+O9UM/RSQQUCe8kYOrhCgGFgEJAIaAQUAgoBBQCCgGFwG+OACeRtXkMmt+ahB9N/TOisz6BzsSSdnQdQgOHI+bnYXj//b9j6Dimtk20aKgXWfEGkvErJ+KCyNnYahAdVYLu7hMwca4dKjXLScrrUFZTBGfrUNwVuf03f6PUAVyMgCLh6qxQCCgEFAIKAYWAQkAhoBBQCCgE/tcQuGZJ+KHUv+BE5gKq4CKnrUWY/zCseCcIybVf4In3ilGcX8XodgO0Zk5obCARv0Iezv41uLgbcHArcPCz29HnXkfkYTMG9WqkHb2MI8u6457+V0jCc9djzsxliB83C6tn9738uREzH3fOiz73uNDJ+PyD8XCX9xzD/DsXYAMi8e7q2Yi43N6anjvg3YWYfdkHZ2P9nDewIF7s1AOzPv8TxhuftOUWM/9xzNvQ+p5LHId87n0Y28Z+2jvs3PWvY+aCnMu9KuPPm/BsIeG56zDn8eVIuOzWkXhn1Sz0aqdSoOXuVn+Rf23694U/v/jfxntajku27RtvonPgvP20/lnTk1y0He8QP3Kw0172lakHKAQUAgoBhYBCQCGgEFAIKAQUAv8bCFyzJDzq7F8Qk0klXGMhVe8Q/0HY8mEvHM35GJPnnoVF7UiS5GIUVR+FldaDxKfuihAX/N3exYCT++qRumoqek21wd7MjQjzNqf6XgprC3/cHbmj0/u+NKlsm+hCkPBFgUbi3fT3WQHLsECSXw+EhuYgXpDwuSThF5Dkiw+wiVgHXG4BwPi4rWPfxlwsIBFGOyT8dWRMaSbnzaS9LSLemtBfArYLFiYkXsmTL1qsEOR/10guJGA+5mRMxvTkNzAPxtd0Pgnfj7EL375o8aDlCGIWYMKrUCS802ey2kAhoBBQCCgEFAIKAYWAQkAhoBC4mghcwyT8r4jJ+ISFbBYwMzFHuP9gbPwwHEez/4spL8fCy+Q5hDg9j93pd6C8Nh46c3eSsvpOYyOUcBsXIGaXHsmrJqM3SXh00XpYmFjD3akWkaFumNJvWyf226xYGzcJnfU2PhjvKf/eTMxb33feji+hhBu39WhHBT//OS9/sG0vAhifo20SftE+m4513AVKu9jH+yTJza+5WcHHZRR5IwkfhlkpXHSQinxbt0iMGxdNN4Ai4Zd/j9UjFAIKAYWAQkAhoBBQCCgEFAIKgWsRgWuXhKf8lXb0T2FOEi7a0HtQCd/0YRiV8EWY9IcEuDXejxv9vkJe1QnsS5uB0roE6EztaPlt7BTOQgm3daUSvqcOKcsnovc0axwv2gB7KyuSeg383L0xd8KqDu6zSQVGs438QnJ8GSt5G0q4UMXRmoB3wuIuLeRNhLUjL6DzJDznfNW89fG3PKERg46R8LaV8EWB5xYyWr8mZUfvyLuqHqMQUAgoBBQCCgGFgEJAIaAQUAhcSwhcsyT8QPJfcTzjM44n08GEs7t7dBuIzf8KIQlfjIkvJcIND2Ko96e0ox/DnvQZqK7LYHbcmth2joQLJdyeSvjxvXqkrbwDfabaUgk3knBT5sydbfzx+rRlnX7PWmeohfJttHo3Z57bIeNtKeFzgfdFrrz1EXQwY96VJNz4+lq/DkG2lyHwohx450j454HLzuHETPy7Y/dhnrCpT8lhzjwZAR1UwnPXv4HHtw7FwpZM/TkA2xszrzLhnT7N1QYKAYWAQkAhoBBQCCgEFAIKAYVAJxG4hkn43xCd/ilJODPhpqYk4QNIwsNwKHsRprxSBEOFJ+wtItHd4R7sy5iFOkMVzE1sWGQlLOkdb2lrbNDA3hU4sacW6atuQ6S0o2+EvaUVFXjA3d4P86Ys7yCs55Tvdi3n3NO5vPgFtvB2lHAZ/26lgL9LQi9z0q0L15p/3oEjvdBC3rxJh5XwpsWCNl9jB4+jLRu7yIRLEi5I98h9xnz89GTM3DUM4jULVb/5z8tmwkUGfFGAIuEdOB/UQxQCCgGFgEJAIaAQUAgoBBQCCoFfD4F2SfjJuIx2OqSBnqHeXX6EB5JJwtOohItiNjMThPv1xxZJwr/B3S9XoLxIj/rGaliZe9I23oAG6Em9yZo7eRNKuB2V8FP7BQkfdxEJdyMJf7XDJLyTT37ew9vOdbdW0Y3E9ULLe9NOJPlNxvRWzekXK+GXVqU7RMIvZ4e/qBn9CpTw1iS8xQlgXLDw+fmcxb7zdnRiFTIJn73f3Dh//vullPBfcv6qbRUCCgGFgEJAIaAQUAgoBBQCCoGOIMBx4G0+TPObk/AkIwk345xwoYSH+/XFtn+H4GD2t7h7biVqyswZ/6bubaigbdxSEnDjQKfO3QyNGpJwA2L26ZG5+hZEMhMeXbSFSjjnk5PTXxEJ74Aa3L5SbiTZydOblO429hU6azICFuw73/r9q5DwpoWC80anXYD31SDhzbZ9+Twe+FmMZmuy4LefCb+wHf0YFkz4mHXon2HWBSPalB29c58R9WiFgEJAIaAQUAgoBBQCCgGFgELg6iFwzZLwfYl/w7HUz2Bu2kzCI7HjoxBE5XxHEl7xf+x9B4BU5bn2MzuzvVOXXqUJUsQCKBZEwS6WxMSSm1giJrn/jTHJNSa50cTc9HajUUkxxSRqsKCCRkClCSK9l106yy6wwLJ9Z+Z/32/m7J49e+rMzu7AvscAu3O++nzfOZnne96C2pN+FTjN5yPyrViVdwLOMGpK+CZSwg++OZ18wikwW8XCNiDhVnmym1OCNUcQjyyoPkJ48aBxWFASTVcWXW8moPogZS22QcJJuF1aMt1I4iThxnzqmm/98NmzMa2YfeoperrL6Ogbn34A38JDeGN2yxztQsLb7gUiLQkCgoAgIAgIAoKAICAICAKCgDcEkpeE74yQ8ACR8NRAAMP7j8UHvx6KlUf+gZseqUbDKb/i3ax+ExX3NmtdaY6Ontc1TObopIS/fRWR8Cwi4e8TCaeAcHEp4V5JuEbOiWwufJqU8NnAYxzojP79yXeIeM4C5wxfODhyn/N6tyDxCSbhrQOxGSGPL01a5ACiCDMWcAoy/UXB3+YMxgsqOJ3HFGWMyf16hZzV8RW45PXZMIjjqkMxR4/5MZKKgoAgIAgIAoKAICAICAKCgCDgEoGkJeHLiISvYSWczNFTyRx9xEBWwodg5aGXcCOR8LqTrIDHTr41fIIUTD2fzNGZhJcumEY+4W1Fwg0RzQ0L0tocXYsuHiHdbI4+9UOOQE4VdabYSgmfsI78vw0k35aEFykT90j+bWOOcE3hbr1jmsZojNreVNQ833jLlrz5hBuVcOOonMzR+/6L1G/GjHy/OTI6OEr6M0X4wRuz0UP9DDz03BOYoaLdtbyEhLt8a0gxQUAQEAQEAUFAEBAEBAFBQBCIGYGkJuGr9zyPNH8WKeEppISfhw9/MxRryl/GDV+tQhWRcC9R0K0QophuyO0KbFlVh9J5V2Ls7TlYe2IxCjLaWwnXRmjwCVcfN6vMVpHNzebnNUVZzLvItqIHEt6Uws1hJNFDCc2snFX0+5+Jpn+b0dr8XKUrU/eL8NDzRMB7mLcvJDwxO0BaFQQEAUFAEBAEBAFBQBAQBASBZgSSloQv3fFjrNkzhwKzpSNAJHzUwLFY9IvBWHbgFdzyzSrUkzm6lW+vlwVmEp7dPYx17zfi2PypmHgv+4QviY+EexmAlI0Zgeb19xYPQHzCY4ZcKgoCgoAgIAgIAoKAICAICAKCQJwIWJLwddv2WzKbscP7xtmtc/UlRMI/ISU8QCnKWAkfQT7h6/8xBL9+5jUMGp1GXuBEwik6esvLjXl662mlpvtwYE81xlMwtAl3ZVIatA9RmBWHEu48PSnRBggICW8DEKUJQUAQEAQEAUFAEBAEBAFBQBBoVwTWbz9g2p+vw0n49p9gdckcMkcnJTzVh+6ZQzA+/QGUHa5GbW09BU2jwGwxXD4O5mbC1UNowKA+RZhXMhdLDyxEz7wsKhdGj7z2yhMew2Q6eRUh4YndANvKTya2A2ldEBAEBAFBQBAQBAQBQUAQIARGdM/vVDhYkvCNW62V8NEj2kEJj5LwAJHwzNRMpJNZ+pjAZzCqaDKQVo1wsFnR5p/8FMq8NliH+lADpS0zX0OOop6dmk15yTgSNv3FF5NyYnNpqWkoO3YUP1/2SxwJHkAhRUfnyOsx5QnvVFuo4yYrJDyx2AsJTyy+0rogIAgIAoKAICAICAKCQASBzkbCN22zUMI7moR/uI2V8Ofh96UhIzULWZmpaDydgYO7uqGuHkhNI2dulaKMDNN9ARw7fRIjs/thWP5A1IYaWyQtYzKd7k9DZf1pfFi2FhkZmUgj0h5kIk6Enck5t1FWW4oK/1FKT5ZKfuiRDSEkPHlfDULCE7s2QsITi6+0LggIAoKAICAICAKCgCAgJFy/B3wdTsK3/xQrd88hVTuFCDL/CSAtPYxDFaexuRgIBv3kKx5Gis+P0zWn4A8X4fHrf4yR3Qeiur5G1dMuVrpT/QGEUtLwk3d+gKW7X0OvLt1IAQ8q03QWzkNE1LNT0ykgWwYoI1rTJSQ8eV8NQsITuzZCwhOLr7QuCAgCgoAgIAgIAoKAICAkPKlI+KLNP6TAbH+mMTFFbkSIGFeIGHNOegANDSk4fDQNdQ1+pAf8OHTqOIZkn4evXPEtIt8hIuhBqkV5xHVm6WHSvXMzu+PNT17Gy9ueRb9u3SLkOxw1S6ef2aw9rPudAemZ3x+P3faax+cjkmZs4TTK6T2zV4u6nE7rvoWTMYdyWJukqm7VjypfPAtO+bO1ii3Kq9zhnE98Forvm4vBc57ETHedUr25wOzW4zcFQvUzF4Oeeh4Pj2lOp9aq7PBZreetcpADT817GGN0FdykVxMS7nFbeiwuJNwjYFJcEBAEBAFBQBAQBAQBQSAmBMQcPQJbhyvhH2z5BSnhz0VJONFjZsz0D5PxVDIVbyRr9CPH0lHfEEAjEefq6hDywzmU0owUbyqjcWlF1OgvHzuKUzT1k+EqBHJJ9U5T02xhtm62Y3oW9MNjt77uejMp8rjAZXEzUmqo6paEq3It8mwXYfjwUmwfNBvzpi43JbqRrmxIs+k0ijDbQOY1wvwUnsZjGIcZC0pbE34m2y8MNjl8MM8jLiQ8sm95+xbkqc3a7peQ8HaHXDoUBAQBQUAQEAQEAUGgUyIgJDyy7B1OwlftehHvb/mBIiERjbr54t9SUkgZD6Wg/Fga6utTWCtHTUNjc1l9dDauQBycU5qlknKekeon83Z3+/u8AVPxhat+6a5wU6nYlPC2IPBNpJ2Jd5T0lrU6GGhNpNXQlSq9DsNbKODWc+EqTcr+o8BPlBo+G3iMVPfZRXj6aVK45wzGC/cV496n6OMWJNyc/M9QajoPxXiY0XrMooR73JYeiwsJ9wiYFBcEBAFBQBAQBAQBQUAQiAkBIeER2Hxrt+6zzBM+bkS/mMD1UulUdRle+OB21DQeU9HLjUSc2/KT23cjWZOXK0Wc/MbJl9ty0NHOI4K6UykunEL+5mHMuujLuPTcz3kZOpWNENent1tUc6GAc80WRHQGKdoPj7do0FrNHj5jHLBgXdRUPDKu4nsjRLf5ah5vSwLOJdzdU22peRXhlRvIlH0GdUuKuHbNoHEsKDEo4Uz6P5wcmRebtL9ShJ9G5yhKOG9UUcI9PnhSXBAQBAQBQUAQEAQEAUHgDESgs5FwSgduukodTsJ5VG+s+j52HHmZfvKhIUy5wQ1DZW9uJuKhkA9lx1kRpyjnsaUPb9GyCupGf3rn98J/3vAi0jmtmacrNiW8RRfKz7oY02aX4uniInMTb5MxRczSi5p8rPn3n2B21DedybqJb3hUAXczRU2pblFW1S+Nmqnr+ijTmaCbmKO38I833BcSLiTczX6UMoKAICAICAKCgCAgCAgCZz4CQsIja5gUJLyhsRZPL/gU6kJ7EGRzcgq41pTfmzkKj5T+SiXb8iAVKD8RCdoWKxFnD3EfRVtPoeBufvItv++qH2FYn8ti2NXxKuHNJP5R8rPmwGxzBs91COhm0mdUcYcW3O22UkXs7zUEQXM9Qb1y3VQposKXzJ6FQU8vJ19wXRA4RA4SVH9mPuH6z4SEs/AduVTqPSHhrvelFBQEBAFBQBAQBAQBQUAQOKMREBKeJCScTdA5mFpNfSV+/979OFm3FQE/B1yjiGxRohI5LlBWu/D5Qyp6esWJVNTWE5E2yuaO25IIOFXi/wJpBbh7yiMYM/Bqx1rmBeJTwvVqdo+m6OhFlhHXteBqiPpTa77dTaq1RnDvLcZ9psHRor7dLQK7mczMxCReKdYls/DUtOV4jOoPj5Lxlubo5M/NPuILTczRtcjoUYKvDhtMxtHaTD6y7i03g7vlaq7Xsnzr5qKOC9Ebxvutf49GMDCSacWrNWbdfHjUVCx6miQk3N36SSlBQBAQBAQBQUAQEAQEgbMLASHhURK+YYu1T/iYkYn3CVc8O0rEg8EGfLjpH9h8YB6OV++iOw2K1ugpGJumB4h4B8k0vbKSIqbTB/rYbPbbNOIpnpdRiHP7TcG14+9Cbu7wGHZ2/JHGIwRaM+2OkmMtRVmLVGBWw9PMwSlA2k/IL52joz8MUquXk5/2OpQMNk875pQ6zTxKu059Z9WdSf6H1I2Kjs6K+HJM1VR3MyU8anLPSrl22GCm+DPRf8Fk3ELCY9iiHqpIYDYPYElRQUAQEAQEAUFAEBAEBIGYEehsJHzjVguf8GQg4RoR539ZFQ+FgzhyfD9OnD6sVGvT+GrEp/0UOd0LAQ+FGpFNBLyoyzAyRfdH0pmpxl2GUDdutyhZ3h5VjvX+zVoqMWvf6nXQ32tFfqP+26b1aRz6YG7NZTSybBEVneq1TnGmTSpSZ8Iat/nKtUMAbyQcUaKtzO8NedSFhJ/9KcrKP5yHqe9W46uf+RTuH+Xm/V2C5x9fBRjLb1mEkS+WAyMvxNbPDmpqaN3f/ok7t2bhZ/95A67t7qZ98zLexxl7X1JTEBAEBAFBQBAQBASBzoKAkPDISvuShYSfWRtPU8LH4SlOyUXpvsyuiMn2XCyAnhTr8mUjkirMvC4p2RPWGXy7dQo8RSFvnadbu29Nws0CobVKE2Zijh45JODAcaC0ZKUo7jsrkqJMKeFP0xz5sjBHV4cVyzFtTkS156jttx2g9oSEdz6f8PLV+OqvdmO+gTxbPv/lFXj73XfxyFZg5tVX4+dTC5uLRom49nlsBJza/yW1f9RqBN3x9+9fCco90HRpBN3TO8vtfD01KoUFAUFAEBAEBAFBQBA4sxAQEi4kvM13rJtI31admpuB2w3REAFdp8pH/K0RjWKuayNaBsOLsH17c1oxvR+2nTl68b1PYPAL1PA08vsu1szRn8TMnro+zMzRYTCd3z6OfMcpGrz4hJ+9JFxTqmN4ylqRbWpDEd81vfDhZ4EfMol31a6eQEcU9Z+7qseFWpNvraqQcNcgSkFBQBAQBAQBQUAQEARaICAkPErCP9ls7RM+YVT7+ISfiXvT2qzbZDa2ub8j5b2Q8Oa+SYnXIpLr/MujDUbVZ40kR03VwTm+Z0LPm7m8fa7yliQ6kn/cmAZN5zfeYr4G//noPTPfdDFHP4vM0duIhEfU7eZnqrUZe1TJxhB8+P8mEnW2voxtGUu6NZGPkHA0mbxH2tVIu3E80d+7tzSbPxPfeTJmQUAQEAQEAUFAEBAE4kWgs5HwNVssfMKFhMe7laR+ohGQwGyJRTghgdmiJNwtsVUzjJqqw2h2Ds1kPEJ0+0T9yu1R8eAX7nGsQsITux+ldUFAEBAEBAFBQBA4exEQEh5ZW5+Q8LN3k58tMxMSntiVTCwJvxp92Kfb0udamxsR7P/Mw5/J1LwlCdcIeDOpNpJgIzpO91uhKSQ8sRtMWhcEBAFBQBAQBAQBQSCKgJBwIeHyMJwhCAgJT+xCJTMJN/pfs7J+89FIhHX7y6iEOwVgs2itW2szd1HCE7sfpXVBQBAQBAQBQUAQOHsREBIeJeFrtuxtTsRtWO/xI/ufvTtAZnbGICAkPLFLlRAS3tZDVmp1lfLDvmBrS59sY1fmSnjbkHAnv3L7aVsHe2truKQ9QUAQEAQEAUFAEBAEkhGBzkbC127dZ7oMvvYk4VsOUF5fuQSBJEfgnKKukRFGj6eaTqmafo/80HQ4QL9qZcL8k76e/p76nEo0Fz57o6NH19gTaTVRnSPNJI9PuKf5tNrnQsKT/NGX4QkCgoAgIAgIAoJAghEQEh4B2Ld+s7USft6o9lXCTzc04Pldu7ChogIlp083EZu23Au9MzMxJDcXDw8fjl70c4RMheHz+dqyG2mrDREQJbwNwTRpKpFKuCKt5S4jl5uWaybgXx1Zjp9zpPS2zrktPuGJ3WDSuiAgCAgCgoAgIAgIAlEEOhsJ37DFQglfvcmahJ9/bvuQcCbBC0tL8a1165AVCCDUzLoSsmFTiHAz4f+PIUPw4LBh8NPvQsQTAnWbNCokvE1gtGwk4SRcl2LMdiatlHDz9GOu1Whde67rmA3QMC7xCU/sfpTWBQFBQBAQBAQBQeDsRaCzkXAKgm66mL5kIOFvHzyI765fj8K0NNSHQglRwPWzZ807QMS7jvqa0bs3vjVmzNm708+CmQkJT+wiJpyEx6WEu527fb5wIeFucZRygoAgIAgIAoKAICAIJA4BIeERbDuchLMifdV77yE3NVURcOPFhJmVa3ajVWSMPvC3KMQlLGPLKVVd1TXZSxl+Pw5WV2PuZZdhWF5e4nabtBwXAkLC44LPsXLCSXi8SrhjejOrKbr0wRZzdMc9IgUEAUFAEBAEBAFBQBBoCwSEhCcJCf/Zli14k5RwZthGCp5CYwwSfa5uDMGf4iP1msm0D1WNjUSuiY/z7+EQ/ZuifLrZpFwjbMrFm8pkpgaQmUL3TdpnM3Qm+OeQj/j/XXihMkuXK/kQEBKe2DVJJAlP7Mj1rdsr4bbjEBLefsskPQkCgoAgIAgIAoJAp0ZASHiSkPC7li7FflKjjRcT8CpSxgsDqZhSmIPS+iDK6U8a3ZjaNR955DveEE6BPzUddXUNCDdWwx/wI0BknSg3GunvAJHv5YdKsfHUKdSmpSNTkfiWFxNvVsvfmTYN6aSMy5V8CAgJT+yaCAnn9Gfl4Bzk949yxlp8wp0xkhKCgCAgCAgCgoAgIAiYISAkPElI+BXvvttKAWc9uoGY19jcLNxJ6aJGZqXiBPJRG8iEr7EOA/1VRLD95NOdjlQ/KeHErBvq6+DzpyE9UKfU7dp6H3xUZt/pSiL5NVhERHxpZR2ZskfM07UrlcpWkEn80quvRiYRe7mSDwEh4Yldk7Yn4THm5NamaZGqTPPrnknP6s+nFqrSEUKsO8SzTHOmx7AEzz++Cj83wNrWJPzvEw7jTm1sbR3RPbFbQloXBAQBQUAQEAQEAUEgIQgICU8SEn4ZkXD9xQS8lhRwJuBPDumDLL+PzNHrkZLWE5kZBahvqEV15V40pKQjGE5HRiqQnRtA2J+C2mCASDqVpfqNqWmkhfvJFJ1abAgheLocv9xfhn+frEI69aER8VRSyyvq64WEJ+Qxa5tGhYS3DY5WrZwZJLwC5eWF6N69Zc7wceWr8dVf7cb86OTcEWmTQwJX5D3SiWsl/LPAD6NjczeuxK6ztC4ICAKCgCAgCAgCgkBHIyAkPErC12zZbxnVbPzIvglfJzMSzr7h3xpYPrY17wAAIABJREFUhIvzslBHPt/hYBBI74n0zAI0NNQgWH0QDY0+pHfpgq2vvIndr7+BoedfgPzcfPgOVyBUeRopA3ujLhDG3q2bcZqI+LXfeRRH6qrw6JY9qErPRAq1y1dHkvAj87+N+xZOxpyfzkTPjb/FDY8BT817GE6x2jf+9n68MPgJ/HRmL+DIfHztvuWYNudJzOxJEzL+3mIF1+K3NzyNBY6rWoTZWnvRsmqsT5c61lQFZszGvIfHuyvropSQcBcgxVGk7Ul4HIORqoKAICAICAKCgCAgCAgCZy0CnY2Er916wHQtfZS7zJKETxjVL+EbQE/CWQVvJMbVMz0V3yUS3Y9k7noOtqZIeHdkEAlvJBLeUHMIjUTCMwvyseeN17D35ZdQ2KUPumTlITs1C2FqKEiK+Im6Ghw7vh/hPr1xwaP/TWp5EN9fuQ6rginIobohajdWEu6FlA6fHSXMJoQYTz2Ph4l1M7F+DO7Ia3wkfC4G6wi2mkfxrGbSbEHim8pNXY4bXhgcOThoms9hzP/ad7Bw2hN4FE+3bK8NdpCQ8DYA0aYJIeGJxVdaFwQEAUFAEBAEBAFBQBCIINDZSDgJ3slPwtmXu4aI8YT8XPxX3yLkk4k569VMlv2ZXZCZSX7hdbVorC5DMBREbloILxX3xdu7M9A1N4guFFctN92H7Azg+GmKqk7cfWeFD0PzUvDwuFLKQ34ac7aW4M9bdqJLv77w5+SArNnbzBzdC5GOkPiiiPKtiO9cbDddotaqdHwkPA4lnMk6k/DH1pmOlA8bhITTmVb0WEv90/xrNHJ/cwT/pnvRNHoFeWkd8n4WEt4hsEungoAgIAgIAoKAICAIdDoEhIRHljyplPAARVgrb/Tj0W4n8anqt1FWdZICr6WS+l2JzDHfRV6fC1B7mnxDP3kCDZV70KvveDy44b/w91WkcN/kQ/kpII8cvnvk+vDxnhDGD/Jh7ppG7Nufh7l3L8KgEy9gbfrleJA+KyCyntqlK7K6dkVFXV2b+IS7J+FRs/Co2baqVzILT01bjsc083TTR9KtOblW2UjguX6cSrjOzLyVik7dmn0W79tFlPB4EbSvLyQ8sfhK64KAICAICAKCgCAgCAgCEQSEhCchCacYbDhJOcFvohRk3WpO4nB1LaUkSyEFsQHBvAspzVg/XJFfjsuO3Y26ql3ILxyOp0qex/dey8CnL67HOX3T0INU7zR/GAXZfrzyST3G9fTh5VW5mHvrb9C3+nmszfg8bl+eR6nPgqSmh5FXVITT2dlYMn163NHR3ZJwVY4ds5mEK2W5VPlgT1ij8xG3eVLjU8LjIeGTMbtkLp42l+xpxOMwe3Ypntabt7fBG0dIeBuAaNOEkPDE4iutCwKCgCAgCAgCgoAgIAgICdfvAd+GLdY+4WNGtq9PeIovhSKh1+D8buehpHoADlSFFAlnk/SsxiCqQz7M6FqB72U+gMbgMYqCXofltY/jwX9dhTkPVONfHwcxqGcAmWRjzkHR6xobselgOkL1VfjtpP8Hf8NBbEy9Fbd9kE6m6WGKrk6B2dgEPj8fK++4o51IOKvRyzE4SlafIh9qLciaqZ/58FkG/+uI/3iHBGZzQa5FCRdzdPk/GUFAEBAEBAFBQBAQBAQBQcAMgc6mhG/cauETnkwknHN4Hw/58fm805h4chlKq0+rfODp4RpsKPwy/lU3DjNyy/HVhs+gsb6cyHkQteF++OvRX+Gdrb1QVlGpgq+xGr50ewPGD8hAdk4GfnTRMxgcnoOc7O7YmHYDPvNxFxSmUm3iS0zyj9fWYt3DDyMrlT3EY7/cKuHcg6Upt605emRssZNwbW4tzeG1NlmdnxENFGdEQRvvnMFzraOkk7Kv7rsg615QFiXcC1rey4oS7h0zqSEICAKCgCAgCAgCgoAg4B0BIeERzHxrt1or4eNGtK8SHiD1uqwhjP/uE8BnAjtwtOYUUlLSkO+rwZu+W/Gd/cNxa9eTuD/zDdQ1VNPoyQE8WIWaQG/8cdVIvLoqD3tOpBBBB3p28WF8/2o8OuMgzsncRFHXUyhyejp2Ukzvz324EwVpASLhYTJd9+N4Tc0ZTsKNQd1aB3PTHpEmtb2Vwh6JcB4xNR/XKlVaCxJOJJvJ9k8omvtP+87FDR9SmrUo+RYSLkq499ex1BAEBAFBQBAQBAQBQUAQ6AwIdDYSvm6bhRKeXCScgqvV1eNrwwbjtm5dcaiqgUzEw8gldfvtsnz87+583NKjGl8ZdASN8JMSHiazcx+CdSeB2nLsORbAltIc1Db40S+/GqN61yAzKwfhTEqmRTbtOZT6bPvpKnzm9bdRmJ6enCTcmIvbyRzd9dMaUb9LVLo0KMJdfG8kPZq6OE+5lnpM5SyP+Kmr3ON0CQknEJqinkd+aFLo9RHQdeHQJTq6680pBQUBQUAQEAQEAUFAEBAEOgECQsIji+xbs2WvZZ7w8SP7J3wr6POEB4hQl9c34NEhfXBrfgoO1wWQEa5FXmod5lcMoiBsPTGr+2k83GcHGihFWSOZrjeG2QE8laiPH5k+IuPBGkppFkYqKd01vi7EvVPhozbCYT8ySGr/+PhJPPL+CuSnpSUnCfdqjh7TCkUIuZajvBUJN2nTjITfpx0Y6MzQRQkXJTymLSmVBAFBQBAQBAQBQUAQEATOegQ6Gwknwdt0TX3kLG5JwkeP6JvwjWBOwvvitoI0HK6lSOeoQ36ASPjx/vjhnh64pXsVkfCdqKXI5g0phRRYrRa+YC1C/kxSxzMQCJIJO5m1h0MhNPoyiJrXwE+pz+rDmQigFs9uLcYruw4hK0AB39gn/Ew3R49hhbSUaHNIEo8K3S2VcBckfJ4uVRkXN5J04/0YhtlURXzC40HPua74hDtjJCUEAUFAEBAEBAFBQBAQBOJHoLOR8E3bDpw5JPxrQ/qSEh4gJTyFlPB65Abq8dbxAfhBSXfc1qMSX2YSToQ75Esj0n2clPB0hIP1CAW6EPmuRYDq8FXPpJz+TiES3kA/+6nW77eW4J+7DhIJJ3P2mH3C483XHX9gNpXizOmK5iFvKqbMzNdFUqMZSHQLc3QrEm40lbfq36x9p7Ha3BcSHgd4LqoKCXcBkhQRBAQBQUAQEAQEAUFAEIgbASHhEQiTUgl/ZFA/3JyfgfLGFKSTsp2f2oh1df3x6tFuOD+vCtfl7sLpYBqZmqchNVxJsyCT9HAjGv05SKGc4ilEvNkHvJ4CtykSHiXkqaSqzyElPH4SHvf+kwY8ICAk3ANYMRQVEh4DaFJFEBAEBAFBQBAQBAQBQcAzAkLCoyScIrZZmqOPHd7+5ujHGxpxT58euLtbHiqDZI4eqsGJYCr+dHQgRlDE820nU3BJVjkuzj6OOl8AgRD5gVME9XCoAcGUfCLh9fAR2SbxG3UhUsJ9mhJO5ujkG/77bXuEhHt+XDq2gpDwxOIvJDyx+ErrgoAgIAgIAoKAICAICAIRBDobCV+/3cIcPZlIuJ98uU81hnADEfD7u6ehoTGIvIws/K20Pz44mYsfX1CPvxf7UEIW6E+cc4gCs9VQILZT8BEJB5HwkL+AyHcD/aHPiYQ3+rKJlNeSEh5Cgy+L/MdrSAnfi5eUT3g85ujyGLUnAkLCE4t2R5Dwu2ZOw1/nL4T2b4sZHn8HP/7sLsya/zCGNt04jg8fvx3PfcIfzML/6O9t/S3u+urcaMkL8MDf/hdTuzS3yH3wxf25uUzHZFLRqZzTfW5SG5vVuIxj1rfp5merdp0wsRq705zM7jv15WZNjGX0+0dbWys8zNqPZR7aemlr4tSG1q/ZGuvX1akd433bZycWMKWOICAICAKCgCDQjggICY+A7SNncUsl/NzhfRK+JPrAbH6Kjn6SiPdtPQvwua4ZqGtsRIG/Bi8cGIx5x3vjoXOr8N7+VNRU1+OJYbuA1Az4Gk/C56fo6KF6hFPYJ7xO+X6Hw5S6LIVJeA0p4xykLRt++vlP2/bhH7vj9QlPOCzSgQ4BIeGJ3Q7tTcLtScQW/GXml/GOgWjvenYa/ge/wV8fHAX9z1CEfTEu1oi3IuRoQdLtSI4daXSDuh2xdyJXRlLnluSZ4edEzIxE2MvY7A4K3BwSOPXlRFKtSLRGvvW46dsyEl2v62kk9Xb19cTcrJzTPol1bE7YumlXyggCgoAgIAgIAu2JQGcj4Zu3HzSFN6lIOPtuc9TzMTnp+M+e2SigCOZ+XxBHTjbg2b1DsL6uEF39dbi/5w6cXxREHSnf/sYKpKSkIEgpy5DWgyKlV8FHCjmJ6qR+Ewmn6OgpJIsH6Wf+/LebS/DW3iOUrow+bePo6O25gTtTX0LCE7vayULCT/z7m/jSzz/GeTfPAl4jvbtJ7WZi/mcM0Ii2qVKuYdSyrJPSrNVyUibtiK9GAt2skhlpdUPuvPThZk5eVGOnwwL9+M3adTogMM7fDbG068fLeO3Grr/ntD/s1tBpPlZrYYebV0zd7E0pIwgIAoKAICAItAcCQsIjKCcVCWfiTPHUkEk5xr7VOwfnZFCINVK0UygFWXUwH4eIhBcEaoiIlyKUlkdKeAGCjVUUGZ1M0P3k/015wH2NFKiNyDVHPg/686juaSLkYYT9uaisPYnHV23GntM1ZJrOn7ZtirL22LidsQ8h4Yld9fYk4Xbk4cTWLcDIUSgwkuxWpNtAynXwKCL/wRX4v+9fgwL63ErpjleZNJrSu+nHa5lYFHyrebk5jDBTc7V5Wu1Ao2m2XnG36tPJLcCJtBoPJPRrYaaE6/ec2wMPM3LeFvNx2gNOhwtW43LCNLFvEGldEBAEBAFBQBBwj4CQ8CQk4epUgP7UETsemdKI2UVdUZSTh9pgIwq7DkBuZhaZqAdx7Oh+Itr1Kuga5wMHEWpm3j7yC+efQyHy9/ZnwRcIkH846euhRuSnZ+DX6zfj7zt2I5P8wTUb/LbME+5++0lJLwgICfeClveyyULCm0YeCwlXdX6MDWj2Cbcic04kz4koaeN0UpON7Vi164UYuiHT3J6TcuuEgUZ07Q4bnAhjrGqtl7G5Gaf3JyJSQ3+goO/HjAjr94Sb/qzWxwlTs77d4OVmTFJGEBAEBAFBQBBoDwSEhEdQ9lHENkuf8POGta9PuLbwTKlrgiFMyc3E7V2zSPkOIT2nH9Kzu6GxoRY1FTuJXNep4vrB+3xseE6TUn9RODaOmE4m6ydrK7HowCG8WlJGwdxClDe8uZ6Q8PZ43OLrQ0h4fPg51W4vEu6alMVCwrVJWviE22Fg5ddsJLxuCamekDmRYSO5c41RtBM3BMztoYIVubQj/mZKuBsrAav1cDN/twcR3Idbv3Anywg7iwAnFdrJosHp+dTft9urTuPw0o+UFQQEAUFAEBAEEoVAZyPhG3ZY+ISTs7glCR81rHei8G9q91NLlqC0hqKZG64UUrTryc+7C6nWA32NSG3w4XQNKd9BUsBJBW8k33HWzcnQvEVNJvCRi+/4SEUH9p+uwrHaeqSS77iegHOpAH1WSQHg1jz4IDJTKd+4XEmHgJDwxC7JWUXC0dpU3Y0irUfYSAStiGE8SrgXIsljc0smtXkYybFxB9mNXT+2eA8euF83xFobn1NZozpt9WR4OXhwIsl2WMZyCGK3H70o4V6xTexbRFoXBAQBQUAQEATcIdDZSPiWHYdMgfF1NAn/+ief4ONjxxSVNp4GMKEO0odB9t8mQt546hTqT55EY00tWZ2T/3fUDN18yTU6Hibi7YPfyL6jldg3nDKNY93991OwtoC73SOl2hUBIeGJhbu9SLhr0uDkA+4hMJu+TyPRcyJwVmTUjCi6JdVmaqVX4mV2YOC0Q9yMz0lltSPnZtha9Wnnt+7GckDfl9m8Y/GLN5u7E6b6+06+83bjtDoQcXMgYTwk8TJmKSsICAJtj8DOzeuxc9smEoyCKmhwn4GDcd7EyW3fkbQoCJzBCAgJjyxeh5Pww6SC37h4MQrSKC84mYqbyfIanfb5yZebVOuGykrUV1QgVEcm6fSSi/iE09XM1lpsTSupP4tId2lVFf7vxhsxY8iQM3g7n91DFxKe2PVNfhKOFmnJWqQoM5qfM0H/OfAABWb7UjQ/uFv03CieeiXWSQV1c9/N2PTjclNeK+PGxNquPSeLALdqsxMOPAa3bVmN1421g9U43IzPrF+39ZzKCQn3squlrCCQnAiE6Pvr8kXzsXf3NmRkZiM9PRP1dTWoo++pBV27Yur0m5Cdm5ucg5dRCQLtjICQ8CQh4TyMX23dilf27UMemYPX0Olh0IJMR44NSAGnf0JExlkVb6A/oQaKjq6Rcbu60U3GpDyH+qqnejn0UnzrzjtFBW/nB9BLd0LCvaDlvWx7knA94bIkJ6ZKt5Y/nFuY1SIPuJbaLDLzlvdiIU9mCq6ZQuuFXLldFac2je14La/Vd1PPjIQb+7dSz/XlnPqyu29Grt1iyeXcmvG3hRJuNS4v83drFeGkknvBSMoKAoKAdwROnaggwr1dEe2MzBzsLd6B7JxcjL/oUuQVFDY1WFN9Gju3bEDJjq24+uZPITMrx3tnUkMQOMsQEBIeWdAOV8J5EEE6QfwFEfE/FRejKDNTpRfjnOFNCrfZ5mP1m83U6ZSx/sQJpY6HmYw7mJTzaSWT+GO1tRjcsyf+fNNNKMrOJhGdPMg1Rf0s2+xn+nSEhCd2BZOOhCd2uqaqqxfS6JbIuiFfbqZqR3SNpM1IPN0SQysl2WkOxvadFG03irWbNmMp44S1l8MAbsstNk7lYlHChYQ7rabcFwQSgwB/V/xk+WLs2bUdAwYPQxZl8DlVcQx++u458ZIrlQm62cUqeX5hN5w7/oLEDExaFQTOIASEhEcWy0fO4paB2Uae06tdl3Qn+XwzGd9B/1YQoXZzKeJMf4JkVs5EvIHqqrRlFhe/KFPoz8+mT8eVAweCo6NHQrzJlawICAlP7Mq0NwnXExgngpKImTv1aaaEW40jXpNvL2RSG5eT33Q86rGZj7ETHlZWAnZr59WX2WrN9GOLxRfcbIxOPutu+tT2uNZ+rPvEbs2d9nEinh1pUxDo7AhsWrMSOzevw/Wf/jxSPQTzLdmxBWtWfIDzp1xJynkmivr07+xQnhXzrychMC09/ayYS3tOorOR8K07D5vCmxQkXK9CswrOacRsTdINU1Ekmsk41eW27C4m2xyojck31xEFvD0fu9j6EhIeG25ua3UECXc7NiknCAgCgoAgIAgkCwKv/vU5zJj1Gc9m5Wy+vuHjZfD7A6g4Vo7M7BxMmXatELhkWViX42gkV9gACXkN9XVY8f67OOfcseglByou0WsuJiQ8goUtCR/Rzkq451WUCp0CASHhsS2zW+sOIeGx4Su1BAFBQBAQBDoOgSDHECJSlGglso7cFw/tL0HlyQowmb7kquvimnTlyRNY+cG/yYTdj6nX3ETE3B9Xe1K5/RA4sLcY+8j/v6BrN5Rs34rpN96R8P3XfrNrv57cknB7WbX9xhtvT9tiUcJHDC2Kt1+pLwjEjYCQ8NggdBvjQEh4bPhKLUFAEBAEBIGOQ6D8yCFs37CGfLGnKRNvs4vjAB0/egSFXXvERHZLD+3HCvLn7l7UR5mhDx4+GpfNuKlNJj3vn3/EBTR2MU1vEzjbpZFayui0duWH+Oj9d3DjnV9An/6DLfdeuwzoDO3ENQl3EWz7TIBg265S02HaK+FCws+EtT3rxygkPLYlFhIeG25SSxAQBAQBQSD5Eag4fhQfL3kPEydfgS7de5oOeB9FMN+0bjWuvfWznifE/r5L/z1PEfARYycq1T0YbKAo6Hme2zKrsH7VMmqvERMmXdYm7Ukj7YMAm6L/5emfoKGhHrfc/SB60P6QyxsCQsIjePm27rQOzDZ8iCjh3raVlE4EAkLCY0NVSHhsuEktQUAQEAQEgeRHgMnQ4gWvqSjlw0ePbzVgVsHfeuXPmHDxZaRYDvI8ITYb/+iDd8n8/FrPPuBuOtu5eT2Olpdi0uXXuCkuZZIEgeNHy1SQvQkXT7U8/EmSoSbtMDobCd++20IJp4htlib3w4eYnywm7arKwM5KBISEx7asQsJjw01qCQKCgCAgCJwZCGzbuAa5eQXoM2Aw2FS4pqYKhV26qcEzCd9BJuQjxkyIaTJVp09h+aIFKvWY1mZMDVlUWrtyicrmI0p4W6Ka+La04GyJ7+ns7aHzkfAjpotJSriQ8LN3m58dMxMSHts6CgmPDTepJQgIAoKAIHDmILB39zby194YId7038GSXRhOxHvylTPjmgST+JUUATsYCqpgbEzKy0sPY+DQ4abtHt6/BxkU9dwtYX/39X/gvImTE+YTXltdjYysrLgwkMqCQCIQEBIeQdVHErmlEj50cI9EYC9tCgKeEEhWEq4SzPNF/zb/2PyL+kx/L/pB03y0e5xaj4rm56V5wsWpcArcxUeXwGxOSMp9QUAQEAQEgWRDgEnmh+/NQ0NtHUaffyHy8rsgJcWPkxVHsY0U8LraGky77lZkZefGPPSqykq8P/9VhMJByguehqNlh3HR1KtxzqjzWrU55+dPoD8R9Ktv/JRjf8fIDP2jxe9i+k2fijm6NkeHD9EBAX2VV0HnUlJSVL8lO7dh4+rlSM/IoHGHyBJgIgadM8JxTFJAEGgvBNyS8FDTt+v2Glli+tlVXGbacLuS8G0HjiZmdtKqINCGCAwp6hJpLcqsm06pmn433BAS7oj+XTOnqTJ/nb/QtiyXM5ZxW5cbNqtv1qFVOe1z432nMbi5bzZ3t+N1AthqvPp6Zrhqn+nr22FjtYZO89fWxljfqZ7TfW1+bnF0Kud0Xz8PqzWJBWcv/To9Q057xc19N+OJBXu7vu2eD+Nz6Wa/upmnXRknDJzuO/Wv39t2bennrj0/7TF/p/F39H32B1/w6ovo1rM3BWa7HKlp6S2GxCr2lnUfo2TXVlx32z1NBDWWcXOANo7E3qVbdyL2tXj39X+SGj4SQ0eci8ycHDTWN2DPrm3K9N1POaQ5UFzfgUMsu2Kz+Xdo7MPHjI/JVJ7J9+6tG3FwXwkaGxtUP1mkwPcfdA7qCZd1ZOZ+2cybyUy/kJT7g1i9bJHC6ZxRY5HiT6F59IwpUnws2EkdQcAMASHhEVTalYQ7bcUwKYJVZEqUTREHG+klk9LWJyA+apFPCwNpdG5I//ncKYVO45b7iUVAlPDY8E0mJdztF1azL5dOpNAtOnbkSE8o9O2ZkVS+r32B1spaEQjjfWM9u/pu56WNRz8GM1IeCznUj8ENUTCOWT9fPZZu52239sb5usXLjsS62ad22DqNN5b9bbUHzeZrJKtO62e1H93uayfM7fakU139vjbuIzfPn9v29XP1gofTmJwwdIuNnqzbYeJmvmdTmXWrlqKCAmRdce0s22ktfnsuivoNwMgx57fZ9FXU9PfeRPXp08jOzSNiXq1I/hWkuh89chjLF76NUeMmov/gEXS/WYXn77j7Kcf0GiLJXYkIXzL9+pi+hy55dx6lXSvD2AsvIXLdCw11tSg9uBeH9u3BsfIjuPTqG9Cr74Cm+TJpf+PvvyfC3oguXbsjSOr4FDLVb6so720GrDTUaRAQEh5Z6qQh4WF6KYRqqxCgoBpBOsH0JSg3XJiIeIhOApGVC39aZkwvwE7zlCTJRIWEx7YQHUnCYyGBZrPkL6puVR+3fVqhqe/Lqi07kmNGQJ2IvxvS52b1zcZrrNdWJNyOFDjNV08irEikm/kaCY4ZjmZrZdxLbvqyssyw20faPSdSZ7dG8ZB9M5y9HKJ4KWu1jvHgpsfP7Ll0+05wWl/jHnH63TguJ5z17XlZa31Zp4ObtnqHOGGVTPdZ5V7w6t9x5cxbHH2e2U976/rVuPL629p8CkohJ6U5nXKUd+vRq6n9skMHsW71Uo4Mh4Iu3RFITVVm4xxt/fSpE0pFHzNxUkzj2bFpHXZu2YDr7rjHtD6nzWKzebtrBeW4rjh2NKa0bTENWioJAgYEhIRHAPHtKD5i6RM+ZFD3dtk4oRDlXjx5DIGGRqV9+5wUcMXKrIZNBNtK4FaNswZOPrhExoOZGfBnFwoRb5dVjr0TIeGxYdfRJNztqM0UISey5OULvhMx9PIl1+5LNc/XSd1yc1DgFjeNAOjL2yn3Vjg79Wd3EOI0HzPF0i1pcFvODAezObk50HGaj9aX1Tp7Ja9O5d2sjb5MLMTdOCc7guu0/7Wx2JmWO81Ju68/7NHvI20dzfa927b1fTjtCzcHXPpn380BgZt9ZsRB68NsDeysO7xikmzlOdo5m3tzFPHUjHRkZmarKOjLF72NK0l5drpOnajAJ8vfJ8X8FqeibX6fDwAqK09RfvF65auelp6Bor791Ry0iw8UNF9u7TMm6ycrjqmI73qLTVayWdkfOnIM+XiPjGu8bA4/auwF6Df4nLjaSZbKvE82r1lJBx0naUj0HZ++OA4ZMRoDhpgH0fMybrM18lJfyrZGoLOR8N0l5abbwJ6ED4ikeUjkxWYxqDyGlDr2a6GfLa8Isw6TWY2PzckDqeql3HyxeTndb6ilh4+UdHrhWRN1rZYPjeRHE8jMEyKeyEWOs+2kJeHaaU9b+YTnpsaJVMvqxv9jt2o8EYHZ3HzJdCLaPF43X5C1eVl9ETUjOkbFS2tD/8Xf+Jk2Hv7Xrk2zemZzsWpHv05m4zFbRzdEwa25utXcjDhbEUgrEuJE4NryYMXNGrldQy/j0u8Rq31g9Rx6PcBxuw/cmLMbD0uMbcdrwq+th90LzgrneJRwp+fHidzrx2t3WGj2PrHr2837Ub9/jGvohui36f+ZdGBjW9d/TKbW+5UpdZ/+g5WZt6aEX3Pzpx19m1mp3vDxcky74fYOnIV117u3bcKBPbtx2Yyb0NDQQMHa5uMYmZoPIrV87IVTWlSsOFaOj8m/+4JLpplGYPdCFjcRYa2uqsKFl16ZlLi4HRTAlj/RAAAgAElEQVRbI6xethgH9u5Gv0FD0W/gUKRRQLo6Ctr38dKFGEiHFbGmgGMz/kVvzcUACrY3zCQQn9sxSrnWCLgm4S143pmL5O695jHROpyEN9achL+qsiWypiJ3mHzEScjOIf8aXxhBOvVSkremehNTY407hczMw6Soh7hN8v+2FMy5qiJPPoQKusCfmnnmru5ZPnIh4bEt8JlEws2+cNp9CTUjqm7JjV05K3JuJHVWpMUrkbJTQvXExUnpcmrHDK+2UHPNcHBq1w2B8EJg9GtjHI8XFd+4xma/uyVGdk+sm7Vyc0Bg1odd27Hcc6rDY3A6KLN7to370opsOpFluwM4bYx2eOn3mxVBNu5bs/aMWOjn7uUtrsfBbT2nd4TbdpKtHJNvFlboLyWuBCjwGV/LyO86hSwaJ105w3bIqz58j77spTSRzZrq0wgFOSNJGBzcjf2i09JbBnVrTwxY1efAafn0PZT9vDMpkvs4It9swm78//BD+0uwfeNaTJl2Xasx82HD+wtex8xb70IO+anrLzZh702quv7zJe++gW69+rSpr3x74sZ9VRw/ivff+he69izChZdMV24BessBjp7/9ty/4tJp16N7r96uh6cdZmygCPNsSTHpihmOhz2uG5eCCgEh4ZGNYEvCBw9IfIqycMUhpNBL1unil7CfVOvSPQcQXjUH+WUrEPKlRk3XmX5HAtmXD7gDBVNuQ0FBFhqrIsEybC+qFKIHFzndRA13WoQOut/eJLxpmg7R0fVR09skRVlu26Yo49AHbq5EKeFu+jYSNn0dJwVMK+tEFLx8OXWj4lp90TbO1w2RipWQmfXFn5mZ6hox5d/tlDirMdkdUFittRdSbFxPO3XWTDV1s1+cDgCccHGzp7UydnvbrB0nxdpp7Gbrqu/H6TnR9o9THeMBiR2B1cYUD25Oz5vTM+Q0b7NDBON43ew3uzV1ejdYvSvM1sSpLS9Yn8llOWf3grkvUvCz4Zg45XLT729sDr7k32/i+k/d25SmjIlV+eGDauqc/5tVUr0/d0dgwinFfv+LJ3DDp/+D0p9NtxwCR2j/6IN3W6Rd48+YmJ8gH+8wKUuFhd1UwDft2rh6hVKEe/cfpCwJ8rt0VcHjDpJyPOPWu8l/vG0t8NoLv+MUgO4dyrM+/qJLbSPMsysC+8lffNnVjkOLRNRfrVLc9ezdD/sp3/yEi6cqzFgV5zRwcrUNAm5JeNDOQLpthtIurRTvtUhRZucT3i4kvHyvLghbVNamfIxQujdfEd+OQH4ODm3YgHk/+jH67fkA4zLrUUfMJ6JmU2mqyjXeq+mCzIuuxw3//Siy6WXUSOY2PkXEue2oL7nPYKpOpu3BfE7ZEDlhlSu5EBASHtt6dDQJ96IK25Efnr0dATQja3aExm15sz7tiKG2Sk59O+GiX203BMPYr5v6+rk57S4rkmJF+J3mZ0cmYyWaZvNxIuVu1pKxMTvEMRun01ppOHsp52Zt7NbbDZ5Wz5fTOI3k2wors3k7Pe/GOm6ItBlWbuegH7ubsRnfDU4HEcaxuenDuK5m8/NywOi0l87E+6xSfvjOG2TJ6EdR7/4qDVd6eiZqaipVpPADe4txMZFavd9z5amTYALvp++BOQX5LfyzOwID/n7LpuFL/j1PRTQ/nw4F+lv4MXPZFYsXkLn6EfTq05/MyStx7Egp8khFnzxtJjKzcih92j+IWKerqOknjpVFArDdfg/KDu/Hzs0b1PdpJpMcWT2voLAjphx3n+wz//Yrf8G4iy7B8NHjbdvjQ4o1Kz7AVTfc4UiiVeq37ZtRT2noTp08ThHw38LMWZ9VBDyLrHDFJD3upWtqQEh4BArfzpIyy8Bsg/onPjCb7+he8u1uHgK/IMJ+Mg3iEyf+nP6XkkYndRRE7Y2vfwW7Vi7HdY88hr7du1A+xHplgq4uUsrTyQRn9apVWPKbX+Hqb3wLF33+QdQfP85G6hGGzt2EKEBGiPzPyTxJu8JM0omE++jFJVfyISAkPLY1OZNIuN0XTi8KIbdjJFdWKpbWp5GoaF/I7YidWRkrs1y7L+hOJMHtyluRLT0WTuTYri9jO1aHIm7IhRdiaDUmpzXV9oH+oMBJUdXXserXK3F3W17rz45UudkrTvvA6UBB//xYlTWO1S0Btdobbgi2mzJunxXjuyZWJdzYn/E9ZTVms8/drK3Z+8rNno0FlzOtDvtVszJaXUWm5qRucxC03PwC5cvbtXtRu0+HU6flFXZ1JH36gXH+8eLtGzmgOkaOPd/SipPN83dv26jmmsFR2bv3bmFqzSb2u7ZuoCjsp5R5Ngcn06ci4/qaSX+7A9NGHb79r7/RuvYkq4GrHFvkQ5ePKBo8p7LzOu9VSxapXPSXXnUdxl18qakfvuMApIApAp2NhJfsswjM1tEkHGV7mhYoRHYHjUzCD36CxoNriTNTXu+wD6lEwkPVlXjhT8uRmp6Kex64CuH0HIo42dhkgsREPjMrDUdL9uHZZxZh7KieuPamC1ATIpKuHPspAmVaGvyDpiLQdQhSwlRXBW8jbh4DCS9b8G08UDwLr83mU7i1eOamp/GO6VYrwhefexIzeto/iaq9hZPx3E9mwpMTwMbf4ubHge+//jBGx/Cwb3r6fjyO2dF52DRwZD6+/sBc7OAiw2bh+9OWY0mfJ3HrQcahCNe8s65p/td8/3k8NCaGwVhUERIeG5ZnEgl3Q5wZBSdioCEVqxptRS6NK2BHrvR9G8dsRexjW+HmWnbkyy3xioWkO5Fur/f1OHglMUYMzebjRHac7putk9c6XstrfbqpZ3bo4nToYbZGVs+a2XNgdfhkVZY/9/KcOR2euMHF6vmyG4cX4u/mfWC3jlbE3Mt7obOr4owV+wAHKduO35+qCGp7X+zf/d4bLykf5UmXXxNT916Cq8XUwRleacuG1XQIsQnX3XaPs7spzZWD3u3cuhGXXXOjq/J6eFgVryBrgrEXXHLGmu0n63ILCY+sTIcr4U0knJTsRl8a6ra+ieA/vonQ6WqEOQI6DTKlhny7+w9H8eSvIyXYiIEf/BDBo3tAjFwF64jMxAd/TR3qRl+B4olfRpeT21D0wY/RSOkhQPnAWSlHkFTwASPgv+MXyO49Cr7GOmqcVXI/wvk9PCnhZURK/0Wk9B0ipM/9pAj/IhKOVuSTyflcDDIl4S3vKRL+TKnheRnnSK5dk2iLJ9F1fUXCi3FPE9k/jAWPfge/A89fOziwm2/srwIh4bFh19Ek3M2ovRJEryqS2y+3bki7meJn/BJvJNluFFs3ODmVMRItLm9HXpyIGdc3K2M1X218Xkm3F6Jt1YdxrHZYORE2N/ed1kLDXl/O7pDErLxZH3bYmpFvK1zs1t5qHxnHo38WzPox3teX8UL63ZB1pzVz2g/afSsl22lPWz0rbtbQbk9bjTue+brZu2dSmW0b16CGFOHx5LfbERcHBuOMPV1IleXI5u+9/k9lBj6eTMq9qq4dMf4zrU8OqvfveS9jPJFit6nVOABd16LeGHXeRM/TFT9wz5C5riAkPAKVb9eecktz9IH9Ep+iDGXFNAx27vajvjGEmr89itDSuQj3IFN4UrA5DZmvqgIZX5mDFZtOwB9Iwfm9G9HwwjcQzu1KPuFErtm0nAIv+MmMPfyff8T7L7+HflOmYGTZIlS/9jukdO0aiazJEz51DAfH3IaBd/+A/GGy0VhbrVKehfOLPJHwCHwa6ZyFkgeIhD9E/z4TVYvp7jD6fdAzy92TcBdKuCLN5pK7yeZvQxLfQgkfh2uwDiXTnsA9xd8hJZ1+b1LC3Sn/rp9U3h36CGgeKjbXa1mpdXMcJzWyDVtcEpjNA9oti7r5omj1ZZxbMpoR61t3SyC1Ok5E2Kk9J+Kp9WNGPIwAusHFC+hG8mVGovTtuTWZ1c/Jzrda378Rb6/kxdinGXZ2a+oWt3hNvr2sqR0ZtdrT/LkZrlbzMztAstuLZvvZClf9WMyeSSvybzZWp+fDC3E3YtRWKrAeG+09pPVlh7NVWbfvBjfvBS9Yu30WztRy7Au+duUSCjB2iCJXX4Pe/QZ1yFR2kcK6btVSnD/5ChWtvGTHFlxCpstytS0CxYRrZmaWCrC2Zd3HmEF+2m4ujja/lALzXXXj7U2B+dzUi6fM6uWLVXwpDhgnlzUCnY2E79lvkaIseUh4QJ0kVv3hvxBa+yYoxCNApJwiIpCNEfn5PPBrHEwpIn/uIHpW7kDa3/8HIU7DwEyLSLivsRahVHpIH3wWB/YdQ27/Aei+9kWE3/sLfLkFESU8nIJAuAY78i5CxqX34Nypl8Kfno0gPdgo7B0DCdc2WMQcPW4l3AUJb97SkT5LHnoCP57Ry8WzHlWulT25m8tI4I0qt9aevpwo4YrO68m7Pod4lOk3HQ5o99gFg5Yk/yyKju5mh0kZQUAQEAQEAUHAKwJbySS57PAhStV1bYcrzkcOHSBiuIr8sDeiOymu02/8NLJzKZWuXHEjwEr0h+/OQzVZtDY01quo7jfe+Xn0KOpj2jYr5RxXKovSvO3ZtR0rKZL8hRSYb9A5I+Iei5sGVn74bxyhnPaBtHRKMRfA5dfc3KHp79yMuaPKCAmPIE9K+BFrJbxv4gOzhZuUcCLh5ONd9YdHKAXZG0BXeomRj7iPSfjpWtTd/7/YeDBA1uNhDM8sQ87cnxAJz46ScArPRgSeIrrhxINPY9Oybeg2ehTO2TcPKYteAfJyFAn3kX+4P1SF4j4zERx5DUXT7I5eYy9EakYmGrK6kM94hsv9SAT0699FyT3P4SFyxC5b8B088DujKbmuqWG34LkfG329ibDe/Cqp5E9gBjmBqzYWTTIpZz6kVuXL2Fx8Ba6MtuduIjyGZ8iXm9XryDisL/14ef7PAF+jOmVP4+sHbokcBMQ0BueRtrsS3pR7PjI2o3Ie1c2bFXo90U4mEu7XJmKPcSJSlDmvqpQQBAQBQUAQEAS8I1BTU9XhUc31o2by9eY//6SikI+/aGqH+KN7RzH5anAkcybeRZQejK+VlOP9CEV1v+amO8H33p8/F3d98WuWA1/89qsoLztMwep6gv3zR46d2G4EfPPaj7Fj0xrccveDanzLKYp96cF9lJ/+KvSlHO1ytUTANQkPWlLUMwrSPQcsArPt3ldqOcP+vT2FCIsNECMJ/z2R8NVEwvPJ37uBiDNlDfPXNqCiaBwOjZtFPuFB9F7zT+Se2IZgSlo0Tzh1TXzDV9+AY0Ono3TEdGRUHkXfNX9GRnUpQn7Kv6zM0VPgb6jD7gHTkTLuVuRn+pHZpTu6jzgXvh4DyDfcbYqywyjbtA4/e5xI9Pefw6wD38GDJbfg1YeA3928Ape8Nht45gH8ZdD38KO+r+KWPw/Cs00kfC2VYeLr9hqHJ6m9FkHXNj2NWx5fh2uo7y9qN4gAf4NI+BWOZFrXL7dDY3tw0KvYc6murVZDixw6POtBRW81ZrfTNSmXKBLO6e0iV0tzdIoFqH0cvWv8PVKxlaKttaR/ojwo4XltrIQHhITHseukqiAgCAgCgsCZjACroj6KF5Soiwnjorf+hTRSPidMvhy5efmJ6irp22VT8UpyE2hsaERh9x6eApkd2l+C1UsXIyMrSynZKfRdfPjosVj70RLMvPWuJjWZI7+nEtZmF0fH/4D8vyeSa0A2WclyYD5WxJ2uqspKFO/cgsHnjIrZgoHHv2rJQsy45bNNBzC8NzhP/Ud0QDNk2ChKp3ZpQvei0zyT7b5bEt54lpDwfYcs8oTv3nvUmoT36ZL4dTuyK8JmKJolp06ofO4RhJbPg6+QiLM+Szs92HXIZNdxpIVqKCgbEWbDyH30QaguiLrUHPiDDUjz1SGsK8cvY/68eOBV8E24Fd3IJ9yXmob0vDwUjJsKf0aWt/lGSeyTV67Atx2U8GYSbt4FK9sPkhLuVA5RAs6tXPN9Yv2PWxH6IjxoS8gjxHoPqflfRISMW/etK+sUgl2ND60PDrwh26K0kPDYwBMSHhtuUksQEAQEAUFAEHBCgInnacpZnd+lm+fI205tn0n3T1VQTu2Fb6shc3R6PpS48rpbUVFejrLSg5QuLh8DLHKfHya1+P35r6ro5T169VNEdduGNXjzpT/h5s/e55gHnPusr6vD2//6C6VjG4MxEy5yDR2r6wvffAUnTxzHjXd8Dr36DbStyy6zHAiQx1hL8aQKaN1ZcX/x2Z9RcMDL0bVHT1SerFDp4xpJ8PMRYTl5/Bg2k7vCbfc+pNLFyRVBoNOR8IPHTZfet3uvdZ7w/n3aITAbk3CVDDxijl7xzNeiJJxMzdkUPYUzgbPMTX+nNKic4uEwEXBdbvHmmVE5P5udB0lBD1BZYuzM4NjnVinhbLZeg31DrkHqhTehC5mz++nkzUdBFLqOoxQEBRTArV0vVsVfxUAiyxPWGEl4871mM/GIio4o+UY8Snj0ACFCvJ1Itnb/exj4ZxtF/JqH8OqlK4SEixLerk+RdCYICAKCgCAgCLQVAkzqqipPdnpy7QZPPoiY9/c/YARFHx81LhKBnPNr79yyDgWF3dCtqBcOkSLMwfMuuOTKVocVr7/4e0ykz/v0bw6ux/i/8sIzuPWeLyI9w95NlA8AFpGZetduPXDp1Te6GbIqw5H1WWnPzslFYdduGDpqLHr1JYtYi+sERcJfs+IDIvy1OEl9ZmZnoyeZzddQWryywwcwlAh2IDVVWQBk5eSpPPFplBaZDyQ2rVlJSZj8lOpsiuvxne0FOx8JtwjMVrzf2ie8X6/E+4RDI+Fkd95A6ceO/voR1C17kyKaUzC1xqBK/0CR05TZeRh+pVyrMOdWFxMgjsEWpFMoFbSNiDfVCfO//F99NQ6fMw3pk4mE5xEJp4iLHEShcOwUBPIoGJyXi4jsN8gfWpmck3m4+WWuSCvlm9Xza27Bs7fOBFqQ8Kj5N0Udf/JrZIreyitAI+MxmqObma6rz0pwt9H03QaPpjlQmRam8V4wdFFWlHAXIJkUESU8NtykliAgCAgCgkDyIMBE6wgRnUYKzuWnbDaFXbpSEDTz4FxtMeqSndvwrz8/g4e+8SSRNAoALJclAls3foKyQweVkq1drDD/4Zc/wOxv/oBU8AIVdPm1F+fgYgqS1m/Q0KZybMa98ZOPcM3Nd7Zqn4k4R5zXXxwLYPHbr5HqfCmR7p7gAH3bN6/HgMHDcNHUq1yv0rpVy4iEf0IHAwOQTwcFyxYtwN1ffESN1erasm419pXsUD7/nyx/HxdMuRKfrKBI6LQfOUI/C32lB/ZSuroe6me2ACjs2gO9+vRX5D2VeMiYiZNcj/FsL9jZSPj+wxY+4clDwv1kxhJC6S8fwelFFFCtKx0A0Akb8+2ULMrzTUmPw5QHPES5vn2kmnOwc8sr1KBMy8MBUsKJkXPOcVbafZQTPIVIePm5VyBzyvXokhNRwpmEFxAJT/VEwqO+3RR0TanJisS+CnyR/MCjQcr49x2sDj80XjdUQ71Wk3C6zxXiIeGRuiXaOPX9W5qSe/VjdzKF9/Z6ERLuDS+ttJDw2HCTWoKAICAICAIdjwCrrCsWz0fVqUpl+suqaB35BVeeOoG66ipSL8/DyBjyPzvNjInhL777//Cj5+eie6/eTsU79f2l772lFGS9qTWT5Toy0+Y1065Na1aRmXYlBSqb1vQZBy/Ly++C0RMudIUhB2rbvnEt+gwYRBmMQ8ig/TBo+GhPgc+WUMqyFe+/Q8T/0zheXkYE/C1MIFPya2+7y3YMO4jsc/R1VrOXken96PEXYS2lpwuReDhmwiSsX72MrCdOoZrKBBsbyL89hw5wcnDFzFuV6u4n61zNVJ4j6hfv2KyCtvlJIe+Ml5DwyKr7bEl4UXuZo7Ng7UMD/Sn5xXcRfOdFpHUvQpDMPvK+9DjSJ1wCeuPSQxfGif/9BoK7N8OXQwEw6CFscRHJDlccRfqMWci/j8za6YH30Ula1Uu/x+m5f0GAgrA1VFXhwLirUHTJVcgnc5JAEwmfjNRc90r4pt89iG+/MxZPvqoLmla2AN94kIh3dFDDHmRCXuTu+dLVda63Dr+7hczSn3xWF5iN+16OK561iXIe7QM241Lq9rOgP07R0iMR3R9cPBnP/mgGmbQn7koYCW8asiEwm/a5U55wLYKbRXR0dYLkJTBbTmqbghgIpLhqT6Kju4JJCgkCgoAgIAi0EwJ1tbV459UX0aN3X4wae4Ey/+X8yxzwqp7unTp5HCsWzSc/3F6YSipsWwZgY4X1l//zCH747EukbPaMuDMmMMBbO0GakG6YSPcbMAT9Bp9j2/7W9R+T73UFLr7s6qZySyiQ2mDy49abovNNDsB2mFTlnr37KzNu9q9evex98rc+gek33aHuN1Ig5mwKhOeVxLKp/B4KxJZJBHnZe/PRu/9AZfHASrXdtXvbJmVWf/7ky7CclPNzx1+IjWs+InPzDBV47dCBPcqn/TCp+6zgc7q6I2QhMJDSox0jywAOWMdKOOcu/5DmzfMqJJN1Lyb0CVnADmrUNQnnVNVnwbW/1MIcvWRfuWVgtr692iEw2+GdCl7mK770VLzz85+i7C/PYAgdANRTSrFBP/stcseMJkJN+f+ycrHzqw+jZuUy8t8uiJiq6y8i4fXlR9Htoa9g0Je/ioayUvjJvKT0r3/EoV/8LzJIXS853YDAVddj3KSL6aWeg9QsIuLkt1E4bjICOW5JuJ4El2LBN6J+0qyK6whphKjzAHsaSG2kfssI6QZCb7vpzOqbVdD3a0LcrfpQZL0Yd+sPGHRlI0T9iPrE+cAg/qdHSHhsGCYTCb9r5jT8df5CzxOJtZ6Xjpz64Pv6S5uHvp5TG/r6Xsoa5+G2rptyxjLaPL2sk9t+eB7GdvW4OvXpph+7NY+3vtn66fHyshfiGYtW10sbdmXjuaetqVkbXsZntW5t2a6X8cTar5vnx7h+ZutptcZWc/AyNy/vxY4syyrn0vfIIpIsGC+56jrLoXBQrH+/8Q8MHjZa+SO3FVGuJT/fH3/ry7h79qNkYrwHXUkUGjZ6XEdCkpR98+HE4rfn4hzyp2Yz86rTpxS5zMzMJqL5OsacP5lMsruj4lg5llC+7/EXT20qd7LiGNatWk4m6lepgw79xcHa/jnnVzh/0mVkweon4nqEXBC6YQp9d0+h7/nxXiU7t5If90Fqy68OWC689ErHJvcX78TiBa+iW4/e2Lt7B4r69qOgbNXoS77sfJCg8sT37K1SqaUSp2CFv4zSq4278BIi4/uUSf55Eydj/ty/UqT0qcpM/d9vvKxSqA0dOcax/7OtQGcj4QcOWwRm63ASXhoh4awYBtICePvZp/EO/cmg0yUOTX/3s7/EiEmTUEcm5b70AOZ8/gHsWf4JsrvkkRlISxLuoyBup8pO4IovfwGzHv8WKo8eRQZFPl/w699iwY9/jS69KYJlWibGTJ+OcydMUMETUsnUPZCeQT7hTMKt/UHOtgfgTJqPkPDYVqujSLiRtDqN3o6AtfUXzFjHpv9ibDcf/Vyc+jKbt1MdrW/9QYATvk4HCNp9M1LutDbGvq3mz58b5+ZEvPXjsuuH73nFzUvbxr6NZMtsbzjNzSvWZmtk1obbvakv54V06nF2swedcLAbr/Fgw6qs3TNndmBmtZ5esbPaB27mZMTR7NkwI+xex+jl3ZBMZZnIrP3oQ0y58jrHtFHF2zdj5fvvovfAISpF2Mix5yOTTIFjvdaRifFWyvnMZCmDRJou5Hv84NefbLd80zzuHVs2IJfSbPFhxBEipKPPn9TKPzrW+bVVPU7t9cmKRfjgnTfwuYe/qZRwzpfOvtNjJl6MdSuXkpn6QBT16Ye9u7ah/9DhKn0YpxL7iMzK/eRiWrx9Kz71hS8Rxi1tKRn7IcPHoFvPXorAs1rNxL6tr4P7SrB72wZMvfomx6Y5TgCr3JOvnIn3F7xO5HqK8g3ng6DJV85QP5+k4G18EKQyMQVSKVBbGqbfeDu2b1qv1o+jpq+n/TVl2rUU34BSL9PcOGjb7Z+b3cJ033EwZ0EBIeGRRfSVHLCOjt63ZztECy/dHt1OvGkD+Pfvnsayl/6J7K5d0FBTiwvv+yyGXDSRYrM1oJ5MUBb+6Dc4daAUadmZ5Bfe0kyBSXhNxSkMvmIypjxwDxqq65BCKco+fvEV7Ji/mNosRLC+EYMmX0QvtYlkjhIl4RmZKDxvkpDwJH2whYTHtjAdRcJjG23sRCrW/rzUc1KwrNQr7iNWwmVW1+2Y7Q4vzAirGUnW+rI6LDCSHyvC5YXkGecXD3ZusdKXc3PoYySHGnZWFhJexuFEWr2Oz8secjrIsFrveNbXDhundr3cN1szq77dlrXbm1br5PQe0a+XVVlt3G72gpe9l0xl9+3eTtG1N2DaDbc7Dov9xtlUmM19Dx0oQRaRtUumX+9Yz1iA/XT/+YffUL7qRSrIWG/yO5734h9x0eVX494vfcNze7FWYMX4FJltHz92hA4VClQAOjbNPo+IeLKo8Rwo7xUKXJeTy4ceE5USznm5mYgy4ebfR59/MQ7uLVaRw3uRWszKL7sSvDfvJfQn1XwkuRgc2LObiHZvVZfXkJV0JrVltBbX3XFPm1k2aGvBuK6hwx12ZfCTlUU9pRkrKzuMUWMmoKa2BvmUIem8CyaZEv79JbtQsnMzWWbcQFYabylVf/XShThNY558xQxSvgtp/JWKfCsiTv+xCwUr9xuJaKdT7Kltm9ao+bJizib26bRXP1r8DsZPnoqRY86PdcuckfU6HQk/csx0nXx79lvnCe9T5NY8O4490ETCKfYakfAFz/4OS198EYXkTxGmfIP19bUIEbnmVGWcsiwtJY3MXSgwm0WEdI6I3kgv5XqS1pmUc3qyQCgFqXQKFeJ79fUYMvliMpOh01Im4RnpSKUI6QWihMexiImtKiQ8NnyTgYRbfQeT2V8AACAASURBVLF3Q+ziJbBOqHkdm5GUxvJl3W0dr1+0YyVQZl/6nfp2qwA6jcm4Plbm6m7UTLO1joXAuyE2+nnpCbjxczdjsirjtHf1981wc+My4UQUrZ4/Y99OZNjLXPR7z2yOTs+P8b5d306HRm76cpqbmUpvPPCyshKxI+xOz47TuJL5PivR+4t3KP/boWTme8n0GxzTVGnzWUpBt4ooSFgs5r0cwXozBQ+bPG1mU5AxNrX++3O/wAOPfg8TKRq28WJSx0r1oOHnIkDfX+O9WBUtPbAPl828CZwSKz09E3kFhSqQ2FGyDuhLvtdM/jr6UqovmZNzVHC2OjhWXkpRzldSwLwKXDb9RkrPZe7Kyso+K8F7aX1v/sx9LabB6vIm8rG+8NLppKRflBDle8emdSrKfjoFbmardjYZP0QHHL0pPzibmIeIcwwadi6GUcA/43WY9uPOretpztfi4yXvkUn5Jfh46WJSs8uUy0Q3ik1gvNgEnVOWcQT5OhIVG4h/9B00RGEQpEOjOjoEOEV+7pfPvAUDyVKgM12djYQfLK0wXV5bEt67HUi477CmhBMJJ/OUBc8/hyUvv4S8bt3J3DyEMG3iEKUqY3N1JuIp6WnOp2NUL1hXH3E0p3p+qkONEx+n9ui/oRdeQFEKJ7Qg4flCwpP2+W8LEq4/s2kdBCG2wGxNJ0EWgdnUQVEHBmZLTYLAbF6+oLspa0eS3BAo/SZ305+eFNipxWaEwYpQePkC7XZOXlQ5s7I8Jjsyx/fNyLdZPeP8zMiMHcHx2k+8ZN9pT8Q7H6/t272I3ewHJzzsLBhi2RteDrOMz4STu4PR5N3qd6tnzekwwgkrq2fVy7vDbM5WBFt7zoyHO2a/G99NSft/4B4GxhG0jxzcq4hwA32HKyWC22/wUNfm5R8vWajEnAnkS+z1MkuJxSbxc37xpArCdecD/6X8kvUXK73P/ex/8MgTv1JkOd6Lo26nEfEefu5Y5FA8I46yzWl2T1PU7Q+JpI6ecFGLKOTx9hdrffap3rphDeUB74Jj5K/NUcY51/bYCyZjwJARts1yhHMWytisW/PhLz20n3KLv6eihRdR7u1EXUyGi7dubgq0x4HdThwvVynOjpGZfDqJdRwMTrM44D1xhMbG/u5sOr504VvoScHXdmzmCO1DcZRU9JzcXEqPdrUi2Evee1O5yWaQdS3zDxb9JpHpeTWtHx9acIamo0cOK8Wfo8f36NVXRWe/4z++jGG05p3pckvCG86SwGyHkp6ER33CX/u/X2PFv15Fz/79aQM3KjVbPagqMmVYEXPbNOEqNTjVIUKviDuL4VSHf+G2KslcZMjECZg4aTIyODAbpTjg4Gz5Yo6etM+/kPDYliZZSLjZ6BOlhBsJnBOh8To2N+qhHWlzImROpMBOvbObq1vi5aT+2REKPYEwK6fdd4u5vrydybcd3m5Iq36sxn7M2nb7NFrtcS/zd7uXnPaV2dq4mZsZHmaHJE5m9FZ9uSXhbjG32r+x7Gund4fToZXZmujJt3ZflPBmpNjMl0noOeeep0yxvarLnK96+fvzW6msbvcPl2Oyxamo6mrrsPTfbygF+vpPfV6NpS/5naeSWbF2VZ46iW8/fCce/Nr3lHl1rBcrxHuI2B4tO0Lk7DSZL68iMtiXCF6eUo0zM7IxdcYNjgQ31v5jqcd+6+kkcDHpPnn8GPIpd7vTxVHNF775Cs4ddyEO7CtWZDVA5ts7t20k9Xmc61RlTv0Y7/OaZlAmpD07tlCu712KhPP+4rXcV7JTBd7jHN/MES6Zdp1aZw7EtozS4x05uB//8ZXHVMC5t1/5C/m496Wy+ynq+UhlNp9KGFxI+c+3rF2lrDB2blmvzPTZSmLcRVOwmwK2DRg6QpnlcyC4IxSsLSe3QKVr691vEN56+c+47vZ7yDr3Yq/TOqPLCwmPLJ9v74FjltHRe/WgNGAJvnyHtqke2FQ8jQjx2sXv4Xff/G/k0SbOInLcSDn49JcdAdeXM04qxZeiTlbr/WFMuW4mRg4fQUHb8lWfASbhY9gnPPHzTTCcZ2XzbULCdRunaW/oflA/NqUkixZ2SFHWBLaVEh5tU+smMg9S3Zs+iHZJH/BHeW2coiw11V3+yUSkKHMikxp2duSQy9gpvFab3Yl4xTo2/Zj1bdipVNoc+F8vX9q9zt2rEm7EzmwdrNQ+/VycVFA3OLVFP/r5uCVcRgyM6qTZfbN1tGrHbH+6VVDNcHU6IND6szqIiuUAyWoOZs+vfq/Hi5Nx/7t9Dxhxc1LCzTBzs6edDhGdsLZ7R1mp5Fb70+l9dyZ9KeBgXxyU6zSR27se+ppSELOIiNqRcY5kvnPrBirjJ+X8AJkTjzI17WVf4wpSbXuR6bHxYtK9f08xkasS1FL6swC5PGbS98It61eD/dNvuftBqluugmkNIdPzwfSHL/Zx/voXZmHmrLtwFQXg8nJxoK/TJyuordHKzPkwRWFPS03HSIry/trf5uCq628nHE6onNQFlF73gqnTMIJ8lzv6YvLNOLFfM4dlYlWX/dWZ5Lq5NlPQu91EuvsMGKysUzn18KBhI1V7ibjY15z90PsNHo5zKAq5SodMbq655P/NacnYDH3gOcNpfctUJPZqEup4n9TQvmLrhj27thJJvlcJgZtWLyfCfTVFdV+q8oWv+egDdUjDaca2UkA6Jt3rP16OArIKYKX7HDJrX7P8fdqPI1FKhN3nCyvyXX74kPIV5729btUyXDvrsyp9WWe6XJPwBkMWrDMUpMNlJ01HnjQkXHuhpVKasoVz5+KtP/wBaVlp8FNgNT61ivcKU7qzFHqIhp1HASPOHYVsCpiQQYEU0igyOucKzz/vYgSyJTp6vDgnor6Q8NhQ7WgS7qSOmX2xdjNTp3ad2nDzpdXqS7/dF2Qr4mH25TmeMRjn5+ZQwa0Sric/RjKrn58bomc1b7P1icXs2M4qwIx82e0LtyRPa8OJqFn15ZaE6/uJ9fDG7WGEWTm7Awnj2lsRXy94m5XVj8HpmXYi21ZYmO1jN8+m9py4HZdxPeMl4cZ+430nOs2jPe9XkC/0Wy/9CSPPO5+ibS/EpRRkTVMJORL3qRPHlFrJ2W3Yb5wVyNS0VMon3k+ZOXPe8G1kdlxEZsVjKCWURuCZrP/sO18hMjsdV9/4KTUlDjDGptUHqR2OJ8RkrHe/wU2qLue23kXR12+443Pqe+iOzevIDPsTMr3uoYK38fX47M9g0uUzlH80q9msrPpI9Lnm5jstiSkT+zUrl1AE9Hxlds6+wZz3mkn+NvJb5u+q7Pu9cfVHRFBHqEOJKYRDIk213a7xWy/9Gd179aFx59M4U7CJ8B9LODPhTMZrN63fsvfexvhJU1VwtDUrPwTvhSy2hCXz8xPHjqKQ3F85ansGBUpjklxTXUUm5tNxYO9ulZv8ri8+QgcmJyga/PsqNgD77p9Hpverl0V8wi+fcbMi0+FQUPmcs6oSop8LKbJ+tx5FKijdYVLUa2uqlEsBq+J1FAgunSwBWDHnwHScvqwzXULCI6vd8ST84FZ1MsUvOKbaTLjSuubj0KZN2PfJaiLhFGmQTowiRNytDm6+lf10ypVGp6V8AuUnBTydiHiAHkpOUZY/hkh4bvw+PZ3pIWqvuQoJjw3pZCHhbtQpL6QlNjSaa5mRS+2uFXnTz8HOX9M4NquDBqcvzV7JmhN+doTMihBYjYH7ciI9XMaJyDmZIrvtRz93JzLtFle3REw/T20cbgiW3Zid7nlZS6vDEquxGtfMCk8veybW59XN4YDdeuvn7vZAQltP45idnlezfWA2b7tnwrgmVmvhtMdjxTuZ6nHqqGPkb8smw/vILDiFzIRXLVmklHFWhOtIrWYVlQkMp8C6mggvm6Kv+eh9FXSLcy+zIjmWcjTrA169+/o/8Moff4vv/eYvROBLUFZ6EHt37iDz7xX4DPl8c+oo/cU+wY2N9UTYcps+ZpL2CZEvjoLNSuoffv0DdT8YpJRT5BudX9hNRWe/5e4H1H2zi9Vt/k7LAb3+8sxPKFf21fjN97+Bon4DMItU90VvzVWE/M77voKXabycGWj4mPG44JJppgHA2nPtFr/9Ki64dJoyledr9bJFYN9qLbo3R6tnH3EeP5twdyUiyum5tIuV82NlpWr+fQcOpXBN7iz2Yp0jr3E97Rc2Meco5dXRCOzKIoKk/NJDe5Uf+MmKCuUK0J38tIMUh+rNl19QKcce+sb3lU8477XlZJ4+esLF2Ll5PblMjMX2jWuUJQAfCvnJemJv8XYysc9SnCVA3IWvor79cWjfnqY5p1EOcU7Bxy4IvL+PE4nv239wUgTcixXjWOoJCY+g5tt3qMJSZi7q1vziiQVkV3X2bUIKvcz4hdp8UUTznFycoo1bVrxbPch8sthsx+uqZUMhJvps+kLm7b4A/HRyGiCVnc1P0ulByB42HqnkpyFX8iEgJDy2NUkmEu6GtJnN0gsZcouSnSpmNU5u20i+tf7szNETTcKNBxxOGFj5+DqZ19q164XoWY3XLcnR1sFqPE4Exem+vl2rtXPCWL8v7NrT7jmRdn0bxv3pNB8va8P9OJFwszHHs6ZO+8pqvlZkVj8WuwM1N/vNzfq4WV+zMk5rbnfQZ4a3l/m43b/JUo4JCxM/VhQ5XReLNvzvxtUryJR7FIp3bMVVN9xG/26j1FFvKkJe1LsP+e9Slh0yC550xdUtpvLdL1P6WkoPdds9DynTdyb5rGTfQfmq9WSbK3HgrRd+8yPc++VvtCC/TCB/+9R/Y8XiBcqf+IrrZuF8CgbHxDyvoAtyiJRqQcfMcGR1dRXl1Gaytv7jZSoSekFhV1xMqa7YnJ6jvPfo1Rt9+g9RJPzmu+4n9XS/yqs9Y9Zn6OChf4ctz+L5r+Fc8n/vQRjztVxh0BPDR49Xv68lhb+YTMB7kFrOxDa/sFCZa/O1igLnlR7apwK6HSGT7EmXX0MR3wcndC5/e/bn6rv/XV/8msL6FAVI43RkbFUQCKSRb/pudVDAa8CHO5zLvDthzwclrJZrQf5qSMWe988XkEp8pJwOEfJpnfnqQus/9sLJ6EF70upiNb6cDgOYx7BP+MAhw2k9D5KbQVey2lijUrqx8u714jExL+II9Wfa1dlIeOnRStMl8u07aJ0nvKi7eZqBtlzshj2RJPbkFB5tNuozS6K3Py2AyvJyHD9wWKnX7E8R98UB3qLB2/iHAJHx1C49kDdioiLkciUfAkLCY1uTZCLh+hl4MRVuDxLuZWxm49ETAm7LzZd/r+SI23VS0ezGpp+j05d4MyJjtgOd5qDVcTsuq13elv1YHcDY9e1EcNzsUWO/ZntOj5fdfWO5WPebHYGPZa/p92hsb6yWtcwOBLQSGkk1Pm/6343PjBtMrfa50x4wm7vTu8LJncLuQMRpfdoC/2Rp46U//J9SCZV/LaURY6WVCcsHFC2czc03k4o9YcIY7Nu3D8cp8jT7hleeOkVaSwYuvGy6yv0cgh8niBCuXr6M/K6DlCJqGZkRH0cjqZGfvu//UZ5oc1PqEgrk9d2v3IvHf/p8U8RsDi72t2d/gcVvvaJMk1nRHEKp1K7/FPkNe7jY/HnjJx+puEScOotFoYLC7upfVmKD4SBWUg5pVsD5cKCWTNb7DzoHEyZfjmwyxe+oawkdEIwYPUERVb4++uBddCESq0X35rRdHKSN03yxCr2J5njldbeqsu/Ne5n8x4mwEoFny4YuZAYeSzo5p7kzOeU84MwtOBBckEzD2QWBfbn3UaA7jj3QndIg88WHPHxo0kiZmBrI8uFaCpLGKj/7rvv8Pow6b6Iqx8HnlDk6kfQtG1arKPWcy57J9SQ6PGEXhX3kX84HPxwJPcCKN93rQ2nl6on0c050DgR3iKw86jmNMhH+wm7dyBz+GAW3G6aixbu9WJXnGAL7incpYbEXBYQ708zZOx0JLz9uurwdTsIrd66jgFREwjm4FUcxV1HQtStMRDwNp48exXEKuMEni0zG476U3Tu9limqoZ/MhQI9+iNv8Ki4m5UGEoOAkPDYcE0WEm4cvVuSx/XcEByv6DipUFp7TuqwGTl0Ig5WWOhJhdv52I3PDmM78qX1bUUg9GNzQ0z0a2hG/s3aM5Zz6seOpFsdOHjZV1Zl3exjp7E5ETGnvRDvfnNzIOa0z+3G6LR2dnXt+nWDC5cx9u9m3d3sP6e9bPWc2JFn434ye07N3k12e8wJpzPhPhNvDn7Fwa0+eOd1Uian4nwiQqxqFnbvjfTQcWQ17MXi9z/GwEEDkM+pvRrIp3fSRGRRQLOwLwtbtxZj4fz5mHTxBFQjH9977Nvo26sLfvT8XBIS64n0NiLkozS2aJnre29JMX7x7S/h8Z/9Ad16Fim42JT6mR99C9Nv+rQ6DHjp978h0n8CX/ivb7uCk6NuF5PveCURqV79+pOpOeWOJnPknqRua2bbTLL4AGAREX2Ows0kj4l3Ls2toy9WwkeMHtcU4G4lKfrdKKgaB6zjawMFL8sh69LBpOgzweW0c1fMvFndY4uG0edfpIKwsSpe0LW7aU7ueObIbgmrly8mlbkbmaAPVpYSxynQ2oxb7iTz8bXKXYHzmfchzNlvm4P5sSLNF5PqLt17KKV+O5mcN9K+GEpkm+MP8IHBlnUf0967XLUzhALq7aBI6Icprzu7MbDCv2PTejp4OKTM14t3bCZLjTF0qJKG/8/eVwDWcZ7ZHjEzg8VsRpmZYwjZcbDbNmlSSre87Wv3dbdvU9hSChvONk3SxHHiOLZjZiYZJdkii5mZpXe+f+5IV7Jky6opzUyrCO7gN/+9nvOf850TzX3U1dYqs7dGtjOEMiu8oa4KQQTPUgcxtVuw4uEhX7aoDQ7u2KTMC6toGHiG+3js2W8Peft7YUUDhGt3wSK/uGZQetnP6/ZLHKpo9e/YUMgPSy9mgrcRG0tvuMSSmYYJz06k4w00T6guEIt/MuLDBOI98F56wrlPS/ZsSAS595SFw97nvTCY/9nPwQDhw7vDdxOED++Mja2MChgVMCpgVMCoQN8KZDLmSfKaRepdzF7ueLKTNgRTVcVX4WxRTkB+Gg4OBDvR4bB1ckBtZQ18vNwJjubixJFjOHv6ApasvB9NtSV4/MnvIjwsGAnxkXjhF99DJ6Nwm1vZqkgALox5WyfJHkdXdHS70zn7Cl7+45/w41//D8WaA3sSXU1LxcsE5d/6v79Vjt+DLZXlJUg6doAsbB3BYbQCn0WFOdi58e+qTzl65HhlRifGXfoiBmICKOX7zbqv364xJEA6dvQ4Fa8ly7F929UEgoBwiQI7sG0jncijlUpArvlS0kkal61W6+7evIETFwuV63j/XvJbcb45mWkqRkzAtfRuF+RkqNYFL7YyRMeNQcr5U8qIr7WZxmxku23YPlDLCQ9HZ2cy0uUCiehwPhNFzH8fycmCVE4gBBNQN9IxPSx6lHI4H8F7nEIJuUjYK8rY200GfQp75K8kJ2HU2InMEt+GGXMW4gwnj6bNmIXsrEze81q4u7sT/NfSmb0VGelpaOd4c3BwVCy5sOWLhuCun0tDvzSaAwYEh6l9inxe9hc7cpyq+Wdp+byB8NLKhgFvz3VBuK/XnZG8NJbkoasoDZ6cFZI3D7u3+YFHVtwsysmarHVjVRVqi4rB/Ijr9tsMNhDlI1QAvAV7OuTztLWpFT7TlhKQ2ymTiOv18HyWBvc/27kOF4T3jB8pyE1FlJkq2H96qieyTPvBPOrMrJnCLOpMW6lvJNrgEWUuzgObuAz3ftraDM3I8HZElA33nI3tjAoYFTAqYFTAqIBeAZF7Jx07yFinAsUECyveyb8JgbJkZhhBVZrK9K6vp8M4//6dHz6Pt155E6PGjERjcwsunU/Bmscfgo+3B9bc/zTiE6Kx7uHFeOm1DfjT736ong1aGV9L6kc9B9o62aOivBqvvf4hTpxKRVVNHRn2SKxbt4q9zfPQ1tSFVjiipdMKnbDHxbNJ2LHxXYwaP5nxVfPhzf5o80Vkzsdp6CVO7jEESyJdFxAqcvQP//YSc6gLmLdNl+7qCvb2uvAa3TByfKICg3psl0i+GwngFqy8uRi02zGKBITHUSKvR71J73RIRAzrX4O0C0lkt33pKp6JZQ89oXKxRcmw0HTeuzavx5zFq8lG20Nk684uzjedry7AU57Vzc3e5DrFnXw39x9Iw7X5ZJWzOTlSWpgLJ46ZAqoP1n75ecVki4y+KDdbZXfLvREmW5zeZaKjvLSEUvkQZKYk0XxuMdsWDsLTNxCNjJIbkxCDTEbhoaOBfd2l8HB1Vtdnw2tZOGc6LiWnIDwkGDl5BYiLDENqeiYms00i9XI6mjkOXRwdUM17SI9BtkTYoNHKDYGj59Ft/wwBdY2KudOXq1RBZDLGTQC/nj8vEXub33tDTSjU1lRh+UNPkgUvUY7unt6+t+NW39Z9DhWEt7Xfgjbk23olQ9t5WWXdICC8qHzQK/T1vP094fpZNXFGqTEnmb0krqpHxpL9HNoiPdxKPw5LStObaGjRyFiJ4QFmkzmbACMbR3iMmqbk6BpMGhpgGVq5jbVuZQVuGoSbqSgGOo++oFjW0Jz5e3LCB9u+PwjXZ8bNgHa3+Bb0rKftc8gg3Elz07xVi63d0Fo3DBB+qypu7MeogFEBowJGBW5lBXZtek9ldieMn6Jct/exx1ek4BVlpRjpV4uGhiakXM5EQUFpD5kycXy8+ne3tb0Dq+5fCBdnR9RUVCI/t5h95GNwMSkZf/zzO3jt5Z8ph2wB4bLYuzgqAP6N5/+L5l1tSIgLVz3fc2cn4g9/+hvWPbIUTz12H9nLdmVjZEXG/PSZVFzJLEVkwmicTUrBfWufJNmjTajn0Fj42J5PlSx6/NRZdMNm8g97gj9+51UaDpN57+xQgFzAoBxHpOmddBWXSLIvf/snisXVF7luZzdPsq7ze/4m+eYigZZsa1cau8WMGjuoI/utuieHdm1Reds6CD9+YKcyGstnz7MzI9fixkwgwN7LHG4PZVYm/fcitRbGdv/2jzFv+YPqHAcC4cJSiwxfWHSpS/9FzNM2v/e/vFYPMsdrlURfwOnRvZ/i0K7NmDJzIRUDaxXIF7CelZas5Oh1NTUq6k1Yb6mxTOR4cB/ddLRvaahVkcX1JOUsW2swPi6EwDkDyxfOwvGkCwTbrmjmuUeHj+CYq+TkyHiy3mnw83RDKft8s/IKsXrxHGTlFiCX/lXVnLSxt+ekSl0DWx580NDYgjFUXdTWN/DnZgXA7RjFTEdquAXGIK24DuUVNVj+wFrlFC9tFmLkJjWt5ESNxJiJ3F1eO8xrFIn8qPFTe3ryb9V9vdP7GTIIp0rln2EpI4k80GJRUFw1KAj38XC7o9cuGXuNRdmcaKqmNL1V5TYKHtJPUH4WOXo7P7C6xeV8iMBZCdzpSmhhRUd0JzdYOXvA0Zcum6bos+EB+jtams/1wQwQPrzbb4Dw4dXN2MqogFEBowJGBe6NCgjw6BS/IC5pzP+W575nf/CfuHB4CxITnJGekYujx86pdSopQ3dzc0FMdAg8KUdfvmoBbDo70UrgZcVnQBsqKmFtiQN7T2D9hh146ZX/QAeBUSfXkedEG5qiVXAfBQUlGD95NA7uO4Hdu4/jhd/9FzJTk3B4/2ncv4rGaGQ1NdWm2Avx+ZL0pq2jPd79+zYCZ0rdp8zB4UMnacxVhClzV8LDP6ynmDs/fp990idU77GwuV08b4kgEzMw6e8ViXJEXAL7ridRAbAf8eMmK0bcycUF2za8zUmEaarnWFj7c2SZbQnSYkdPUOZubW0tGJ8467beOLkf4TEjVeSXLMKER1CKLlJpMQgLJXgUx+8GyqXl52TK0ectf0BJ08+fPII5zNSW7Pb+IFx65U/zesXkTaLBhPXXY9DkOPLcL9L9UROnqkmHHB5vGZ3ij+zZQpO8j/HQv3wNI1mr/ktbUy3B/yecbOEY6G7H/OkTkZx8CcGejvQOaFUstYO9LYrLqtDAn2OjI3DmbApWLJ2DQ0eTEEggXVtbj6AAP4LlKsyaMxUXL16Bj7srymjudzElA8sWTIcrWf3DJ88hyN+HIJt+U8QXzc2t8PPxQjsnW5LTrqrx4syxc+ZiqspYd+XkUIeNMxy8RmD2ikdpBncKp9nfLVF1klWeMHYSo/fyYUe2WyZxDnMCRCLURpu1LNzWm30bd/55A+Hl1bUDVvOeAuG38X4bu/4MV8AA4cO7eQYIH17djK2MChgVMCpgVODeqIDIhCWfWVjWToKZnZs/xNNffQ6NxezzXjAJmz89hJMnLlIG7o7Z86bj+OFTZBFH4GHKx7vpki1Z39J/KKBVVJXWVpYoIaNZVkGJ8ehYdLS1C5RWLYrdnZSj21rBmkymIKZPNu7FkWNn8d+//z7QxokAJva0VtXq2jm1P43E4X4JvGp5rHf/9xMF7GZMHYMZS+awx5zAvqgGuWWdqKxtxa6tm+FGB+2WpmYlfa6kCtTJyVEx5NIbLNc4e8lqZbyVzFxrYXtFOj1x+hyCdnuC2uNYuPoRgnUn1VctWdsKuNZU4vKF03Tn9iNoc1Rs9e0gmA7u3IwImsXpPciHdn2iDMiyyTrHsqdd2O/87EzlQh4dPxaXOXEyZ8kqMtKp7OfPUSZzQqbJuUtftriPS6/0dvZyTyfjK5FlYuaWeeUiVq37Uo8Zs0jyZcJi+vylamBKXNhIqiMEoKZePEuH+wkoKbgKTw93xIQHQUz1GmqK4U+w7WnDloATSVRGtMPLnWqE0gq4uDjRpbyDKoh2Mtf2qKlvRAsVEfExEQpYz04cixNnUxEREkiwXY2pE8Ygv7AE7gTlRXlFsCMz3cQ2iOqaWiyeMw2RocG8P/SZYp+EqBrU2ODkjLQaXM7IxhV+SWuDHRW9lhyDAsY7eK9lEqeGbHmjnrwQRgAAIABJREFUXQDSKGH3Dwggoz+X2eWh2PXJe3Q9n0E/hDzVpy71knG89IHH7o035z9wFgYI14pnUVgyeE64N2d6jMWowN2ugAHCh3cHDBA+vLoZWxkVMCpgVMCowL1RAemZ3bvlQ+VGLaAm5WIyQry6MGliDJYRjEo2+G//8BYef/Q++JGtFDn33MULSJ02UFHZrjyAlNOvGPpKQ64slgTZoCS4VdgpAiaCoc4OmrMR5EmclTDjTmQpP/xoD/YeOImXXv85WsmCdpmBbr2HTTWz8f8CvJz8PJB8KgW/++N7aKAcesq4WDz62DIC0Uxs3n4EHvJMTRlyfQvd2LusYE9lpqvPCDSRMRWH9snTZ5NJD1CS4/Vv/JGO8HFobmhAVWWZir2aylzt5sZGRFH6LrncIl2OZVyY9Mv7Mvc6l8A3leZjtjZ2Kspt0eq112Sf/6N3VZjwsOgExcbLcmzfDgSGhDPDPJk98yuV1FxY75RzJxkrN44TA2dURJnEgynjsykz1HbChIsruUTPffL3N5SMXc8al9dF9q5aAWjqVpCbRdC+vw8olxptYy/+/LmzGUP2EVpqi2Hb1Ux22QlTxkbjxLk0jIwJQ0pGHqayPeFyVr4CxnGUhp+7lAFXB6oZ+LtoLKw5RtoJnuupioiPCcclgvCFcxKx98gZjI2LxtX8QowdGYuMq3morK5BVXUdJ0Ec4OhgR7fzZiydNwMhQf4E+eIt0LsIYJYJljzK1C9dkTixbuQVFlNabklBhjUnlhw5eVLPc8vheg5UPUzDzPt7Jx4kp14i4Wazruvf/Isy85Oe8HFTZt6WCZZ/dGzczPafNxBewQmYgRaLotLB3dG9KOsxFqMCd7sCBggf3h0wQPjw6mZsZVTAqIBRAaMC90YFhCU9zRisDMZBLXv4C7DobMCffv4DGqxFYc6cGTQ8y8Op0xfh5cUeXz4sJJLB7CKIbhezNQHgNPmVdkRLAnAryqCtbWimRdm5HRNyBERJ/64TpeSODvYEVnaUJtup1yXCtrSoBCUllRg7cSS6yFx3SnqPbhqsAFyXiWEXfEffIv5u7+eFt179CIcOnyVzWoYffPNRVNc24FTSZXjT7LiKoMuTz9ZtnCxoYh+yHcFceU2HYnXnrHxSnaMAzLTkc9j9yftkVx1oNhaqrqGJzurzKdMWNnwK49HEAM3dw5u94h5q8qGYRmRWjFoLoQx8/6cfkU0NVrnit3JRRmzMK9eZcInYcnByVhMBeh54A8/z9JF9ysAtjTJ5AdLH9u9QLLmeCy4g3J/nl5N5mTVw7tPrLucrEyF7tnzA+LMglJYUYyxl+EGMdLNoq4dVSym87dqxccN6RIzwxeX0q6ioqqfLfRvCR/ghISoEBbxvjzy6DO/9fTvcXJ0oN69RczCTCMjPXsyAG+XjHTyGkNaijhAQXlhSAW9Pd2TmFpL5Hk0mPBnx0WEoLC7H3GkTuY8KAuFo5Obkw5uMugXlE5t2HsADy+chkqZsbZz0MV9kTDgThGfnF+Ek93XfgplqHIq03oqTBVXc3/bdh9Tri2dPxfyZU1Fv5Y4qW3oBWGoeQemMTbvCiYzxU2fT4G+HGtNrvvDVW3lL78q+Pm8gvJItDTcNwj3dDRB+V0ancdB+H2T6r0NzSbyBL1s/ozTZd19jtp6D6wZr/XZoWpv/6JpeMDdfM3Ni083eep3TTccy+4O2jrZHl1tszGZnaxizGW8lowJGBYwKGBX4bFdAwExTYwPZaRd4dKQhPysF9pT5isGVMI3OlBa3sO+7jSDZksBKJMHyb6o1GXABXvJ7O4FtG+PIxJhL3NRbKENvpXy8mT+3tnZwHfEaImAXLpP/FyMsZ4JzAXDyu4A2VzKXjs4O7C23gQ2N1Wy4c0Wy8z9yPGGzxWuooaER73+wG9NnjoOvrydefeVDsqwt8KLxsKOjnQKYNXWN3KcjgXoF7Clznzd7AvO051LezF5ih1Ckp+fh76/9Bd5kxpuZLR1EttmZxm6LVj2izOnCmcPtRjO2M8cPUL68gOcrfdZ7KQ0fRQY9FoWUt4sbuMi3RdJ+o0WM06wY2SVS8estwsyOIAiXY8hy6vA+3pt6TlzYKAMxWWRfR/Zu7wPCRcYeM3Ks6huXRVh8+YpidJguMe9/XKnTK//9fzFxbByWzp+OjsosWLZVU3bQydo5YMfhi3DnvS+pqMW4hDDeJivKzO1RUl6LjJwSrFk1Bx9/ehjubq4KlIsxmj/vR2ZOIc36nNS4kIkVkYe3NLfBlfd65szJNNhLxgq2EmzZcRCJkympZz93sL8v/QKqEUFGPO9qDrzYoy9S8/c27cCalQuVI7oY/PV9Su3mc50TcsiEH2VM3spFM8nUO7NHnPJ4mvhdupLB+LMmTOcx5k2fpLwL2imRb+y2R60jTQHZLy7LpaQT7IG/glgqCw7t3oJVj35JTWh8lpehgvBWaQP5J1hk8m2g5bpMuAHC/wnu/D/BJdwsE26AcO2m3ysg/IlllAZyeWf73j6jUf5+M38baP3+w3uo+zTf7ma2MV+3/3bX2495Da63DzmvmzmfoV7HUM5V39dQ6vxP8LFiXIJRAaMCn7EKuFhUwNe2VDNYk5gySsgFONuwv/bS+cs4dz5VgUHphW4mc50QF4FJiWMoSxcjX4Jlgi0BzGrhz5p22JTAQ2DX0U5QRjAufcLNlJM30SG9trGJbto07aLbtQ6SxDRYgLgLJwA8PDgx4OEKZ8rXXRlv5kiTLys6Z585lIRGbj9qdAxe+8u7IDxX5nHCuldW12NUXChqCcRHxoYiIjKI19GJkAD2inMbOc+3PzqKs2kVBN6eqOOx/ZkNLb3BSx94lC7rrkhPuaD6q1PZBy7Mf3VFmXIof/zZbyvn9Rw6jYtZ2rR5S+gur4G5gZaSwjyCykxmZ8skh6tyWdfZ6oHWF5m4gPDw6Dj1skSDZWekIorgX0zjZJFJEw10j1GxXrMZSybRZmMmT4OXj79aZ/vGd9gPX4J1T/+rMmozXyw6mmHZXgtXixoc2rEZ/m4WGB09Qk2cyP0SAkQmRLYdPM88eDfQYBpzJicouX8bJ0JyiyoIcHOxbNYE7Dx6HkGBZMspS5cW27UPLcSeA2fgz8i6Nsm5k2kXqgzESO1YUqqcPfKKyihpT6CB2hXEMXu+iIz1olmJyMzORz3d2CvoZu4kcnTeywup6Xjq4ft4PyPpP8DzM9Oji/xc1knLysWRU+fxwJJ5nDSyp5y9Frkl5Shm1JlMJi3jBMNVsu8lPI5MDoSPCEQn5epNTuFotPFSpcng/c5Mu0Sztsm8r+mYtWjFZ1qSboBwbcQbIHzQjybjhXulAgYIH96duJsgXAedcubmQPsfBaD9tx+sMnJMfd3rbaOvd739mL82lOP3v17zGpifk77foUxEyLqDgfOh1GCg7YdyLf3v3/BGorGVUQGjAkYF/rEKWFt2I8yjhL20fSW/Sk8s0nCCV2G1RX4ujLTkNzu4ipqTrwsdLgw4WUcxwlL0NRetn1tL4bEmeE/PyEFySiYd1p0VWLalPN2F8uT4qBFsISdQpOFaa1OLipuqZF9wZVWd6umt437beWyRGgsr7+PtBncfT+zbeRTLl85Ai4Udsi5fpqy6UjHgEqs2dmQkMq8W4bkvLodrMLPFaQzWSRAnTKiFtQX2HjyHHXvPwJNRweXVTXBwduP3RoREj8Hjz3wDOzetx8yFyxRwFja6qrxY9WILSItmHvlhgmDp1R5r6sEeqPoidT59eDcSxk2BKyXtSccOqEgsv6ARmDpn8YA37IiKXIvqYcJTzp3m8feoyDDdMV021A3c8rIzFEO+f9tGjKOk2sPTW+1XesvFVV3M6PTFsrkY1k1FsG0qoOS8gkDXHntPXoaroyPGjwrlLdRYUbljEju3k0y4v68Ho8HKMWfKSPVze3sXCuh0fvpSFh59fDl2bj0ET0rHk5IzFdB+5slV2LX/lHImb+C9bG2jaoJjoo5Kheq6ejLqUTh6JhmPrFiAD7dTZTB+JAFyMcJGBCCVjHgAe79zCJhFGeFNE7hdh04gNjIEAWTKtax57RxlTEnPuQyx4rJy+Hp5Yjnl6CKBl0kKz0B/7N15ULUfyHUeonFcDY9vyzaJxx9YhhGBfpTXt6KozRWNDkFKBXKYLLhfUKjqDZd++RupFv6xd9zt3doA4Vp9LYrLagfV+Hrwg8hYjArc7QoYIHx4d+BugnD9jK/HwA6V8R0KM3sjFvp6QHegiYHhANQbXc9gkwI3OrfB7n7/7QZab6jAfbCJkuGNPGMrowJGBYwK3NoKNBYkoSz3gmZqRSZcerpt+V16uB3ISru6OjPKy0dDP9bMaWaO+JX0HPj5eil5uL+PB1lTd/aK04SNrLNuqGZSnysAXcO+zfyicmXoJv29DfVNZDfbMCVxFLwY2dtOJlZk6tJXbiGgXNh0gqEuEzCvqKGJGllSkS23EJSnk32t4t8eWnsfRkf6woay89+8+B4l7s5KTl1DAP/EmoU4cPQCJc+5GDc6kpnk49T11BKU/+wXb7GfnEZs4YFkzZsUEz9qzFgsffKbOHz4PB3dLcj0T+d51ilDtha6wV84fQze3v6IIhAfN2U6jykmdNcuYtx2YPsmRFDWLlL/qPhRZNoLCYojGIX2N0wgYNb7vs23FpfygOAQxo/pTPgRFVP2xed/1McETlzTg0KjUMZe8UT2r4vb+8Tp83ryvw/t2Y54mrH58v5YV6fBujEX1i1l1PSzl5/XJV8uNCvbdSxVgdRJo8Ip4+7iJIyVum5HTrJs2X+OruT+OJeajRH+3gTDQXQ4byeTXYGzl3PwMOXo+w8mcf7ERt0HAcBhI/zJlJfx1lkpEKs/X1ryd/ECEGM3ka27s2+/nmoKBzLVgoXGJMQgOT2bY6mZ94GGfzLhQgVGCM0A5WfJlZex1EWHfQWuVEsDo5H5g7DmAX7eZPytlBpCQLg7QfyZS5c5mVOrtTNwMwdeZw77w8ePilV54gcJzD04kdRixXYLa3cC9yj6AlRxgmTRrX1z3YW9fd5AuPhCDLTcURCexVgIYzEqcK9XIIwGL2oxesKHdavMWXDzHZiz0/L3GwFdHRgOtL+hsOsDgV79fG50bFlvIHBs/vcbnZd+jfox+7Pz5n/vv27/1653IwY7j6Gcn3k9BjvGUMD+sAaKsZFRAaMCRgWGUAEH6w7Y155CAcGTAOE29dWhHMAlZkrkzPVkp4XFFtAdQxn6JUqJiwmos8lauhNEeZHRXrduOcaPT2AUmbDNBNJitEZgpnLCyWAqKTsBMFG66juW78JMdyrZsvZQoP5nYjgVJyvSdII3a8qMiZykAR1EgpTDt6KBoLk4rxh5+SVkWZvQRWBWTIA4fVICwmJGoJtM5ytvbsW2PadUrNnk8bF4+fffgjOZ9FME2Zu3n2CPswNNx+oQFuyLq3mlWLFwMrO2pyHrSjl2nCzAwoeeUedzbP8usvT1qhc8loZoAnwHW5oJ1i+dOUmQaEGJ+AzkUd4cGBLWI1s/e+wAAWvXNWZpsr/jB3aqfuTIuFFq9/L7yYO78fUf/0LVT1+kd1z62etrajBqwhTF1k+etYBybI3cO7h9I0b5dyDG1wodDWUKEIssXICqlLeFDLW7qyP2nkhT8vwZ46LRzgmPqppG9XpooDc+3nsOI6MFeHfg/OVcld8uczCtbCuQ8/dyI3jlayI792bLQEJMKCrYCiDriSO6SMFteM8ks1vGkDDlsp0tY8RkfNkR6AvjbM/JHhkSFgTqEiFnSam4SM2F6baX9gOZGOB6AzGaakKB56Q8CwS8K8DdrXLFU9KzkMO4My8y6g3MBXdjn3lBSRnN5gLRyImdqwVFWLF8Pix5rB17DqPeLhDOvqGYPFVzmP8sLwYI1+7e9UE4ZTV3YlEfaHIyHJwSEVFd1oCKsno0NXBmSV4y9/wf5gnJIaytLSnpsEVAqAelPXY9b4bbkaU4zNM0NhugAjfFhGueKmrp3a7vTns+KPUfLPobs/Uarqn96JvroNz0F/O/93749rq0XWPMZvrDNdvpxmyOvf+A3YqBYGdPZ9ghLFdoYnK7ln+ECR9M0q6f62BgX14fTI5uvq05yO//840Y5P4TCrLf28GED7Tf69W0//qDqQj617b/hMX1JjD6198A6bfr3WPs16jA57MCtVWVOHFol5JJjwiLROH5LZg9LYq9344KHHcTzCg3crLgLW1WyM7MwvEjJ3CYkVI+3t54ZO1SHDqSxPzpBsyfPxW1ZLglG1xAli0Bs/wLb0dgJZJmTzLcnp4uChTZOJBhJxgTwzXVOy4mZQTn4mbdSWCnwyxdzK5yxwniLlxMR8rlq+xJdkYAJwHCwwII+umezc0FwAtAayXQryOYLiiuxFUag4l0PiTEHydOpqCOrPfYUZH4ZNsx1d/9r197kLFktdi84ySCA73U+UaE+ePgsWTMTEzA2lUzlBLg9Xd2UeruxPOi2ZuDn+pVrqsuR0hEJEZPnMYIMDqnM1taZ8PFMK2hgWw/o8w+/eBvSuL84FPPKRm5MNeSSS0gU+Tlfv7BGD9tzjV9xxJJ5uMfqKLFZNlHF3Zxrv/K9/5DTWYc2vkJXNw8FSsvx29rbSFrHovLKcmYOnMOHCybYFmahAO7P8WEGF+E+HsQ+Har/vniigZmcjeQeXZEXLg/XAiWDyVlKFCdOCYCH+46R7adrvV8Zpk9KQ7F/B7OyYm4yEBKt8XpnGOCRRdzPFEsCOsshnVK7SD4gr3kAvRNf1DfNVsAYcS1h0f1fCb3nr/LtjKxIBFyDewFl84HB1FhMK9dZOPyumSLy/gYSBquYxttl71ARv4uYy/jaj4j1K7SzT0cn+49otZp4cTMioWzlGt/aloWHl65SJ3z/qOnkEplh39CIkZO07LSP8vLkEF4iz4B9lm+WqCa7/GBFovSssFzwmVW5k4u9XwD7t92GelpZTTBaFWzTFq3zj++yF7kzWXDmT9PD0eMmRiMxEUxnOki8LlFQP8fP0tjDwNVwADhwxsXdxuEDwSiB5J+m1/dUICsrD+UPurB5N/mxxuMnR8M6Jrvc6C7MlA/+FDu3kCs/0BAX9/X9eo4GMt/PbB8owmN/tdwo/s4lGs21jEqYFTAqMBAFRATqlOH9iCEDty2Vp0IdW9UTuh5uUWYOHk0opj/LFLwivJqHD14CqdOXVRS89HjxzOyLAe5ZJ8F84Swj/fRdctgTTmwRpGyb7ypiUZnTaimDLiCX9Xs7RaJcTuZSgHe0gvuTgMvbxp+udLN3E0M1+hoLoBflm7uQxzWJVdcMeESOcVJgVrKTcsJnPOKSnleNQRZDpieyD5lHy/F2CtMz5OQ66CmGjV09E5JyyFLXkZw14kxzLYuoQHcT//rf7FyyVQ8tHom9h84q5jfbDLgk8dGEZTlcZLBFc88vpi9wV7YuvU4DeHsMfe+aTh3NBNnrzYhLbsUEXFj+XdnlBTmK0d16RP3DQxCdnoqtq7/K38OZq/4TGSnpSrJuYBKiUoLiYhBMet35th+Zb4medT9l/4gXHq/a6srVIZ3eWkRDuz4hARaPXvUi7BgxVp0dlsjPCoa6Wf2YtYoLzg3ptP4rhnbj6Zj8sgRiB7hg3PpRTh89irCg7wJejmpUliJx+6botzjT1zMUTUYnxCKPccv47nHF9FZPB2llXXKQC+OEvRgfy8FumVixYSiFajv6NCcz7VnfBkACo3zuzkQlz/1BeYCtgVkiyT8zKU0RpdVaiCbmwrolgkQD5rjBQb4IipM4uNA5rr5mgkLOScB3MKmmy9adJkDpeclOHX+EkH3bF5jnTIDtCawFwd3iUs7n3wFD9+3QE0qnOPPe4+cxtSJozBhzjKUdXih2+rWEjd38tPo8wbCa+sHcUcvKa8btCdc3gB3armSlI8N79BNkux3J9846j0h6OvWYPDey+DslmQ70vcC4yZEY/p9AQgJ+2xb/d+pe3S3jnMzIFyb1dTOdKhMuISL6Ky12k6fsexhvk1X3o8J76HIe8lvbntjJvya7UxMuPMtjiizt7u7TLgO7K5nkjaY5Fsqfj2muv9YvB54Hyqw77/PgSTvNwt+b8QSDwT29WsfbBJhoImDwc7d/B6Yr3OjCRJZdzAWvf9r11vvbn1mGMc1KmBU4LNZAWFOhV21ZF+3j483ss/t4D/KnSqKbNzYWKSmZmLpMoIWgueTJ84zx7sCsTHBWHLfYoIg9tQydzrtSraKnsrJLcCP/+0r6CSTqSAz/30WMCW50FYinWaPtkJQlB53ESiXspe7iNne1WSs68lc1RKkq55eAnEB5V5+ngikq7YX875JVSqztzaCL1Fw2oicmdJkMj1oqarFqbNXCCKdMGpkOFnhVrHsUgZguhmcgE07AnVZigjGLiRnE4jVsjc8HxPGRGHFyumwJUP//qtbcP5Spupzlj7o+TNHY+3Ds2HNY6ZlFeLMhSwqBqKQTTl2Fg3ELqSXI3HBKix64Cm177yraSS3NimTNk9vHzq9FyNm1Hi6m8fj3IlDBMulSGBGuYenD13OUxBPwH5s33b2bntSRp54zSDqn/d9khnusujyd9lnI3vUy8vLCPDj4GTVCheretRn7Me0saEqx1x6qrcfT8eUUSGIYs73xn2X4O/lgkVzRqOxtgnrd57DvKlx8KXz/IW0QmTlV2DG+CgcTsrEOoLzpNQ89lI3qti3kbz34UG+KOckCPGMul+OnDCJphqhjQy6yNo1llrrM1eLDsgFjJv6z/UHRyH+pD9cmOpNNNaTdofgAB+qFWi+x5oL2y955Pbste/ks5tkui+aNVW1O9TTe0A/hqgutNxwC5PE3kwvye0kl15yxw+fpGs6o+nEFV2XrkvvujixX7qcwfizRaqXPfNqHs/nIMbER2ERM8XLmy3Q6ByBTlOM2Wft3T5UEN5ChcM/w1LL8TPQYnEvgPCs5GK8+8pxvqHaaHghRhe3HnubX7wCZ0ppZMXZrlZ894X7Kdm5cxMO/wwD6k5egwHCh1ftuwnCB5MzDwZiryc9v96+BqvMzcjRzfcxFMA+1F51fb+DscyDsfk3O6Fgfpwb9bFfbyQNdJ5DYc9vNNEwvNFrbGVUwKjA57ECjWRR3/jDC4opDCFA27d9MyayjzuUZIlAqHqCrTlzJysQXphPN226ea9a/QCyrqbg1T+/hbFcN5AGbQJopN82gW7XU8met5Bl1GXk2jOF/IdflEI7UIYu/doWYqQlbKpasxstdDEXUF5DMF5WWqkk4iIXlj5ib4Lx8BA/hI7wows7+5wpO28ho95J4GVjZw1bgrgOcd/m+sIICCtqz970boL2JsWaiqcbIR+/S4yV9KK38NoKyquQmV6gTOLkfIqYI/7ouoXIJ8D+5NNj+OYzK+FHibrsu5FgdtuOUyTWLfDb1z7VTOt4nBF8/emvfhlWHrG4mJKDssKrPK9WlBTlK9fzmQvvU0MrPztTAfGlDz6uGP0rF5Jg5+jE72ewaPXaAaPNxITNxy+QQH6c2oe4nHv7BSCKGdYXmftdWlKIeUsfQEFuDvLP70K8Rw0su0XO3U7mO1ipW9sIjHccExAeisgQL2zan4LoEB+MjAhgJFwrth1OxYJp8fByd0J+SQ2N1/KxdOYo7CYT/tjqaUgmME/OKFIRclPGRGIEo93e3XJMsc4+7P3OpHJAlBFPrJ6l1mmnakEDxwLETeREjzxcbrxoFDSWXMaGRJ0dPHlRmfRFhAahqLic+fCOnCDJxsxp4znPQlVGYYlaT8zUTjLze8WiWQiiQ3ojlRYiJe8geE+mm3pIkJ/KKRfwri9yDHuT+d7W3YcYUTYDHWTLhQmXiRoH9qRn5RXSA6AQ61YvUUBfDNsEhMdEhOCRVYsV4O+2skO7exTqLN0/cx8VBgjXbplFWXnNoEy4C3tkbvfSXN/CD9xDyLlapT48TKERAx5WfSzybEVeogQl/NCQ95EuNddcB7VYAEVIXodFV0Q7/yPSjxmzI7H0kTHqQ8hY7r0KGCB8ePfkboHwm2GLh9KLLVd/I/nzzQLX/iz9QBW+EQAdDvgcTOZufo2DMcs3+nt/1nuwyQv9WPo13+ykwvBGo7GVUQGjAkYFblwBcfr++J03MGVCHPZs/RD+fh744U++gbdefQ+vvvkRfv+bH2D63GkElW3YtXU/QiJDMXLsOPzXv/8SC5bOZm71eSxeNgeXr1xFIIGYRILNnTtJAZkuAmXdeVsk4F0EZ/bs4/508z786X/ex/JF0/H897+ClHMX8PKrH+GJx5azj3k8ATZ70MmWSx93PcFvTWUNCmkSV0yZchP/JhnhIexNjo0IhDuNXS0kc5zry4OosOSaXJkM/5HzGBUbhjhKq7taaNJFSNrO85JnVwFpdmTmbTkh0MJ1M68WooyS9fTMQgQH+2DmlHjYkIHvJEu//qODSMkswPe/dj8uJjM2i6C7ioZjtnyGDaZMvbyiDpfSCsieV9HF3Q0+sYl83nVCTWkuLiWdwOL712H6/GXqZlxgzncqQXdEbAKd41sZc1ZK47fVqp97oEWYcHcvbySMmaRe3k+HdTFeq6uuxIGdWyl1D4WPfRP8HZvIzp9HfIQP60bzPDL/42MC0cEHunaqXXcdy8REgvLIYC9s3JuCmDAfjIoKUGzzx3svYfH0eEq+nQnCq/ABmfGYMD9cZC3i2BvfxNqVVdUrhvnJFTQpY313HL7E+zeJzu1+OHroAn712hZ88aG5ZNTFQM5C9Z0rsKAD7h5pui5R1/rFHag2kPu8adcxRHLiJ48AfOXSOXChiduGrfswbeIYlQufzZaHrbsP07k+FJPGJWD7vmNYs2IhfBlNl82ef8kPnzV1AvfHCR6JxTMtGvZnvznvlRjAbdy2V40NyZwX2bkYBApzL+76ElHmTnd0eQYWZ3xRSkwcnYCpk6gY4ASRvF5SUY1BOmyUAAAgAElEQVR25xC4hHGcfoaWzxsIF+PIgZa7DsJPH8rCxrfP8gNIZgqvlRD3tmvzdb5BLNlLY8m+bgHZataKs0fys8xiKlmJSQ0s/TqdJrfC60FriRNwcbXD1380H57+lBgZyz1XAQOED++W3C0Qbn62Q5U069sMBUzfaB3Z1/Xc0/VjDQSihwJ0B5s46D9RcDN3bbDz7V+XG137QAqAm5G13+g8buaajHWNChgVMCpwsxW4fJES84I8RIW44+C29/G157+CQPZ2//aFPxDcFOEPf/opE8ic0NlSj+1bDyC/sFT1aFexR/jZbzyJjeu3KEJFHLAXL5iKgPAQVNNxupmxU0EhBHkEvRJZ5sbXWykTd6DE/OUX38F767fhwVXz8a1/ewZHdx9llNg7ypTtzZd+StM2J+VsLTJ22belqVWyjeCqmWCokOeQyXMTYzRxSg8PDaBEPoSydTdYElxb0jk9jTnVP/vl35R5W0IsM68paRYDtzmzxsHe1JIsgF3YbPk6cOQijdt8EREdjLM0b8vKK+P+XBhfFYG/vP4p3ly/DwspTV+zYppKSlt631R015Nh5/OxALS/bjiEID93zJ01Ch2uwTT2KsDJi7mU1XtROm+F4PBIjKUzurDH77z8G9angez3OtYogtFvA8eayb2UiDIB6HGjJyDz8iXVu//AE8/Aga7nu7ZuQlfBAdw/xRs5xWwXSCnChFiCZvZue7o6EZD7KvdxAcTbCcInxAUSVPti88HLiAmnwVq4H6PYWvDutiSCTyelVZCaCJD1pIrAj/3wdmwjcGSPvh0BrEyoOFNF0Mbn/VfX71cO9G7cro6KhFjGurmy7pPHRMObvf3ikq73g+tAWO8RF1M2K9ZESLkO7utsSgaVuc0K/EqWeCjdyktKK3A5M09F1QX4ebFfXBzTu8i8e2BG4njGiZ2lvLwSa77wMI6QsS5lm8TieVNV37qMTxl3Im2XcSSO+yIxl/OQaLPGxiY1rlT/uIwBtjZIT7rk3TfwNRXNJtF4PMcOTiQpxtyk5hAfA4lPC4oehSprKg1stBaHe30xQLh2hyxKK+oHZcJdTf0qt/NmvvfyMZw7la+9NwZZhPGWDyVbW5oc8M0rfRj29tqbpauTwFsYbP5NjKjE2bFFZt04iAXYS8yAuUPhQIeQQ69+dDymLYy5nZdq7HuYFTBA+PAKdy+C8P6S5xsZrN2oZ7p/ZW4GWA9U1ZsB4fr2N2LpzY8zlP7p67Hlsq/rSfqv10c/2CSBwYQP7/1lbGVUwKjAra+AMOFnD36C0qwLWLl6nrLQ2r79IHIpPS8h87x08QxER4dh6rQx+OTjvQRtDVhIsHPw8GmMnjAGe3bsJ/BpU0zimoeWMG+7AdlXCxSoEvmwDYkccbMePzYOY8hUMngZGRm52LR5P+LiwsiiL8ShfYforn4WkREj8CSN3dq5P72XW7ti7bFZ4snk2VUBOOkHJ5NdTffz06dTcPxMijJ8W7l0OgLJZItMev/BsyglUC8oLFf9wo2UXrfSsXz+zLGUnC9CE2XvIk3vJPhPOp+hHNmnLZmM9KQrOHvxKvx83JBXUKH2Kyz6mYtZeOz+mSrCbOGs0Qp0Sr2Ky6px/GwGFkwfiY92nkaAtwvjzyKxcX8B/MetQMLoMSS/XsXkGXPhPyIMH/71JQSHhmPW4lU3vKHioh4elcCM8yrmib+lzNwS5y6Ht7sjDm38MzxQgTkTRqC8ugl7z+Riysgg1Da0IjTAk6y3BwGlPJd3YdepTMydEMHJFm+8teWsApqejBQrLq8nA+4AP7L+MongQwAt0m0B7gLgJSpMOZmrO0KjO4Jxed5/+qdv0EQtB3GUtEtcWSKN7L68Zh5mTIwjABbndHXHFBPe2x+uyc/lJkrd9x67gGKa40kk2Sy2MJDiQ9KldLq1u8BXvADc3FQbgjDXwkCHjwiCC3vBm9lGYEtZ+p9eX89e9RoFoL041qTlVdoqxFG9meBb1A4CpAXsS8+4+FM5sp3CwYGTChJzxwkGG67bwDFdUVWD0OBAOs3T/Z7nL2BbthPzOXH4v5CSrrDPwrnTNQd/kd1bWKPEMghtNve+PP3zBsJlYmigxaK8onZQEO5Mo4Dbvbz4s53sHanuCas3P56aceT7RT40ZeC2sKdE+mqEuW7nh1N0nBdmLI1kf441SgsbsWdTCpoaOVjJqNdUNfGNwCgKbt/Rzpk3kYMMcqXyfp6/LA7L1oy93Zdr7H8YFTBA+DCKxk3uRRCuX8lg4Fpe19lc/ef+V389mbX5utfrMzc/j+tVdygmaObneT0Qrx/nRjJ28+u7UQ36X8dAjuoD1aF/DftL2WW/A/1teCPR2MqogFEBowJDq4ClRRe8u69Q/t0IL0p7i8uq8KtfvEyn8JNKplvGnulFC6bhj3/5OXZs2cV87VYVByaM+Jef+yr7wv9IlplZziqiqgNR0SGYnDiWANURP/vZn8mq2mAK5byXmCk+b9FUTJsxGW119fjOD/5buVj/4Q8/xP/7z1ew58ApvPqnH9FYLYrMcgMBt974KMDbxBqZpMN2EufLP+VThnwlIx8tBPwCopLOZSjCaMGs8dix9wwZ0wTMmDwSQXEhlG6fwD66n4tp27JFzP6eMx5dlBcL+M6lY/r5yzmM3/LBAkqsq8tq8OpbO/CrnzxF53YnHDuVSjl0mWLmVy2ZhANHk1WUWTyjugSQXeVrmTklCPT1QNrVYgLDesyeEsP4r3oExEyAbegcTkowe/rjd5UDetKxA5woCMO0+TeOvjp7/CBBdCu2b3yHZmyL4ekbgvLs87Cqz0SElyhaNUVqWJA7Ptp3RQPhnGyIJ9Md5OOqnsXFxO7Tw8wm93MloG3HpcwSNYEwNjaQ23nDl4Z0YqzXLCwypetKeNDT023q6xbujUV3ImsvAP7xH74KNwLeqWMj8ddNRwjuffH4yplYPGssWfB2FU8mN6k3cUkj96zZ3+1Bd/WjRy+QAc/EEw8sVGz1pSu5alxJrrxC8CK3Za93WUEpPtiyj/Vr4kRDLdatWkTjNl/U8j6u/3incttfMm8aRsdHcoLATsXjpV3NRURIMCX88crVn65uAM37dh04rnrOo+Jj0M0INJk8kumeEyfOIbegGJPGj2ScsjNVH62sB/PsCcald1wKIq/LOYQGBWiO+1yc6HAf7O+HJtcINNn7D+0Nd5fW+ryBcFHfDLTcdRD+mx9vR0lxrZq967PwDSc9EwK+BYRLT4WbpwOWP5IAXz97/PonezFtUjDWfp39HjRaKMqrx4oFf8a6R2fhq9+dTXfNTJw5nKdYcDFlENAuzPk1SFwj0TFveTyW3ywIr9yK765Kx5eOfgcjzU8++XeY+SzwSv+/m62T8mIins39KT753Qp4IRkvzvgyNvQrwZpXTuJb0s7Sf1HH/TlC1OsDb6s2SdT3f5feZbfosAYIH14h7wUQPrwzN7YyKmBUwKiAUYHPYwU8LUvg40BXcrJ9bZRV2xLgCpB5/93NmDRxNI4dP4fp08dhYuJErH/nY6RcyUIRDbSEHfziM0/ho/UfKuIlLjacjur2iI5hz+6MRHTVVsGS6+QT0B4loBcz3tzcQkqrGZvFPuz1H2zDihVzyYTPxG9/9TrmMF98+tQxEHGvACB7UYbyebGLQEkkxtIKKXhK2NK0rAL2oOcoACau51VkRhv50L1yyXQao2VhNOXnh08m40p6HkYmhCEw0BfR4QEEm86wJUPuQxa1i8BWMsTf/vAAsnNLkBAzglFVHpTCOxBUl2ISweW0qezbpmu7LVnbKjLql8j4imt6Ca9J3MDvXzaJ7HkH8rmfLbvP0i28BpNGhykmeOGMkWR6UzFldCh8g0JQ5pyIzNx6bH7vNeWaPmbSNOWMfqMlPfk8Xvz59zF93jI8/tx3UJ66FxcPvM/Yt0YCaVvKy7Vc8xFs7/zdO6cwc3yIeoZPYG94SIAHTc0Yt5VeSsn5RQJGN4yO8kNsqC/8KTWXnuxmmra1ioKV+xC2WJ7vtUXv3RZArrHZwohLRFsDTZ0f+/7LOJOcA1Hw+rENYDrd1MfGh9FNfbqSoguGUIpaysilF1tlcvM49WQoCyWTfddxfPMLq8h6u+LXr24g09+gTNemTUjAWJr7FVGF0cp9JF24rM4rp6CEQP0q5s+YSMAdrQC09G9PT2QfOJlzasaZb96OjKw81R8upm2e7m70FGjkxEuLcnavqKpWSgrJIheZueAVze/Kksy8g2LOJTfeiuNW8s/l/OV1ySf3EJM//lzNaDOZPFLeBNxm+qQx6vrqbX3R4BjWO2F0oxt7h183QLhpVFdUDh5RJpEQt3v59b99ymzBumsOI4NcPsxsCcIFQAeGuuPp70yEs30b33vWlB6Vw51vtrGTONvDkdhMG/u33zmKWdOjEB/DNwBnoM4cr8LfXz7JSSf2VvDNI7EI0sNhvsgbQEDe3GXxuG+t5vY45GVYIPxa0Jz4f7bht8uBbd9ZjowvCbCuNPv52rNRAB5v4BV8md8fwZoPchG9+UUs9zJbVyYC3owxgfwhX9E9uaIBwod3WwwQPry6GVsZFTAqYFTAqMCdr4CdRSMCrHOUzFuJjU0PaNYEFd0EwtaOfCZlXJmYpEm/bAUlweJcLc92dZSdC7gpJzgVZlAk28uXzcKuXUewauU8FTEmz4pWZAvfeuMjLFsxi2C1Av/5f/7ALG1nMq6d7J+egJMnL6n85vf+9oJidR3JWtoRjH265SBN3hqQOCkBkeFBsCPAl3P8YP0umqflU5Fpq1jqekYRRbMfeUSIPw4dOouZiaPw6W6y+BJ1xm3WPjBHEUOX2CPeyPP1oNw6QdYnUM9Ooyx+yxFUM6YrcWIMQZsTXnxtKx57YCbZ7AbERQdhPFl0adEURl+WUhqU7aMR2clzWXhyzUyVp93OSYIy9shfzSshQK9jdFmpYsol4/r+heMYncY+6k4r1PnMxAcfH0VRbgYWrXiIJnc3bsl87/UXkZF6CT/5zauwrT4Pj+rDKKU6Yf/pHHU+2UW1NFjzwZJpEXh72yXMGDMCmQXVWDAlgv3Vbdh3OlfVekJcECKCPRnVJW70kr9Nplcx3gSaPRFimvmyLiHvBeKyjmxFoo4AVfLAxZgtm07yDmSrA33cWYcw1csvYFXWEwzQ0NDCejE+jTWr5qRBZU29ev6Xc8jhtg9y0kRi3k5fzGBfeRPvTytGRodSdh6ggK1kyIs0Xfb1o1++ovb/taceUvFiVdyX9Nq3ETQ3EmCLEaA2kUBXfOW4Tzk9x7BMAthRCeBAwCz7km3kYqTXXcC4EI8yoaRqwC8ZN5qZoKYGUNfNyQetPUJrc5drUO8YIewlXsqk+m219USdS5TCTPfa8nkD4dL3P9BiUVk1OAh3cLj9IPy/f0QQXtI3xFwGlbyxbAnCVa6iyFfYD/7Fr42ibMOXbwA7fpC2o7WiAk1F1apfwtbRFs6cWbSwo3skJelW9l34tx99SDnRaXxhzVw10ymOihKNYM6Gm4Pw5WuHKkdPxh9n9mWu16x5BBs2rB9knD+Cl4/0Y8uvWZPA+7vLkUkQ/vxI85/7rli57Vu4f+8ibPox8MLqnyP0lTeAZ19D1I9D8YsXgJc/icGbq8nOvwI8RxC+6bfCtH+2l6GA8B5LATNvgd7t+l6/3pWgzP3U53i/nHBTkIn+QdZ/fdPavd0NZp0O+gdjzxHNXzMZafR0ReivqQcOcBZT+0f1Vi0O9EgYynKlvHYoqxnrGBUwKmBUwKiAUYHbVgFPq2I4WdTC2oImWn0WTRUpwEYUksJqChMtRI3KgFZfFmgnOLfk37rEcZxA1J6g6cyZZKRl5OCxx1egm4zo1m0H4UB2OS4uAru2HcakqWMpRT6LYD+aibHv/PCRc4pVDKXLtivB+Xe/9ySB/Al0k9WcTMf2I+z37uRxJJqskVFjiZSX15CN/P1fNmDx3IlYMG8SnL3d0cLn0pRTyUhOzUJ8bAhefHkT+3fH47mv3E/5O/OkxUCNsvXLV/KQQgm7XNf4kRFkPsnOEsRNnxpP8H4Gr7+9E/ctnMRzK1O9yF/9whJEkTkuKa1GoD+ZZQI6kZLm5pdj54Hz7D+2wQKy3oEE3SyYmqAQI7DtBy4pmfXDyyYoWbMASWnZ3JPC/vOsZsxdsgy+/pSzX2c5uHMzdm35EN//+YsItC6ExdXNXJseTXw+b6IX08GzZH0zyhQw/PqaiTiXVoqYEE/sOZ2tJjMEaI+N9lMGbdJaKpMR0uuttWX3Bd8m9N3DemuPZZqkXIFyUy+3/CzjwJ1AWHrz9d7xhqZWVNTQNI893hWcwKgjAJfzkux2N6ogxGDNmznkHmSvxcxt//FkFDCGLjI0UNXrFy9voLybps1PrlK92sKYNxGUi7ma9KYXlpSrfu+IkCDVky6xZAK2JT9cWGw7uqzbcjsB1DJ2tevTr0GAs1yAuojeS5OXTYDahLHVH/o8A/frrO3dpfbwa+7ELtu22Hqh3jmSY+TeAuJDBeHNLf8cOeHNzfc0CO/LhMuHqoODDRrr2Ecyxg8LH4jF7o/TkDAhiLLxONTRsKP+aBYsczvg2GIFqy5LtFp2sA+iG9YJLvBknmCXQyD+5V9+w6xAT6x9aB52rr/ID2gaQjBqQpzT9aUvCB8GEy6Atz/ATvkdZlGOPhjwFib7uR7t+VT86BNhsYcCwrV1fnHSdPaUm2/6bRjenfkasAacBDjRc11qUiDPAOED/XtigPC+VTFA+G17pjR2bFTAqIBRAaMCN1EBV4sKeFmVqMlxNvJqVJ8CXiaEogMxYfzUn0xgpmd2W7fs0l4TQqeisopspbNiFSWazJHs6HGCbSvKpKfMnITi7ALUEUhHsH+8icA4l07nB2nM9oWnVqCYbPnunUfxjW+s086FysrX/vQeGd8yLF0wmRL0emUe9u6GPQpYfWHdEvanl9FJOx8zpiQwv7yQzHkgrmYXUf7cjq89vZpecAThiukXFpZO5ATgaZSqnz6fSaK/CzFkvINH+MCB4M6JgPHV/93G17JozOaKr39pKQ3CnPH3jYfZs+ysZOoBNDETf2JxZj95IQvHTvN5mfuYPTUGDmRe6xsb4UiA2EWqVICklFKyxeX3Y2ezcSqzEROWPs3rH5wJP3fiIDa//xZWP/FVJMZ7wjrz/Z67KqW3pVTanvnoF7PKset4lsoFFwA+f3I43t+ZQudzLyxOjFSws4lgnByv6Z7q91eLCOsF2rJ7DXBrMFUqpvWBiyxbAK+wx4rhbm4jSKa8u7aZCoBaVNElXSTtNgT6ArB9WZ8AX08y144oLatVoHx0XChrb68c1WXSQxS34oReSyVDOdny5Iw8KhGcGY0WTGGtLdwYQ+fGSRkXusA7EXy782flpi4pTGSmJRpZtY7zfJQFlYlcGYwMuom3hNmqvbXShrsZ6yS/yXFN+cwW9FboFga8mw7rjiFoISa6lxYDhGt3464z4b/+t61kwntBuLwHZfZI3nbd/IR67jvjETXGjfEJDrC05QfIpQto+DAXnrWOsOd6lZyxbOHMoRs/GF1s7FDd1oSm2E74PDYe3c7hfJO0c6awDS/94QTOHq5gj40z+3UYB2Aajb0gPAH3PXJnQPg1bwSRtZPVPqW/kEiJOciqK1Z8gLeNAvm5JvAurDyZcAHyJfy7zn7LOgYTPuBnjgHC+5bFAOH30j9NxrkYFTAqYFTg81kBa7QgwCqXTHi7glsaqqH8XDqvNdJQY0HlwU31C+ugTVbXIJrGMPZKcqWSkr8tLLC8JiSP9E07EEjxAVE5kkvvr0h9xalc+q2bCMSEJbbmc2U9JejvfbATCSMjMWvKKLTxmbOV4HX7tmMYRclzLvu1yymLLyRYz6WUeUSwP0GbNeYsnMI4r7Nkqz3Zs9yMhyhDf++DfXhw+VQy7I6KtVfnqzKku1WPOpEx8rKLcfZCJsFiFaPZ/DBxQgwq6KZ+ITWXLK0v2fJQJWEWabk4oF/OYHZ2hD9mJ8Ypk7pOXh+JaWzcfkb1aS+aPZotmoGcZGhULLtMREitRGovvdqnL+YQcDJerSsADz37k2sGntQs9fwZHNy5CbFjp+O++RPgmP0e3efp0G6SQsv5i0mc3KCD5/Io229B8tVyyuqb8avn5ytwLsrW+kYxSNNl1XIzTffSNMnSF5ib+r5Nr1lT1i2ycXEHbyLAL+f1FJfXoYyTIDU8jrDqLrynIVQAuLs50rDNni0Irip/24r3Uhybc2hWt+dYsrrXIlNvInhv5P2UmtiRyRY23Z1u5MKShwX5K3ZbWG+RlBPSEqjTX4py807K3yWlScnBZRz2MPQaSBZXdA1hmUDzTb2dtckJjlQdpfRsTaivjXMCbMmip1sBfxdXAk5qEGxbsFVDQLe0bMi69S4jadAWyox4+mpZ3VvRZQYINw2RqurBI8rsaZ1/uxfVE94HhGu9Lg01rYxLiMCjz41EW0k1bFzd0FSQg6rXL8On0QX5bXV4Oy0LJ2hIUc8PswD2uCynfOihyDB0t1CCwdx63ydoxtFqxzd/B0qbLPHUmr8hMoCW/y52nDXjG48zgeZM+PBA+G4aoJGBXvBThL7w82vM1aR+U34sPd+9ovDhM+GyN00Kn/tjOd5ugu9nkLnaBMIhYN7EzBsg3EzC03cUGyC8bz0MEH67P+WM/RsVMCpgVMCowPUqIAAiwDobdhYtptXMQLiAC+UKLSBDvkyIXDXKihSdoEd9mYy8etChoiQV0LXQ+8/MqMluBWBM0mATMyM5zcIoC7PcytgnJ4I1MXDbveck7l85G540UqtnL/f+fad7jLSKadq18r4ZqG7vxvF9J5Q5WOKUkThBMzZZ7AkCV6+YgQ4+qzZxW63VUp8o0EC4yofmQR2VAZwFe7krkUyjMTFp8yeQHz8qDMERlErTpK6RrK8jWzBtyaKX0ISNbaUKoMsz7Y4DF+nAHgOvQE9cTs3Dnn3nKJ33wX1zR6vJhyaCdyvuX/yWTjPS6+TFbLqou1GKXYPJC9fBf9SiPrepuqoCB7Z/zGO5YhbjsGJbDzCGLYfychuV/+0kPfNE/cIEJ10uYQwaWfhwb4Jy7Vl+2bRI9VorW0F75NimPmcFws3Bah/WW+KHoXq8hZhrZD95QUkt8nie5TRNkz5wZ+aFe1MN4E8Xcy9KyyVPXIC5MNzRYX6cKNDAekFxFQqJFWooKbdnb7cLzdzkHrtTmu5JIzZhyCVXXuLOpIbt3HerSXauDxfFxtMkTu/V1s9bmzjQwbaso6k21N/VD4MBcSEaeyeRelnsLm4pQFpAtfZlqYB1u/pZgWyCbksFwmUMcQyrlkptrGt6AW1ps/ZCuc9CdNp43HMfPp83EC6TVgMtFvcaCJc3gMxaqg8JBwuMnuyJJcti4WDbhrL1l+CV3I301hr865HzOMM3oxVlIDIz1tzcwf4fOzwZHYAfMVJAHAUt7veG16xRyMooxx/+shcbN6YhyNcXiaOjlExFnAvlQ6/HmO2mmHC9L1yXk7O818jQtXVAF/MBGe0+d2QocnQeQqTseT/Fywt247kXThDga2C8rxyd5yQ94nsNOfpAg94A4X2rYoDwe+7fJ+OEjAoYFTAq8LmqgLdlAVwsa0zstgAKpe3VmHD5WX2ZwLgAENPfNDBrkqbroJwyYQvpgVWmVxoLakLbCrdotLoGWhRIV5XWmM3ev5vW4+vCkorbuSySAS296bmMqjrD/O7JE2Px13d3YCQzxufOnYQtWw9hFs3Y3MjG7j14DiFBjK+iadyDdOmWrHIBisKCC+jWJwYE8IuZXC2Za9m3OyXUyhuJkwqVtY1IyyygA3uhAvczJ8Uwq9qVMWxtdIHvVM/LwrwXFlWSgW4kY56H+5dMZD90A5Kv5GNM/AgcT8pgtFutMmUL9COhxX5pR7Z8HjqTgW/8xweqp3t8wghmWzvh4ae/D6cRE3vGXns7M9ebmpCWch6xlmdx7MR5Gpo1YfXcGIwM98HJlEIkU4K+kLLzfEq9Nx/KpAeTDQEvc9oXxNNIzp/X36z17uuLAqbX9oDL878lga70i4vkvJ7AO4e+T7kE3/WMORNQH+jtxmtwV/JwqZkd74f0xYs0/cSlbGTklmGEn6eKqBOzNemJF0M1Py93buepZORqO24jvdwCW9s5SSPpSSIl1ycKLBSb3Sv/llPvkcubge4eE7metgmd4deczDW231Ipe7WFx1BjVwfYbfxdvgRk86tLQLa8JhNEGvPdTeZbzNg0gN0rQe+NW1MnZ9p/X4l6h7Uzyr2XoOMeyw43QLh2u+46CP/VD3vl6DJ0rPnGsaZExtFR3AMdUd/ShC99PR4htp2oez0Dzm2WePboaWygfGYyMxG/+s3FCIv0xcG9l/HmG0fRyA/kX06NwiNkvMsirBD0zYl4663T+NkvtsPX3ZdumnSjZE/HBImv4AdFGz/wZFDPXZ6AFUMG4SYJ+CuLsPdZ855wnaXWmG8dMPc3Rxs6E74NUW++hdDf6qZuZj3h0g/+pXTcv4f4e0OuiRHfhQV6f7rBhBtMuGHM1vuPvvGTUQGjAkYFjArcmxUguHayrCcp0gW7liI42rYTtEk/qwa6rwHhPaBc5Oc6S26S6qrfTSBbQ06U4xKUE3BZWNL81Jpfsm+TjFhjOnVW2vRdgXrTdL2JChW5tURGCatuqf/M9cR4q4SGXpIPLq7ql1JyEBHmryToIwK81KnExQSrCKqzFzLYEumJ5TRasyMbLrJyjVkFDtMY7PjpK6o/fHZiPKaMYz45e5VtbCTLmr5HJI3OE2Seoyw9hCx34vho+Hg4KbCZlV2Cdzcfo3S+mf3Ktlg2Z4wClDv2X8CX181iBrg3Ll7Ixu6jqczRDseMCRF8zrZALZnhX7+6m1FlZSipqFeRYb/43sNA7ANo6vbpM1Yyjn+M+rQduETA7ckJBm9XB8wYG2HcO0kAACAASURBVIytRzIQz1iyHCpaY/l9E7PBQwPcyazXYRbjyRZMDmNOuJiimYNDE0NMYClgWyYS5D6J3LuGcWN53LaguIZS8Q5OPNhTGu6JEJrQudBdXhkscz1xjhfw3cbJjFYa7lWQ8c4uoAkbv3fwPnlwIiOcCoBgHy/YU8au5mqEgZe7zcxvkZdrLuMmcH0NsJYX+rLZGghXg6qX4VbsvfxdgHbfbfgXE5jmeBag3dXKY7bxZ7ZbmOTjCpCbut01NltpM3qGX983rGlSQJ9UUsdUR9HGuTKs6z03db0cv032Iah2T+TlDM2s9058SBgg3DSS7jYTbg7C5ZRsOSPX1tqNsFAnfOnbUzhjZQ2brkY0XCiCy3bKc2prsHb3MZohWOCdvz2DmfNi0MFZRmsXd/z251vx378/iGUJAfjzhFg0u1vB6akItLu6ot3aBRdOZuHLT7+vBqIne3ImxIWzF8hWOabPv+9mQLhpiKpe7n7GbHq/tnIr1/u2+w5pAeFvRgtQL+7t5+5jzKYx3m9Gv4EFe2m69uN+8WN9dqf3hIss3QDh5j4Vhjv60D5wDSb8TvyTYxzDqIBRAaMCRgWuV4Gu9hZ4NZyAGw2xtKUvENZAuann28SA94BwFT9rek1lXfUC6x62XH8o4DOgxpQzOkqBcn6RPVfB390CqPTj6gy8iTXv4cwFXAneEck8XcbFAZsMtwD7LsrNz6dexaXUbPaLlygA/Y0vr6RzeZIyctu4+TCW0CXdz8+D0WaFEkKOLK6XnJaHZ59arFSgG7Ycw8pFkxQAFcbbBPvgpH5vx77jqQTexYhmL/iMaQmqj/z19QeV7H0ue8NzyQDXEpDPmhJNMB+OerLpsm0dTcje33pa9Vbfv3AMQa0diuiyLo7q58mai2mxyL6XLZ+DbJt5dHrTEpKsGR1XsOcPSE3NQFpupXouj6bpmpix+Xg4Yv6kcOw+dZWguZ0RYA2UhDcgIshDSdbvmxFFRptmcCYQrrVSU11A5lrOQ4B3OZn1PIL4PDLejVS1erg5IHKEF/fhpYC3PKO3chLj2IU8FJHRHxMThNHRgShg/Fp2QSWl5kx44f6DGE0WEeLDjHIvJTdvYa3aKC3XpOQ6qy1XpEnIdcO33td6ZeUKcJuzy/r6CogL8DW93iOhl+OIdFwAt7DalP2D9079TGWuko/3V17IeclEknZ+PdJ25fYvk0amVgsZmxyjMonE7CfUcoKkiwy36vW2YHwfv7q4vhixdVvYaMBc8tUVQOckAY/fJdv3TCLc/c8hA4SbQHh1TWNvA0G/+2JnR9fG27z8kkx4maknXIa2zA62sKc7IswO3/nReGWAILNaTWc5+7a/GruqSvHU1uOUuARg88an2fPNNxmlLq4jPHHybCG+8MRGhLE35J258cxx5IB8PAy2nvawZ+9HekoJljz0LmfdGHHGwejCCIFx8aGqD2T6oiisenTCzV3tQCCce9CZ7jWDyNCHAsJVFFlGKFlutpubua+b/z3qx7nIDH1GiyhTveF6bJohR1f/fA8ysg05et9hboDwm3vbG2sbFTAqYFTAqMCtr4Bj9Un4uBA2EBwrcK3Lw/tLxdWhTVJd+YfeJFvXQA7VjSoBx8SQC+Qzyc71bTSpuwmwq4Pw6ZOMcg9TbsVnXwXOTb3mOhhTrLzek64Dcw1Uyv6EsRfQbU+pNHso0c5ebQsqO2v4/X/e3IIwuqTX0UjsG19ZhWbmUP/ohbcpKe9QIH40873DQv1gS2AlgDyKPy9YOhl1RRUmKbcYg3WqOC5nMtEVBM8HCcYrKTuPiQyAMwGvPcG05In/558240trtWzxUQSs0wnEm2lC5kHALGDv451nkZ1fgbVLJyA4zAeNzBQXkF7D9f/+aRIeWjQatr6jUeo6R1Xao/4Erp7YhFSy4Ll8XhdzsohgD1XXuFAvMuHeSpJeRDZ94RQei8y0lGzbkUw8MC9WSb1Vtbm+AycKnNnPXk3ztrS8asrNKTUnSPcgsy4MenSoD3w9XZTjuRiwSeSYAHgB48KMV9GEraiyHjkE3+18LYDy9MgR3pT9e7M/3Q7NnAiQLxFzq1gw0fpz6QHiAk5Nf9GAr7xoLj03rd1PXk4rOxMot6RYQQC3HEHr17Yk2NaYbq1vWzNIMwFuffJBwHCPd4FpEsiKEzd0r7eQ7/xS32XcKdBtaqlQ52/yOxBBOvdX1eKCOvjf+jfgHdzj5w2Et7ZSBTHAYnG3Qfgvvk8QXqy5o8vAtrMT10fwTWWL5386hr0u7L+pb0PdhVq47SzFyZZarPv4OPz4hl3/t9WIGB1Go4o22Pjb4qO/HMf3fn4WkyO88MbMOHTSTd32ySjYetjA2tsFqSezseyB9ewrcVJS9HZ+UEhe4MjoUCxZPRpL14y+uSHYH4TrLue6VPxZOpyrGLG+Wd03lqPzNBSj3n97vW9cZOr/SXROtj1Dl6P3Y8sNOboBwg05+s29n421jQoYFTAqYFTgrlTAqrEAft1psHPxIkY25YSbHM+v6ddWZ6iDYIKUnvXkzyZGnEBRftaYcpGRa67Rmi7ZXHZu2kYBcwFkJimwgCfFjsuXyNhNAMm8x1yx77oMvpe1FzAuAFXYWGtxBWevtpi3ZZPxFnZ22aLJSoL9BjPATySl4enHFynDtFNnrqCIBmKlZdWYMSkWK5ZMQmigN5qZRy5Z0w5i2sbrqiOz7WBPlSifj6/QHf0cDdakX3rRTBoZs8XyYkoeDp5Kx8X0AkwbF4FvPjGXvdFtKCVIDvR1hSOl3KdOp5NRT8OSWQnsBw8mW96kHNM/PZSqZO5zJ0fgqt0ctNr4wzv3VZRScn8yuRBBfi4oIdM9NsafsvFasuFWGBvry2OVobiyEQ/Pj6OxGZlXTkp8cigdsyeEEBwz8YiTC44O1iiuaMAFrltYVq/AuID5ETSG8+UxxdVcsr1LKptU/7vcAiearImHUyZBd2Z+pQLhohCIFKm59IZT1Sq3Wlj4TgHsqq9cZ737yck1xzRBG73MuAmsm9C4DIBeBllnp2WsUVnBFHL6UAnTLS7zWv+2jK8e0K1AMgG2DqoJsGXcWFjTfd+aEztMcFJjiV8WMq50U8GeuDbTW09nkPRxbf5dro3jq6rNHbWWI+7Ke/VWHNQA4VoV7zoI/+X3tvSAcDkhW/a/iKTH052OiI4NKC8vx/Pfmo4gZw80vHwZlnQ2f3T7SZxIL8cTS0bgX78+Dt5+rkhKKsSvf3cFFwpb8YOFUXievThlPrbw/9oobN1wBDv3ZaKxzQqHTlRwJs5BMeE2nJXqpBRIYgme++YCrHyUlupDXHqAtALZ03BS5Xc/ck02uGKuX4ApTkzb+VCY8F4XdHNndV16/u/AC8uRqSLMzCLKlAG7Wd/4mjdw+FujhnhF9+5qvYz2oKKNXhW6WduRwYQbcvR7d1QbZ2ZUwKiAUQGjAlKB7vZGeDadJSlC4EUmWcnH1Qvyb77pS2fFe/5h72Wi+4JwebI1vaa+CYAy/a4busl3HZibftaZy5588j594aZWXcVKioxdvuwIrHRgbgJ16lQ1AK6bxQlIk+dNaX3s4nVJb3i7SMy5r9LyavoU1THv2wV5jCETWXjSpSxksMe7jOz0oyunY+WyyWghay4GbZt2nFZq0YeWTdGk6gTWDux9rq6oxa6DF9nXXYvEcZGYOjESr767H4VMFlo1fyxGRfsrk7ej567iwpU8xYD7Ue6dm1mMDTvOYVxcEOYnRqlSn7tSgJSMYjy8eAxarTxQRaBnV7xPObp/RO+l2ezzDvR1UcB67+kc1NEwTdhvYbb3nsnG6tlsBaXxXG5RDY3SCrF2UTy83R2RTtb7YkYpDdba2CvvSgbdk22hDqqvW9C25Hqf53N9clYpAX4Apo5htjVl6Om5FbjE7QQcR4d6E7T70JTNnnMjhMRUyrYp1UPfvu5e1rtXXq5LznuzyNVG/E+vQZzuVq6guwXvm2K5Te7k+ncZTlIo5cRPtS3HgKWNPcELx64NJ0n4ZanAtrDbmiRcMdmm/O7eZu9Bxu9QPhIUEO9GVSuBuFXwULa459YxQLh2S64Lwm0p077dyy/NmHBt5tBCzRxKr0h+YRPqWkrxy38fh3iaVJS8mQnf/Cbss2/D1z44hdrqNkT5OXLWzpaSlg6UUVk/c7QfXpwfA4c8yoDWxMBtuhs2/PUQnv+vA5T92CDA04uzV5R5cBCLCZz0tIiRwZrHp+LZb8+/3Zdr7H8YFbgRCNfkRNfueCAQbrK8MK2sb2RyR9UnsvVX+/2uH6HHS1WfE9AnztXjgukX+Vl9UJp95JoeItQzgexMf83kzupEM8Jbucis81AWQ44+lCoZ6xgVMCpgVMCowO2ogF3dJfja18LG3oVAVRjrXlb55kG4Dtq1fWi54f32p3pwdaCuObBrBnA8ttCqcg4KsOv7Ejm1+QOBaVv5N16kzMJqKsaTMnqRE5v6cTVAL2ehse8KEvI/4oyuPe/SiJjPoE3NzLlmb7S4pWdkFePC5VzU1TfimXXzlfO5FQGfOKt/4dsvEYRb46tPLUQ8JeieBLd2Hs7Ysescfv/SVvzqR2uQkVfOTPAGzJ8Wp6LHJAFI3NBV8hAVoOeT83AkKRMLp8ViTCzl8Wzn/PvWM/D1csbqRWNQS7C/Yft5LJkRwzQhN1RQPt/a3AAfHmsr5eWuTCGaQMdziSVLya4gSK7E6jmxqKlvwdvbLtIZ3Y7GbQ6K5fZ206LABEQLS50Q4Y24cPZrE0BLrrfUt5OMuQDxSjLc0m8+hgDcifu4lFmKy8watyfYnxgfRHM2KiREBM71Wb7evHGtqiawayqwYrc1gN3T762eE7W+655oMEWMa/3YpOTUl4oEE1m5gG71HCcv6/fYHpZ2TgTcjrCw45c1gbdMxCj5uJn7u7kxoHkrxS1982jPl5WtlKZbh9zSPd+JnQ0VhDfRI+CfYZEJs4EWi5raJh1KXPO6DY0Tbvfyi35MuPqg4IdOU3MXDSWc8fR3xqqeGPkcs7fwQs3vk+DpYotDDt34y+EMpBfUE1yDuX92mD3SD9+k9MU7owat8d5w+5coVGVkwi8smFKWKqx9Yj0/yKzhZOp1FxBuwzeOxCE88MhkfPU7C2735Rr7H0YFDBA+jKJxEwOED69uxlZGBYwKGBUwKnBnKmDRXAbfjmTmcXsruXiXkorfbhAu12YO1s2n502ydJ5Ldw8gp+xYTQ7o6K9nBl3bj9qVaX/S92uSHKv+XgXKpb/cVE+9V7jnOk1BUzwF5bPN9ZqbWwmOm5h97azAczPzyl96ew+Z73bFSHt5uirQ3M5+cns+p2/YdgpJzBTf9NI3EDs2DCfogn6EcvRJbNecMyWSz8hdaFDmaN1kke2Umdnuo1ewfHa8Atri+v7u1rNKifrYQ1Owadt5uBKwz5oQhjqy8I00P5Zn7BSC4uzCGiwi823NdQXgv/bxecVoS7+2lysBejzl65S7Z5MJT84so5N5J8bH+ivndHvVbtpB53g+tJs4EOkTl8xyd6ogpJf8ZEoRLhPcy+9TRgUjPNALTbzuljbJzxYgrUV+6TvojQgzl56rFU1GZBrIVkZqJnAuddAsy9jpreLBNPCtMdzSr01gbUu23Z4GgQTdFvJFhltJynV2W79/PYaAd+b90ucocl08fmWzC+ptw+7CCQz/kJ83EN7OdIOBlrsPwr/bV44uJ2lrSwFItxVn3jrxzecj4RM5Al252bAMCURLFvMHXz4DT37ONQe5II3N7o2U9/jRmTKab6mm7Fq0RfnC8ysJsGrKQ2cL3zOhwfj0nYP4xk+PUkLjoqRB8v63ofGBNT9ErDiL9dC6SXjWAOHDf0fdxi0NED684hogfHh1M7YyKmBUwKiAUYE7UwH32qPsBSbDSPdmAbqamuxOg3AdRMs1qyyrvvJhBZxNbLliyDXGXDHnqsdctjPns4QBVw3mSnbe01NucrkWObsGvU3r6dJ303XbkB2XqN4mmpPJd6YY4WNK0YUhzs4vw9NPLkB+fjk++vQUPAh4P9pxBl94cDq+9S+L2D/ewgkN9lbTRXzjjiTFoj+4eBzzsR1QQ5ZbaissteRnC7gXUC9AX5zM3/7kNJxd7DGWzPOZ89m4j95KAkxr6ur43AwVD7b/TC4enB+rmOaDZ/MoXy9V7PZCRpH5+jjj+Pl8nLhYoEzixhF8J4RzcoVLA13XiysbCLArERPqodzTZX8ePJ4AcwHfKVcr4OfphMkE32EBnoxl66RbOllpXoPu7N3X6VwH3lJpAedyJDNm3NQbTis1dT+teO1KZs5xpoC3GKwJoKd83IKScguCbks7+SLoFnk5QXe33DN1e+VemfLp1b0eQH55Z94yfY8iQJxjsaLRAQ0O0XfjDIZ1TAOEa2W76yD8he8QhBdpxmz6IskR9pTS1tZ0Y8F0Gyxf5Yu3/56EQFdLrPnmCnTUuqF2UyYsMirgwgEos1niklhP8G47IxRuiymxyU3Fb3+zA5OmxWDKlDCs/eIWXC3uhq+bs8oYlGxCG0pMbPgBZ8W+jgcfmYhnv2sw4f+/vfMAkKuq9/93+s723Wx6bwRISKQjggFpggiIggjY0Gd5FkTEvw/EJyI+ywNEfSoWsAIiIk0UpIp0AoRAAgkhndTdZNvs9Pl/f+fcOzM7md3MTrZMyO/qMjN37jn33O89M5nP+bWyPk1D3EghvDyBFcLL001bqQKqgCqgCgy9AsEueioGNiJY00QPcOuuWRkQbkfSG67ta8fJ3cmuTihzEsCxlI/Jjm5jwV2LuQNvLp+7/uimXjlB3MQNi5XcNQu77YX5cnHxAskC1pId/cUlb+CpZ19j8rJOA4ZSZuxxupd/7rxj8O53zTcJ1iTXUS33y2/jB598FUuWb8B7Fs7FnJlj+bs6YmLTJbbcxKibxQQps8Z63dx3M63g0q+Pv40X0hIu8dcdnZ1ISPw5vVTvffwNHHHARNz31BsG4E9fOBsTxjbg+aVv4n7uExPX0W+bjDmEb7GUS8y43FNZWJAYcXEnnz97rFkUkN/fi5dvwnNLN/F1iG7nE2j55lzgpXcRvg2kOPXcrcu5U1YsW7/bHGH+srHeDnjb2t28DiZU8xK4WcyLoaiEbq4miAu5ieOmS7lAt49Wb5t4jyEFbmky515brnfCDsx9qhD47gVNvFa6BG/tCqKrer+h/+AOwhkUwq2IIw7hVxWBcJnv9E7hh8TP1Tkf1q9bjb/Q9fy7lx+Bz582CduTHozZdy5SOzyIMm48EyNU1/oRnl7LhBBt6HnjdWb3D+O0r9yPRc+txmFc1Vu71Ytarmy5QCeZGg2Ey4ojV7reJxCulvBB+GgNfhcK4eVpqhBenm7aShVQBVQBVWCIFYi3Y0x0EWqbWsitbvx1BUO4k1E9FxtOSjPGbJfWxFLqWswlG7tN/pbN1u5wvRMkbmnewB0BSpKT0QU6I67O4s4u4b6O27rr5m68N5lRPUC38F/deD8TubViPGuNn3PuQjzCkmOPLVqBz/P55AnNtPJmaEWmqzqhOcAs6itXbcHdD72E/VhX/F00TCUJ1LGYtQS75xHol4ztAb8Hf3/sNdzzr2X4yKkH0So9ETsYY94T7WEoaBh/ZnI2KUd2wuHTceLbZ7AmeCf+/sRKvp8kRI9n/fBR/E3N3+ZMqiZu7m59cBeXpTKRGMHWsCrSoy+sMRK+nVA/mSBvXO/ZTkDdlBcrjOt2LN255GoWzF1A9zq3RK5f9gp4G2cE6uplpnKvJGUWCzeh28swgYzRWpYNnH7ys6q7MO64v5tzmmRsBXHmQ/wxKbV7KX+W4ULWtk4aMKvm8JpLywlUav+DfZxCuAPh7R09fcaE++WLYYi3b190106WcPlSkA9fqIqWbdJ4axeTWMS34cc/PRoNLc1oX7Ea69esg7++FhNYvsFcAD/sr698Ey10gWmeMhV1c6fiodufwgf/425+6Goxpq6WX0wm4sNsPk5YyRbp52OAK5EWwo8d4qvV7stRQCG8HNU0Jrw81bSVKqAKqAKqwFArUN/+LON+xeLKONu8OPCKtYTvBOH5GdxFLddMnu/Obl2YMwbOnZhyc5zT1hXZCSc3L8VCTndQ4wbtALnZb9zIQ3jmxddx6z3PGGDeb/YEfPiCE/H8v5bghaVrcMbxb6PLehDPLF6FJ59fSSBvwmHzp2LCpFE01Kdw213PGbfsM447APU1QXR2MV7TXUgQezXHIdbpGr53zQ3/wnbGpV/5+eOxjW7kkZ6IqfG9bHWrgWwpUfboojUm4/lBhO8D54w17SXRWpB9iCu5wLRsEvctCehqOTZJ4PY43dXXbmw38D135hi2kazxadPWgHfWms3GvaDXsYbngTfSRGhhBhe8zboG98lvfLqZ+0IE7qBksmdZMHGzlc21rmchXwDbLohYS7gL3Bbl3Th0Y5XvBeeVZRmXa04n4mjr8GAHLeJe8bKo0G1vg/AkSwcW2zwjDuEX3onNTp3wwgEaSKaHSIhZ2v1BDya3tOO9p03BNLqsHP/eX2DG1FG4/uozTLKK1o4kTvnA9fjgGfPxX984BY/duQg//t1SPL8ijhrJ8p4Wxxxn44eIa2LWJZ0rZALk7/vgIfiUQnhFflwVwsu7LWoJL083baUKqAKqgCowdAr4u1djrG8tgiw9a9y58+LA3xoQbqjZCmh+wIhpW8BbntOoJOm9Jcbcve5e4eTuCz6KddOBcbGSS63wdoLxFpY1k6Rs4oo+Y8pobGJd8ScXrcRJ75xL5k/h+7+8j7W8OxjbPclkIl+3sY2gPAlnnXkY7n/gJSx9fRNOO3YuZrBM2fYdjBN3ItTlUcA5QMiupgX9//70FNtNwJHzJ2PN+q0mX9MYJouTpGt/Y6Z0yZD+nqNms8xviOOKmoUBsb5LArdaWrxHMaO6ZEGXhQGpRPT8a5vwLN3WJ7GssFjS5TwdTNJmWLjXlgfixvWcm4Fk0VGgm49GQrqYy2t5m+AvhkNfMED4Zl1ysXw7Wcvtb0jH68CAtOO+7gJ3gdXbwLhzXC4RXM4SbhcKHCCXCkvZrHtD95kptWcD4vEoWhnO217/NlOfvRI3hXB7V0Ycwq/4wh3YukliW4pNEyZNk8RpEj7DD3d7Z4phD5v4pdKBe59uw/tPmoIfXnmMmWRrt3XhgxfcwQ90HMe+bTQeemYHeliSbDRLJeQgzp7DwD0/OPxKM0krBMLf+4ED8Z+XaEx4JX5YFcLLuysK4eXppq1UAVVAFVAFhkiBRAQtUSYAa2iwybQKkpK9NSFcrN95cC0QaShSrM9uNngnjjwru9vGacffqRLZHGQS4qpq1qMmCAqId7N0mfyejfO54FaQYCzcdc/DS/h7OYUaJmG7+6ElOHjuJHzqrCPpiu3HC7SU3//Echx3xGwcsmAKdrR1mSzb4isqnqhSA1yM8NtZNuyGOxax1vdcTJncQIPZDvzr+XVYxcfD5k7AEXRVl+Rq8icx5T10cX/0+TXYxrjzk46YaeqDi8V9R1fMQHuEieCOOXgqE7ONQjv3SYy7uKAX3xyrtyRl4/+MUV2kokHRIyXe+NJH6BY2CBC8AzS2idu5WMHdzTilGwgVC7dTs9vAtdCPPDru6C6o5u2zruf2ONNW1M1awmV/rr9sHLlroR+ij06p3Xq4+JBiWTkB8c6mQ3qFBJTax1AfpxBuFR5xCP82Y8I3rt/BhAkynJ1JXPYIZMsXQl11gPEiHjzBxBSRaAcaavwYW8d4cH/GfPg3dtIFJp4hiCdNyYQwk0aIi4u7yTO/1AdnZ5Ih3cSFy3N+gZ3zsSPx4U8fOdTzTvsvQwGF8DJEYxOF8PJ001aqgCqgCqgCQ6NATedLGBWOwM9KNRnWY84mP3P+od87INz5vSsQnp8AzsSB57u554N77n6YiuMChGIpN4ZOCd20IC7J1hqZYbyttQOXXn0ny/LGDHy/4+Dppl64JG1rYpK3NYwpv+2+xdif7uAnH70vy4ZFnfrlaTy/7E1MZ/byaZOb8BKfP/zsKizYdywWL93AtmEcxcRrAthi9BJXci9/V0t+pc1t3UyAvAMHMvGaWL/FUv7Sii14eNFqZkkfg6MPtJZ5GZMQ7s4W8Nw1WqO3xDmn6WJtHQfErV9KCgcZdhpg/wLe4h2QdWE3ehZsBa7lWXfzfOu3WLNNbLibbT0fuJ0Y8GyG9gKXdBfMzfv57ut9LS4Mzedqp8um+30y0o425s6qRBBXCHcgvKMz2mdMuEz2od5+95PH8fQjK02cSnFruLC5ncwyv6WMQoAf7BdXrMHqLW10RaebOT+YAumNTM4mVm5ZWZMvIlMhIm8Tq7dXoJvfWgFZLXNiwmXl8MtfPxULT9pz0vsP9X2ppP4Vwsu7Gwrh5emmrVQBVUAVUAUGXwFfdAvGpV9GqGEcoUpiJPPKeymEO9byfDd2+f1b8EPW4KvdDHISHsXim3bctSX+WpKfrV63DXc9/DJefm0DLjjzcBx9yEyWGus27uY+uoE3EKIjHT246W/PI0QX8vcdu7+J9Zbfz08uXovnXtmAc08+AONH1+E+Ws1fIIyffORM40qeZB/xOC3v/FEu58tufGqSu9FtvYfW8YeeXY3NrRGceMQMTBlXb+qAy0JBfrK2/FlmDclSciuDFA1qyQSvkNPESz7wE7xDVVUIEr79tHybuG/j6c/jnTxSvfsqgOA8F/IciOe7qOfg2sB41urtQHheYrZcJvbix9mM7nmwPvgfpZJ69NCNWEC8dQezzYtFvIJc0/c2CJckhcU2T38Q7mXprqHenn5sFX5z7aMm62OCWRF36c0hiSPo9iKeICvWvclY8A66wTCrpCSEcFxUCscsXxR00OEXj3ws+Eys4LJySEu5nwA+nvUIr/n1uSyLVrlJDIb6PlRy//1BeH8rqfn/NuQfl/0nI++Jeeq+dg92/y10xcm+Lli34OCzWAAAIABJREFUyls/yq1q5xb43X8x7Xhs8hPnX1DHCGBXb+UfzsHcampKW0R7lfVEdVMFVAFVQBVQBYZKgUwqjlGR51Bfz7JQkpnaQLj7j2fOXXuvt4T3iiUXieTXgcRq0wVbXMb5+0S8OAuBSkA0I1AsFmS2EGasJrh2dPY4idE8TKzmw1bGgP/0pn+bmPCD9p2IIL1G77n/RbTSin3qwjn0OKVbN/t//IVVeJWx3WefOBdVbJdkYrdu1iBPSBw236/i72eB6uzPI55f2jUwTn3d5nZmTH8D41tqcDxjvwWWo3Q9L7qJPUxAWsZOq3c8kkSihyzANj5WSBLormKfwRBLronF2vn9lAV5ie+WjvMe3fMUhX031psskI3tLgLcRS3mBcfZ2uT5IJ6DegvqLsDbjPfDvsniBPko2bmdrEQQbz68YlzTS4Xw7u4+5s2wi7l7J0zLalKRbcQhXL44fnjlg1i2aD1qaMnuYW1A+4Hq+4KljfkS4v/WbN7KTIBdxsWlWBP5YMsqmjla4NvJfkjPHcbOEPzpFfPlr78H73rPnN1TWFsPmQIK4eVJqxBenm7aShVQBVQBVWBwFQh3v4bRwW3w1zQTwMW/2MKluqMXalBoCXchnCW/CMJpLl6YEl6Sz0iStTEJmTwKUIpVWkDdzQXHo43VW443+6l4PYH2ut8/iqdfXotZk1vwgeMPwAFzmOn86ZV4/MU1+PB734Zp4xsRjcXpsr7d1O8OEYYl4Vs3Y7pNzXJ6pD7C2G+xeh+873iGgSaNFV1qij/98gbGja/FwoOn8b1xjAdnBvY+NgPV/G2epAEu2hlDzCRpY71y9i/gXVVdZSzgcm3i8Wqh2TiyO7Hf8rve9ZS179l35SFHBMUt7wLP1n3c4yZXy3dRd4HbxJMXt5j3yqZerK3hDaetC+vDTuNSG11AvBWttLd0j66MsFuFcPuh8HR1912iDJnBtcz19UGU5BGXf5EJ2jbsQJhx3/Jhz0g5sQKDo9tePjbylnwZyAram1ta0dbZbb6I+szxYD6aEgsuYTSMX+GXSpL1xU87+1B88ktHV8zq0OD+s/fW6E0hvLz7qBBenm7aShVQBVQBVWDwFPAmOjA2sQjhRpaxMhZw+RGnEG4Ss+20ENE3hMtvY3FrTbHcUcrEf0ugtFiMAzQqMUaa7toC5bLJscZ6bizjNgFcin9SZmwbreH/fn4VXl6+EUtXbsbJR83Belqv588ex/rdO/CuQ6fjwP0J19GYcSs3Vnb+L0rLt/T50LM2+dqpR89ihvYqcy/Fk0+Sr61Yvx1nHbcf637Xm8RuxZhT4FsWERKsLd7NfqKdhG/2Ea6rQpieElVhWr3FUsZrszW8Hbh2IFyMaXafQK4DMw5Qi3O+GN/s22J+M5PNEEDWWt5raruAnYPlXE1wC+nZTOhuXPhOYJ1zWd+pnribRV3GWmhxH7yP2C56IoizFGBixya0tXvRPfaoYTtzXyfa2yAcHi48FtlGHMLdWI4EV9J++r1HsOS5dcxWzpgViXPpA8Jz1yGx4HYlbCt9LTojPaY2YOEmGR/lMyNgL49++rIHWDfw3E++Haeds8DAfLGYkhGfpTqA3L/V2S/S3qKoO3rfk0QhXD9AqoAqoAqoAiOtQFPXU6ivCzKJbhUtmgrh+db/ciDcwLhjFZf6w+Y5gVzgNEC37XBNDa3I1cYwlab7eJrwLedJMbtZiosg4jkqlmvJrr5i9Vbc+/hyzJzUjHNPXYDVa9pwy30v4bB5E2jNnsrf1TH2Ib+hGaPN82ynxfrl17fgiPmTECIoi5u51Ba/45HliPP9979rX+MGL9nPC3+fGVd6OS8t352t3ejZLnXKWQ6tvgo1hO8gQV7yNkmMu433tq7qtmRYvsXbGuBcq7iFa7GOy0zPwfZOLuvm7bx+isG4A83ZEmV5FvEsjMv5XLg2CfKchG4OsO9cT9w9xsL6TqA+HB9QOS8t4om29WjtDCIy9h3DcdY+z6EQbqUhhMf6Rt1MaTGlu3snXQAWd5Mn/7UKLz2zFhvWbke0hwkczIeqr80UVLCZzvnB64kxu6P5CBZxTDcreR40t1RjImsjnvWxg9DQVG3g234ui7TZ3QvT9oOigFrCy5NRIbw83bSVKqAKqAKqwOAoEIquwVjvWrqhj+LvLWu5tW7oagkv1xKehXCCd6F1PCmepLRW++ntWV1bR7itQyjMOHz+T2A8xUWQFNONS5imZFRPsY+1m9oxdVwDa3qnUE1LeQddyG8miE9kUraTmIxNSolJvynGbPcQoCXruWRFl0pDAt5/eWgZ64fXmARsKQJ7NC5u5Xnu4OK1SlBNJdJo30KDGQFc3q1mpvUaZmoPiMu5QDaTJhu2tv9x4t/lB7oNP3X3WwC3LunGKm48y8Ul3/yYN8flu6xbLrdkYJOuuXPbBfn8vNAO9Gfdyx0LORtlzEKAxHfb8/cqW2ZAQuzw+VbxnHU9m+jNDMZa13eC9cH5yPWDTLIIEkR8yxq0RqpoEX/HiLHP3gfhfSRm6xfChz12YahnoPa/JyrQL4SbL77iV9UrMZt7kHzPu4fnPXF/FxTrqfD4bBEMJ2t/1pvM9O3Gd+UlZnM67ZWYTcacDQVzE7MNbiLEGoZ2lLJpYrZSVNJjVAFVQBVQBQaigCfRjdGJF1FTV0de4b9vezqEm98Rrrs4TT7WxdLxlpZ/0AUA8zK+i1i9Fh2cHXn7mHIte4wYotyM8bZ+uHRv64iLpTtN4BV39CyEU08XwvPBXNzVxUKeTBCGCb9hQnh9czPqWJtdLOVifJL3Eokon4tl3MuM57SWE6DlfALZgpO3PbjUxJOLdVuO6WAZs2jcxpzb+t8C60tZfqwF7zxwMmPG6a7u6mF+m0noJ63xvIQdW1guiyGncg21zMxeQyOYwLfrcm4A27h7SzMbS21yP9F1XcoIm+dicJMqRwa8HYC25G2npdGJDxIDL9okbUI745bPMYuGGUngbHS1v7usQb13uTTxqBWXeS89BqT2uFjnJZmg1CX38s8jj9zn4T5bm1yyPjv1xMWz1iwI2Kz17gKCuMjLmZzZkoX1XI1xN8lb3vUM5MNW8rHUlePu2fgGtsdrERnD2vH9WztL7nkgB5YM4ZHibtwDOVdlHFvc3u1htsM+LeEZW4BQN1VgRBVQCC9PfoXw8nTTVqqAKqAKqAK7r0BD9wtorE7CF6y1VvDcyvMwWMKtX6T1dnQt7wJdFpatK7OT7Mu5VGu9ZfZvQ2e5BfVse4E76U3eM7mLbB/mHCYpmlyjQJ6Fc7Msb8A6d37Trx0a/y/HGudr+1rAk+/b1zYTumxiBxYLtoC2cT+nG3mCEC2PAtNZl3RxSy8Ac3kvEbP1wUNVITSMakFTSwst5PUG0OPRHpYb6zb3x7VnmOTHfFFL9/A7H32N8eIdOP+UeWiqDWL9lm7U1YaY5CuC3/3tZRw5fyLesWCyTcDm0gQfJaY7wFJiXcy6vvGNzehhfHh1Uxj1o2pMnW+7OVZrY9Xm8QK3tOAbAHag2yZlo9wC07TEi7Ve8kglYlxEoMU9yT/3eZp6iCbWPV/g23oFmNvjzD2jqblx9mot/NO+LdAsZc/EVi6P/JN9sghgkuAJ/BO4fVxU8Amc+22pNLlGn8TjM8RVHiWRnN88r+KxfJTr4WuBd4Ffr48QLwDPvgTWrfVczirzSADeTDBHyrw5aIbbh8WpnI8qLeI965ahM9WI7vELy+lht9rsbRBuFueKbArhuzWNtPFwKKAQXp7KCuHl6aatVAFVQBVQBXZPgarYWozBSvjqxkuWMCEL+9fLMlz42oUlh+ZcgN6pnYzNAVsBOEvDDtblHoWvHBS3kGyacY/JFi6A5pT+chKeSbx6SqypzAwurtsCfelknPsIgYTZtMCs4BLbpgi/YtU1x/HyJGt5Jsl9EoMt5xEIlGGJBduc07W+CoRbcLdBko51XViQAzaZzgUABfqkjC6BLygg5/cwjlsg0GZFF8iVBQWLbzKGNGGcYC5QyhxL5jlhNR/K49EooTVuErnVNzVj9ITxaBo91kBlNNLJdt1WH7N4YRcBmpgd/f4nV+LZlzfivJP3x7QJjVixoR2/v2cJjqb1W/62bWcZNMfGK5qKhVu03kT43sKY82DIh8axdItnxnP3tglki2VZ3Obl/ALFordAdTyW4uJAnInh4ixZFuPzBDOwE7j5Okn4lgUF8QjImIUQXj3HalKwGcNznhVd4FpqEzuu6/Kehfuctd1AuBiyHeu7sUMby7aAuTnQWuBl8cS4xTsA77q3M4eVhzBtTJbmvomFXNy+5br4R60FwP0C5fRCCBDUfVwMCYQk83s1/FVh7hdgZ2k4gXWCu8C6R2BdQF16Ngs8spgg4RzWW8FMLtnKhHO5JgYUoGfV8+j0T0Bk3Dt37wM/wNYK4c7tU0v4AGeOHj7sCiiElye5Qnh5umkrVUAVUAVUgfIV8KY6Ma7nGYQax5Bb/I6F2AVn97EQyi1QGDDNs1Qad2/Xep1vURaqNWBiAUUsn0LDpoSXgLAAsUC1gCj3pQSm+dzNLC7AnDQwLfucDOBiRRVAlj4EroVHGT8tvGNcnAX6DIQ77s7mnPJcHmTcjuuzAW6p622h31pkHQg3EEVwZF8uf9sa4HZRwRwr0vC1GYtcsynPZfUROBf3bLHICtCJJVZKeoVY3zvAx2BI4E8stxakJRFbUizmsogg7ux8jHMxIUEYly7FIj52ylSMmTDRAHGsp4PvRcy4ZRxS4qyRWcsXvbIBDzIruiRkW/TaZsyb2YJ3zJ9iLOL5t0sAPNIRxeqX1yDK8sH1o2sZ+80kcTIeY2X2EkjFnZsx4owv76GLuxwf4bERWtN7WIs8RdBOMn7c3FOCpyk1TLiVZHICqH5eo9+AbYhj5sIE3eeDtEwb13UBYQd8ZewWjsVb3JC2TejmwKvrgZC14IvV3UxC0c6FfMrOfs09knvmbNbDQSzXdiHJWUqxXhQmebt9355NPAusC73hehMjL9bwHKx7zZjFsk44J6T7qmp4PwnoDCXw87mPz718zwC6VyDdZo+3UG4mqIVzd5GrhI+vxxegRwVrs7/+JLpr56BrzPAla1MId6ahQngJM1UPGVEFFMLLk18hvDzdtJUqoAqoAqpAeQoIEIyOPMmSVQSt6iYxIRsIsa7VjuXbiXM2yO0ChAFqa+0zVj+TYExAiBZmEw8t5bEEJAWyrWu2sUSz5rgbK21g3FhHLaCLW7JN3ytAJ5DsgrCFF3c8lmUs7ApMG7h390l7A8i2jXnfAR0DicJsNJW7hkmT/d1xoTbXYZiOFlReg82KTeumWG5pQTXNBcZMdm1Ct7N4YK9dqv/IsTwZr9nkLRMwJ1BLQwPVPN5avUUXu5AgKosLtMB4sIpgTiu0gVZa0AX6jN3cWaywbtyEXvYTrqnD+ClTMH7qNNMuHm2nm3fE6CbgKjHgG7d24Ce3vYAF+4zHGcfuwzJlLEHmGIaNdZ7n3bp2K9a8soYwCdS1WNdzN75bZIt1J9HZ3o3Otg50b48g3uNkX+fY/FxUqGKZtWCYjzVM2lYb5mMVFxj4Fw5zsYHXw3P4Q5JpX7wErOu6XJdYoAXsZRPINfhrEqm596uP+ex6eDuGZQeNrCeD21Y8Kky8vF0gsR4U7sKKY5WXaWPi9WUaydwUTwgexznoLroYDwmTrd6FZzt/7GYHYCz6xrou1nd7DT5axcX9XUBd3Nz91MhXRTgPE85pTZd93qBAuixECKQ7yeGynzfbt3XJz81fo1WgCrHOLqRWPYWu5gPRNerwPoQa3N0K4c5Mi/T0nR09ldSY8MGddtpbOQr0BeHugmZffbrtCo/Lfte6idXsV1P2uzD3fv5Xo/2ONOFEzpdldlx53/HWvcxtZw7OLrLa4+2qufnyc792ZSWTz6urBjcxW21taf1pYrZyZqW2UQVUAVVAFShUoKHnZdRn1sETHk3wFIC21kzrkm0B27huO88F0t34XQO/xhJsIVogxrhFm39HjVmZ/7fAavnK/ivqJtkyEO24ettEZq7F2gKunFuyd9vnYmkWeCXQyj6JtSZExZhcLEmwjzMBmcRSx/i+1MtOmGRnGROLLW2TBph5HWJhdQjc1rYmYAuQCkQZS6ctXyULAqYcLl9JWy+vLWnGKtfnMYnRTNyzuFqbBGwW1mxSMbuIYTynxZLM/gOE6hBhtIqW4Cr+dqiSWuFiHedwfHISxz1e3LtFS/EmCATZ1liRObagE/vssfdGLONxuuFX0fI6ceYsTJ4xk/36eO2dBGWJGQeq2DbSE0dXHCZ5m6t1gOOQW7bqlbV0P1+PhpYwy46FzQ8mk1GdZc06WzvRSWiPsb1oU10jyeLqUNcoGdxpLa8jZLOsWlCswARsFyRNEjmJhZc4cOoiiw4xLh7EeV3ioh6nNV0epdya+1y0M8dLLXVpL0Bs3Brg7JNpY3+LiSXd/kZkEjkJBZDFAOMqT62cUADRS+A/RAu+LG7Ic/mTMAFJWGes8uJ9wHttFgaMpdtJLOe6rfeC/RzxGy8CWXwyqzk2FMDAv4llcMIC7HDNXM91I/dUDpEYcwldEEinKztd3n0hwjmhXKzo3mA1QZv7BdDNgo9UvTINnc8TT+ULm4zpmY0vonP0UehqPHDIv9hKhfCuLqek4ZCPaGhP4PP3EROuED60wmvvu6+AQnh5GiqEl6ebtlIFVAFVQBUYuAI1mS0YFX/RQLexCDsx1+bRsShbS6x117VWcAmXNv+xMJ11MRdYFguzmw1crL/WnVpcaI1btWMFljjhuJOkzOxzEnTFxNVcsoBLMi+TLZyveQ6xJlvrpEC5nNhxP5YkWZKgTNyfXXgiWAX4F6Tbd1Dcns0jgYwWXoEwceGWDODGQmvqb0vcsQUwATnrtmyvzYVWGY9csllIcM4jsGgSkjlxyG5MuVyz/Bn4JGz2MC46wjjpSCSOHlqRI1wg6OkRGKUuBt7Zj4A6xxQmMNaEQ6zbTUgngDMim8DH0r+yIMAB+H1pC+a0WtPYylhmUEeJwWYStdoGTJuzHybPnE4YZwngzh0G0gU2YykmdJNAeY5ZoDnBGO7lz7+Gzu3b0DiGSfh4zZGOGLrbo4iT2DNJD8K11Yw/b2JseBOBWyCRcePiks6FjRjHHuW1dHb3oIsu6RFxUSesR3m+WEyuS8IJ7CKFDQWwxg03Jt4uUFjrsTyXMcoME4OwibGnzrJwYaSV/xG0ZaFDtmy5M8daI/dEoF04VcIBzBzJhgo4nhDO/ZT21uouY3Hvu7i+y0KJ3H+ZD3SXN3Buod7MFQPt8mit+bKgIq7zfoZuiMeCiU83FnA7H8xijjOnzLw0bvcW+t0ybeYYB6wlft30YRYVJMs7AZzWcvq385FgzseMWM4DYVM7XAA9469CYtVzyHRvxY7RCxGp23/gXwADaKEQbsXy9AfhCX7QBnNbv337YHanfakCQ6LAhMZG++FwFit3toznVjHtv6551u78F2Zl01msN1/a9uB8C7ptby3hYbrvDeZWX1Naf2oJH0zVtS9VQBVQBfY+BYK+OMZ0PYpMrNu4jZvNGLSdf/NomU468ckSWmvdzMUSzbrSEgNM4BKQNjBN0EzQvTpKq3SUycRSBkBtRnCBUWPpNFAtoC+QknEyWbuwIpmtBSwZH50HxNnnpgSVk/xMXLQNvBHUCEUmntotkWXes8nSDAw5Ybj2n227iCDQawHbtbJbK7aFZ2uBNaDvbPlWWXef+9tAzm3cyQ0RCyTbxGz2z7G4Goiz++R6jI8Af0DIAkOUunUT0Lu6etDZGTVQ201YN4sRMgYBVKfkl9QIr5LFBbo+h0QrLj54fUmEAtSSf5IxPcE4+vrmFszcby6mzZ7G6yf4d3YiSqhOcOGiKkxX5u44Xl20hMC9zbixx7p57RHxyeb4aCEP1dQiWFtDyPOzvFkS3QLbHF9XJ8fWTeCXhGsmgZzrkeha/eX3k12YsO7sFjJNYjUBbCeZmvFQNDHYhrBz4MrjRSPr1u+xye2c+2kT4FkoFgnN/ZfffAZ8aYnm8H1Mrub8ZLP31ywQSVJ8jtVZSJLxyfw299jxwMguthhPC6u5KYtmf/2ZcZqFJvfmO1Z49/zutdp550C4gXonY7vJ0m6vTVzwDYw7iz8BLhIF6BER4CKRzH1ZMApxkcVY7mX+OIn+xO1fMrnbOHS6shPKfQxHSEe7kercZkImto4+AbHwlCH7IisVwjsYvvBW2AJc8Cq2DSuE9ydkF79Qf7x2E25lKYT1/OKNF3DOYN6EOk7gmSy9cNmMsThhVKP5gBuXENfPYzBPpn3ttgLFLOHZW9XHPTP/NOXPobzj3N3iAmY3x8HchW5nt0L4bt867UAVUAVUAVXgra4AE3l5lt0CdLyJFEHQWiXt7yoLMtZqat3BbaIt43ruuAQLyLhL2W65L+uKayHXhSy3ZFfKZFu34CwQIq0FSI1brvz7bUBNftM5ibCM3V12WIu7vGnOaeDK+Q1gfiPnWzqdXwcObLtjdV3fXQu3iRF3fnDYclpuUJqx1VqLKiHMHYsBS3ELtoxpNz434+YTC9buPjeTt+s97LqQu5ZgSTwmycEEUB0AdSyoooVYe2WBw7iQE3i7COViNTdQbkBQBmG1MAsaZrGA1m3mgA/6UlyMYDbyRAc1SqBl3FjMWTAfEyaPtm7hniA6trVh6TMvsAzZDl5TmAskdFFnxu00ATDFa0zyAuP0WpDFE3H7d++53M8QAdC4dxMcBYIFfm0ZMHtN1jjhZn63v9Hc5HVuBThXbxsCnfsdb6zTRlyrpfmpx2u0GcHF5d+GM0gbo0P2Vtk5Z+LgnfhyMydMWwvpdn7a+yoLGu68cC3W8oYp8WYWDaylWua9GZPj5WByFThzU44Xd/vc/LBJ/mwfdh67semij5XGDtgkoTPhDu5ctXPYsoyFdjMvpLa5E8YgCz3h6hBqGWcvUC6gHmAMvoQ2BBkOYLK20xqfCTdjY/OJSHqqs/0P5hOFcOdjTteWPnE3ztWu4dgEwP9z2Vrc19qFuKwqmZiFIdw4geUD2sTJ+/054/CBsaPsh0O3ilRAIby826KW8PJ001aqgCqgCqgCpSkggNH93J+ReP1fxjot0GfdyJ061y6ICx7wuQUmCxdmc54YG6EDRna/k9maT53wWKeBk8DMgWcn1DfrNiznNe7DYomUWG++llhuY8EUqDdx1zbzuCnrJfHGjjVbrNTmtbFgWyA3LvDGJZnXI8DkJOSS9oL/ht35H4npFugx3m/Ojxb3elxQk0MFzsSSbbjduaIQLZWmLTeBUfmfsYI6llnrHm9BVSzDBr7cuGXHNVmAUFyd7aN1aw46Ls/G6mvcoh03ezNOd8GBll+OXVz85RrErT1G93K5bhPfLgsqqRit7NupVxSTpo7DfgfNRWtrN1595hWWFJNs5NVgNXhTVstkQWdNZLlCGUPAzebuWOBFE2OJthRsTSD5izUCp4465pkM1YVKR7HeBhZHyQKSsS+d/7rv5R2T/757fmdK5eammYcOdOfN1V1+MtyFHXMtjpknf3zu+kBuncD5KFg9bJ16e0Kzx9wu+9zdsmsMjnZWk3yDkvVAMcsYZgXDzWZk56edbfYeuC71xqLOmHIJtwgzZj9wwOnwzzhql5dbzgF7G4QH/cVR2zPSEC5fcpe8tg43bmw3k8Xmshz6TSBc3JX8nIB/WjANxzTVDf1J9QxlKaAQXpZszGaq7ujlKaetVAFVQBVQBUpRIL51Nbbc9T3W0O4ylsoexvCKS3nWPVdceB1SlkRk8gsvWybKcoOToMwQQ24TYHetj2JdznsvPy5Y0MJYCI0F0wKGWA5z+5zYcwOyBE5jyXSsjJaZzSbH5y8MmNfW4OmwigVf12VS9rsJuNxBGzdp15LttHNh0z3G2C0LjD6uHsXA0XV1d4ZtvQMcF2iTfds8d1zj856LLibPl8W67AKH69JtAd+Joabdy0C6uCzTCCauywL7kjRONBWLrJzDR9f1LZvexItLNqCW7ssHs0SZBJMbS678ppb+5IzGkmvPbMfd+9G19LoLHXKMmS+yQGIWP6x1PrvPeT9bk92My163LLLIooqMU57bnH7W9Vfi/93Yf7mJ5rWZg7ljDYRyh+nDKOXcuOzMyO3pTefFPx2S1M01ohuWdhYc3AUZ18JujpOfaJzYxgPAxK+bGeRYuK3rvfVwcEMi3DnnLqo4/bNzWYDpNff6/fA6ISL5xzj3ycwYo1sadTPfhilnXc5cAYF+eyvnTYVwq9qIQ/hzrA347hdW2bga83UxfJvY29OcvAeyBuL9B89EQHxkdKs4BRTCy7slCuHl6aatVAFVQBVQBUpToPXZu7Hl4T+wnHbMNBBLbL5FOw9h8qzevfuWY4o5I2b/7c+HcznW/Hq1Rkrrtt67vbGeZve5jQvMjg4gZk3SBT8+e1loneHmbIl2hxlfYbt8M60zjkIls5byEn7z5i8MmMt2hLKaOermuTa72mTP6VhAjfe9A+9i8RZYtY/WIu5Cral3LuAoFnWBcbN4AeM2LrHx9z+yhjWlZyG1YwOO3D+A5gbGgdOh1ljTTaI766ngekMkDCBbaDY58JxzuTH1FtaNmr1kcq3gxk3b1d/cVFmc4aKAWxM77/Zme5BrcEMT+prGZrXAgdpik6+gXamA67qQ51+PjMskVMsbq4wvO08F/sVdPXtO11MgNwjTr7MolI0blzlg3Nzt526wNznP9HMuQ9O8owe7ayiEW0lHHMI/RTf0WzduN04XvcLWs9+Xzidl0KeA7dAk6+d/bps/HceqNXyIVN69bhXCy9NPIbw83bSVKqAKqAKqQGkKrPj9FWhb8phDpFmH2NIa77VHFawqDEiH8k1VbvIys4DhWsflN3ABhGat61k/cZYnYxm0Ja+1YW1XHS6+7W7881e/wPpZoXR/AAAgAElEQVR/3IgD92tkLLhYpC1su7/X3LhlyQ9gV0xy5zT2cidvgAu3FlIdUHWONZDikGe+Yvnj3WnRIV/LwnWXYjqXKGexhYKi3ZXaX7FFH6dDu7iTO8C+LHxtjzF7jRV78D97MkcmLHw/Zp110YBmaCkHK4RblTzMptjnlIkNQ0z42596DUtZjsAkVXDunPmA0f0iIys7hUucpdzdIsfYchi8YFM30pmxPE7WjoxL/Kyx+DpjXXSrPAUUwsu7Jwrh5emmrVQBVUAVUAVKU+Cpb30IkQ1vlHawHrXnKOBYXWXAAsryu/zxxdtx7MXfxhHv+wCe/ds9ePR7X8GB+7AkmXCgE7jv8nx/yww5i3WBvThrFc/JVCLT7jm6ljnS3Vm2KfOUptn091yA2e//3O50UbTt3gbhob5iwqMxKfZXfIsxUcNQb2978lWsYubGrL1bPsFM5mBWyfjBrxE3izxAL3c8cik92WyQ7JTZIU1cEDuUq/zS1NG4Yub4crvXdkOogEJ4eeIqhJenm7ZSBVQBVUAVKE2BRy48HvFOLT9bmlp75lES1y7Gqude68YHrv0dZh96GBY/+ADuu+ILOGifGuNqLe7nshW67Pd9xfnO13umLnvDqGd94POYfsrHBv1S9zoIF64tsnn6g/Bo3BazH8rtsKeXYznrGmYhnNn5GJyN949m0oeaIKr5uQ70B+ElxHLI+KXSXBcDUu7u6MHT7T3wMPuj1O5zIfz/TRuD/5o+digvVfsuU4FCCC+MkSrsNhc/5LzTl79S3nJs0ZUoZ2f+qq2J4XEjmNxMMb1Wb3u7DOV5c2UzVeaHjFlXIttjmO5eg7k11JaWTEPrhA+m6tqXKqAKqAKqgCqgCqgCqkBfCpQK4e1dibeEiFXMqVBsG3kIpzv68gjd0Tk6D93PBYvn1Qbxz/mjMS7E1TdaxPNyVva+BnF/oXu5IeldbMYVPeTHrcu34IPrIvCyFl6aNRPdEhOXTB2Ly2buhjv61vvw31+8E/jEN3DF8f33s/WBK3DRo0fg2itPwmgZd5G2Ox2Tvb5NePDyb+FfC/PPsxg3fOhJvP3mz2A/2PfXfOinuGD/YqIUa78r9Ub2fYXw8vRXCC9PN22lCqgCqoAqoAqoAqqAKjA0CiiEW109sViiT3f0nr7DxQftrhxKd/QVPdYSLiURUiyPcEi1H3fNqcV4usBEuQpiqkLwP254uJQxEB9yT4iZG8XEbzKr24yOfW2SaCLALOg3P/wizn1iHbynLES6KwpvPMa65F4MFMKX/eo/cdWDJcow6/QccAtzE7rvJrA/dNyn8YdPLrCdGBB/Cu/80X9j/mJC+q+5KGCgOn8T2L4eD2V3zcfHP7EZN/56cx8Dmb9zH3nnOW60BfIbXy/WfCw+zrEcZ1YJRnZTCC9Pf4Xw8nTTVqqAKqAKqAKqgCqgCqgCQ6PA3gbh4WBxPvXE4qaMe9FN6j0O9ZYP4cYS7vdjQZUP98ypw5iH30T7slZ46aab6UnwL03w9sFT40MmmoJ/dDVqT58Kb10I3gxN/Y7bcTrJGHNJ58/6hW62NwF3T9iHPz6yGOff+G94D1+A9PxZhPAk6wOmcMm0cQOyhAuE3zKtDKu3K+jSn+MGfAbvfVOAuy+IloNLgeHSLOGFCwcze1ntd2VBH+qZ0Hf/CuHlaa8QXp5u2koVUAVUAVVAFVAFVAFVYGgU2OsgnJ7YxbaRh/AnlmGF645OAE8TxN/GWNa7p1Sh+bevonNDNzwEaG9zFYIshZBc14XkmxFT4N7j96DpswcgM9qLjjXraQlniYRkGrXjJyAVi6KnrY2W8gCzNrJGYTKF0bNm4ebn38C5tzwNb0MT0lPHw7v/NKRjcVwyZQwumzVhgLOtP0uydFXEEo18a3YBYDtu6VMv78uVHOgF0mJJP/JJnH/lS0XH3RuybVt34SD7fMFi40a/srCHfCv9AFUZ7MMVwstTVCG8PN20lSqgCqgCqoAqoAqoAqrA0CigEG519cTjffucM1/akG+HFoPwuiDumhzEqJuWo2tdN7yNATR8cj4CM+qR3hpBx2+XIfFGBzJVHjR8Yh7STWlsXfqqyaaeThO2p+9DN/ZOdGx+E35CuOyjsRvT5y/AzYvX4NybCeETJhDMGW8+eQzSjAX/6sTRuHTYsqNbEF9jLNHoxyUcKATp4jekdEt4cQhfhXNuPgNvOrHkxjq/+oycq/yQz4L+T6AQXt4NUAgvTzdtpQqoAqqAKqAKqAKqgCowNArsbRBeHSquY+VBOFOlLSB03z3Rj4Y/LkdkVTeCcxrQ8B/z4CFIexgD3nn7SkSf2Ig03dLrP7YPqqY2INmdoCVcDORSXp6u5xlJuSbZ2OyFi9N9iDHhf3xsCc7/8wvw0lqeDgbgZTx5elwjvrpwAS6dPrDEbCZ5Wr+u5MUgOt96LpbwTwM/Kp5IrZjLe29L+On4+Jo7+4jplqvubWkv6o5uLOEK4ZodfWi+aLVXVUAVUAVUAVVAFVAFVAFVwFVAIdwq4Ukk+44J7+4ZhpjwIpbw+eKOPt6LhptWILo6gqoDW1D/kX0ZE55kXHcA3feuQs9DG5AMe9H48TnwjgugfS3d0enKLlvGMZ2aRG0OXSWTSYyfNhU3v7AW5976nIVwWsm9Pp9xYb9o4QH47yP2HdAnpO8M5rabfuPGjet5Dn6LJ0crxRIuVvA7MNVN6GYs2GOLZkgvOp6CcUhWdbWEO9NAS5QN6POgB6sCqoAqoAqoAqqAKqAKqAL9KbC3QXhNuI+Y8MqCcAKxx4f59X4D4XW/X4745jgCY6pRf8F+dEsPGhDvuvV1JF5tR8yXQtMFc+CfHEbn+q1ZCC9241OE8NETx+OmRStx3q3P5yCcCdxkGeILh83BlQTxgWzlWcLlDHlx4cdZa3axkmK7toRLdnUUZEzPXcG7CmLLd8roLlnbvwj8RC3h7lpN79uvED6Qj4MeqwqoAqqAKqAKqAKqgCqgCvSrgEK4lcdDC3Gf2dG7mI18qLdDH3+ld2I2+DG/wYe76Ble95vlSHXSlbw9hvqP7ovw0RMQX9qG9l+8wrJlXvSkE2i8YB8EJlVh+5qN/UC4hzHhSUyYOpGJ2RgTXgjhvMwvvH1fXHn0vAFdbnmW8MIyY7s65c4u5RLX/Xlc78RtC4SXYQlndvbzb56uEG7kN4ELO28K4buanPq+KqAKqAKqgCqgCqgCqoAqULICexuE19Jzu9jWL4R3RhiEPcTbYY+/TAi3dcI94houEN7ExGxjM6j97WtIR7wIzq5H7dmz4WuqQoax3133rkZiUSu6uroJ4bNQNbkaO4wlXHopvqaQYnb0cZMEwlfj3L+8SBd2cUf3G5g3lvDD5+BbA4bwb+HLN/RXXozu5Bdcjm8eP9BYc/b7ryNwzbdORGGZ7mW//hz+NPVyfA6/wJfXnI5L+fidPuuVj8XHrvtGtta329aMZ+n1+PAt03HNF4D/u3AVPnjT6XjzG1di7dT5eOjBl8oa91BNlbITs7kJAfIG1muGyFQxOQMshDO5voPkTgP3tckzkJtaLrK745J2TNbvtJUXef3kTUdWsrfncvdlH22PVSzNN5hbIxMc6qYKqAKqgCqgCqgCqoAqoArsaQrs6IzvaUMuOt666uK/70cewv+9JAfhUqIs7cV8liO7syWFEC3eNRNbENi3wSRcy8S5KMCyZF4/Yf2Nbmx+bh2aPjkT1bMb0LrqTZMdPctKefAjoeGJZAJTpk7GzS8yJvwvLxHCx+82hO/uzBAo/s6D83HpTZ/GfnmdbX2AEE7A/v0nFux0CtvG2X3cp3gMcOO5d2JKHmwDTP4mQH3O/+Hj++e66NVWdtMdPQf6xdvs7jUORnuF8PJUVAgvTzdtpQqoAqqAKqAKqAKqgCowsgq89SE8zfTgfWydXUOfmO2wfAgXq7TXjwPqmZhtGi3gf3oNXSt7TNZziNe8gDiJzCRgY+3vTKMfEy+gm/roGmQSPMixRmafSF42OV7sjPy/l5bGP/57Gc7/61LGhI+1idnKsoQvJvj+Ag+VPDd7W6R7Ndt6P7554VM4mhA94a4cYPdlQS+0hO8E4WLh/rbUDd/5nL0s4TuNXSFcLeElT2g9UBVQBVQBVUAVUAVUAVVAFRgyBd4yEF7bR2K2VKpvCO/oHmYIl+JiviDm0Xf+nn2DmJpJYTvrgtdUBxGoDiDDLOZevxfJWBLdHVGEmqoRCNMqHieQmykg/80gWMuCbFn/Yb7fHUM8kUZVQzVuenI5zvsrY8p3C8KHbL5px0UUUEt4edNCLeHl6aatVAFVQBVQBVQBVUAVUAVGVoG3CoTX11QqhD/2ElZ0R21MuFilPQHMrQngbzM9mBri3voaLHtlBf7+xCvw19UgHonghEPmYMH8OUh29FgXdRNqa93UxV399vuewMqt7fAz5rsx6MU57z4KoSBBnjXGb3r6dZx3xzKF8JH9XA3o7ArhA5Ire7BCeHm6aStVQBVQBVQBVUAVUAVUgZFVQCF8iPU/7OE8CKebedrnx7z6EO6e6cXUNOuCN9fhhntfwH/8z+3INIWQ6YjjB184BV858zD0tHbBR+g29m9mV/PTvdwTCuDkb9yCfz7zGsCa4tNHNeKhqz+KyXVh+Hjkzc+uxLnGHX3kY8KHWNq3TPcK4eXdSoXw8nTTVqqAKqAKqAKqgCqgCqgCI6vAWx/ChV772Do6E0Ou/uEPL8byLscSbiCclvBq4IEZaYyrqyU209Jd24C/L92EL1x7C771qffivIOnI9PVQct5gXk/Q7d0WtOj1Q24+Pp78cqGLfjd187DVG8P0okEvLVh3PLPF/Ghv62Cb8J4pHYzO/qQi6MnMAoohJc3ERTCy9NNW6kCqoAqoAqoAqqAKqAKjKwCbxkIrwsUFdKTTvcN4e1dwwDhD72YhXBmSUMm5IePFu2L/a04dOsGdMWTGMVY7vUdMXzz/qX40sLZ2H9UDbbThd3H4ws3ScQ2obkGP39yNVbuiOCbJ+zHUmZ0W6fPuiSI/9XSVjzUXQVPfR0ykpiNyd5EgS8eNgdXvHNgdcJHdmruPWdXCC/vXiuEl6ebtlIFVAFVQBVQBVQBVUAVGFkF3ioQ3lBboRB+yIMvYKUTE25M8nRHR5B/NVXA62uAZ5earOgC6Ahzfw+TxUkMuJQjy9Z5diaJ+5o1wembzr54TJQLCYwFN8em+VfNfuUvwORtPJd0IxD++UP3wZULDxjZ2aZnL6qAQnh5E0MhvDzdtJUqoAqoAqqAKqAKqAKqwMgqoBA+xPof+o9n8XosYXOrybm8tFfTLd0T4GNDLbB+M7BkFaGaEd2EavlfKZuAm8fUnHKOd53uSd0ZD6FczuOwvIHwQ2bjymPml9K1HjPMCiiElye4Qnh5umkrVUAVUAVUAVVAFVAFVIGRVeCtD+Hiv93HtqNj6N3Rz3z4RTzS0QUPrdTiMg4BZ4n19sojQTkcBLbtAFYTxg01O1btgc6LLOULl+dA3sfnKZ75mmMW4GMHzR5or3r8MChQFML7WIvJLxWfP7PzF28KJ7yk9jP7nDfy38+fNrn33SNyCzzuHtOTLABJd07j7HvuSXIHO8fY81cxFEM3VUAVUAVUAVVAFVAFVAFVQBV4ayjQWN+HOzoZvE8I3z4MEP7Tp5fhm5u2MfkWU7ClBcKFXowZ2/7J8xBBnHHdWL/N+o7nQXRpt8eBpQJwcwGrqSqIBz60ENOb6kvrTo8aVgUUwodVbj2ZKqAKqAKqgCqgCqgCqoAqoAoMggJNlQrh2yNRnHrnv7G8hinR6ZbOaO7emywRSOC2xHUzizpY/xtJsZLztSkuXnB8/msX1sX9XLaCPG5+9uuhm/sF41vwP6cePggyaxdDoYBC+FCoqn2qAqqAKqAKqAKqgCqgCqgCqsBQKlCxEC4X/fKWNpz8l38jOWEUkgkmXqO1u3fOduviK3HhSMTont5lfX0ZO27c13MR5fY4gXbZXAgv8C8WJvexLx+Pm8lEb3d97EQ0hZmoTbeKVEAhvCJviw5KFVAFVAFVQBVQBVQBVUAVUAX6UaBiIVzc0D2E5Wc3bMM5f3kMPVNHGb6Oxxknu5OnPGnaT4KOM1a9kzAu2c7Fup1v/RbgFjjvY5NDg0EfUu09OMjnw43nHovxdTXmXDIO3SpPAYXwyrsnOiJVQBVQBVQBVUAVUAVUAVVAFehfgTIhnKA7DJsLwKvbOvD9vz6JfyXi6KirRlzcxYtFrAssJ0ngtJrTZu7EjjsDNRwtceM2+3mvje2qmWF93LZOfIY1wc+aN5153/wK4MNwj3fnFAOHcJtboHdittwIdp2YLbcY039iNqdPx1HDmXm7kZityJzdHeG0rSqgCqgCqoAqoAqoAqqAKqAKjJgCTfXFva09/SdmGx4Iz1clnU6jm3W+n3/9TWzriDBROkuTFVrEhbGl1Bj/0u57+Qmri4C7HJ9KpDCNZc/mzhiLmqDNVKcW8BGbkyWfWCG8ZKn0QFVAFVAFVAFVQBVQBVQBVUAVqBAF9ggId2F7ONzCh/NcFTIH9thhKITvsbdOB64KqAKqgCqgCqgCqoAqoArstQrsERC+194dvfB+FVAI1wmiCqgCqoAqoAqoAqqAKqAKqAJ7mgIK4XvaHdPxZhVQCNfJoAqoAqqAKqAKqAKqgCqgCqgCe5oCZUF4W3t8T7tOHe9bUIF8CDcp0/pIYp/d7TzJSJr9Ioc7u7MJ1OSJSSPg5BKQ9938fna326HbmT0wOy4nMZtJ4iaZBN1+nD6zRfRMx5L137lJbjvukF2hkCZmewtOX70kVUAVUAVUAVVAFVAFVIG9VIHmhmDRK+83MZtC+F46WyrsshXCK+yG6HBUAVVAFVAFVAFVQBVQBVQBVWCXCiiE71IiPaBSFVAIr9Q7o+NSBVQBVUAVUAVUAVVAFVAFVIG+FFAI17mxxyqgEL7H3joduCqgCqgCqoAqoAqoAqqAKrDXKqAQvtfe+j3/whXC9/x7qFegCqgCqoAqoAqoAqqAKqAK7G0KVASEb+ps39t01+vdAxUYW1evidn2wPumQ1YFVAFVQBVQBVQBVUAVUAUqSYGKgPBSBPEwT7TPm2IS6QRBSHJGu6mkS2m9q2M8SHu87DGIVMpNgd1Hqu1ddaXvD5sCagkfNqn1RKqAKqAKqAKqgCqgCqgCqoAqMEgKVDyEZ0hafm8S/lQHMqk4yzil+7h0twRUfl0oHtqLpQWwi8G19OnlWywFFahCyluPVNo7SBJrN0OlgEL4UCmr/aoCqoAqoAqoAqqAKqAKqAKqwFApUNEQLgAe8ETgie0gfCek2LID1XkgLVAuNEZLNvyst+YLkKf53IVtYzDnMSn+pVnfPMk/czyBW2o3y+ap4b6ebIFnD/vJBFuQzLAv3SpWAYXwir01OjBVQBVQBVQBVUAVUAVUAVVAFehDgYqGcD+iQHQrmTnJ4buWaQFwB57TKUK3H6iqt+Ddsx1oW4/Mjg3w9IjlXN4nSNc2wzNqEtAwAQjVEcQJ9D07jCQZfxO8yRVkdMb7+mppOGcb9u/xBpCpGotUhv3rVpEKKIRX5G3RQakCqoAqoAqoAqqAKqAKqAKqQD8KVCyEewnD3tgmZNIxDp9Wa4vMziNBPENYDhOo/VXIbHgJeOkfSK94Cti4ioDdznYEbWnBJt5ACKhvAcbPhnfeMfDMOwlonoh0Tx2CXX9EqPtXSE+7E7GeBFK0uns8YgGn5TxQh5RvVB8u7DqvRloBhfCRvgN6flVAFVAFVAFVQBVQBVQBVUAVGKgClQvhqU4gvq0Avh0QFxavbUGmYyPw8C+ReeovwPaNRHQ/3cirDZh7jEu6g+7JJDxJWtVjEbPDO3EGMu/8MnwHNKOu4zPwVo/Gqo7fI9zUhOrGWoJ4N0Gc1ndxWQ9NYNI2urnrVnEKKIRX3C3RAakCqoAqoAqoAqqAKqAKqAKqwC4UqFwIT2yh23hX7+E71JWpHYXMin8Dt30LWLmELuUE7xq6pAcIzWnCs7ib81Fiyj0pwniALuWBgAHzTDSO1IYOBOZ5UfdBH/zNnXjujhl4/L75OOuar6BpyihEOwjhflrZGTMu7uoZf6NOpApUQCG8Am+KDkkVUAVUAVVAFVAFVAFVQBVQBfpVoGIh3BNbT5CmK3p+JTKBagJ4+vm7kLnpUsZ+M667hu7ifj9hO450xNYb99Yw0VqAMd5BJliL9TDnWicySbFu083c04DAlBSqT92GQEsGz/9tNv5952ScdPZyzDkygkTwAHQ3fZenpfu6J05jeCPSTNKmW+UpoBBeefdER6QKqAKqgCqgCqgCqoAqoAqoAv0rULEQ7u1ZR0u2xIM7mxBXHS3gSx4AfvEFpCKE6xqxUHN/F+GbydsC845CaMGp8E1bAG9dCzwBQng8ijSTtSVWPoXYY/cQyJei4dNk9LFpLPrLTDxx3z44+ezFmHX0m4xCn4Gu2h8jFZhLIzjd4ZkMzljBBwDhbfddhHNe/wTu/9y83sq3/Q2XnvUAjvnztTixuZ+bsvSHOPELwHUPfgn75R/W1/5iXZlzXYXn5L1DL8Mt330P+jslCo6/7tgH8Mjka/HBdXItU/G+22/FX53zvO/HT+Cz+1fGx0ohvDLug45CFVAFVAFVQBVQBVQBVUAVUAVKV6AsCG/dkQfHpZ9rQEd6COHGEi6bZEGnu3lm21p4fvgRpLcwA3pds6001r4VnpbJqP3QVQgdcioygTDjv2PM20a3dMmO7vfRtZyWcv4lNrUj9fK3UTXjZ3jm73Pw+B2zcPp5izDj2E3o2VqLztG3IjT6aKS6VpC/bRx4xt/AuPDRJY+9re1e/Onsq3DHIZfh5o+swIe+eGs/bc/GDx+4sAC2r8NJX0R2f9t9X8aHVl6A+455sNf+kga0lH39bjZu/u4pu4Dwe3HZ2StwfnYsrbj/a6fhavAasm1fxs+OvwEzb72m/0WEkgY2OAeVAuG9y8TbV2beFA5Bcv05+9zKdbIn3xEjl2TAHmjek6p5zkHu0e648vL422N7eXXYinvueMy53HFJqXvT2PYYCrqJCQdHN+1FFVAFVAFVQBVQBVQBVUAVUAVGToFRjUwcXmTzMJ66N3/kHTSsEO7UAM8EmQX99xcDj96BdCOt3AItndsRmL4AdRfdBP/4WbR4b0Y6wbriUhPcS3CRP4HxtLzOIF03kwnPX8Cz3zkTD94+BR/43FrMOmEDYmv86LrBj7X7fhRjP/pF1Hn9iMdiNoZ8gBBuZeoNrMt++g58aa0DtIT0y85+AAv7glkB5yyEWxh+9Ni7cNXkPwwYws15by8C+oU33IzJsZwfcjbOwK1Yz3Oev/I0fAl8TUv4HabN4bhYITwL0wrhI/fFpWdWBVQBVUAVUAVUAVVAFVAF9lQFKhfCI2ucmHACdLgeqdceg+enn2XpMS88oSqku3bA1zIFjV+7C95x05FuZQw5S5l5/EzAxrrgYqIUO6KHQJ2J9zBevAP+cS149sZf4p/X/hpnfa4Hs49ahXgb0HlTPXxro2gfX4U3jv8K5i08EwFaIlOS4C3QxDrkY0q8vwLfn3aAFTjjR9cDX8y93qmTM6/Hff/puq1b4F455WzcQeiFvHfO2hwcFzYWS3u/Fm7Hmv1cKeBcaOV22+YDvFrC1RJe4sdAD1MFVAFVQBVQBVQBVUAVUAVUgT4VqFwI73EgnENPSy1wJmLDo7cBtILTTA1Eo2i48DcIHnI6UtsJ4IRtT4iu6B4v4q8+huTyJ1gHvB2exgkI7n8s/w7Dc7+7AY9c/zuccdVltIC/Dd23/ACRv/ycbQntwSTCqShe2OcE4IgzMG/eoUzKFkDKU0sIHzuwKWSs2WtoNb4AK8/OuXCLZfoPM2nVPmkUsm7mRSGcAH8mrc+387QubPeykJcwHGPdXoFJ7Ge9c86+W+UDtgD4VcBX6Xa+6Tpctu58M17syoJfwpAG+xB1Rx9sRbU/VUAVUAVUAVVAFVAFVAFVQBUYagUqFsIRWU1TNGt7B0JIswa457qPIdPKR8aGp7e2InjEe9Dwxd8StJlAjZnRPUzSlu7aTrD+GuIv3c99CbGDm3jy+lEtWNx0Cp5dshWnfuGTmLbwOKQ66FW8dR3a/+c9yETWIVVVj6qeHdgyaR5eW3AGZkzfBxNmzWdmdJYoC5QeEw7kuZCftNHGUV8yFVf/ID82/GxcfMkaXC2x3lkId0DYHCsx4cfhkfwY7AFCuHFFB63pEkveb1y4a/UudaqV4N5eale7eZxC+G4KqM1VAVVAFVAFVAFVQBVQBVQBVWDYFahcCO9eRZCOANWE6xfvh+f6CwnDLDEmSas6Y6i78GeoevsHkd6xgZZqliTzBtD5o48i9vz9NGwTnDNSFzyDxmAEz2yfiGfXeHHquSdi1hd/gMSG1cTzFLwNY9H1+68h+vdfItPYiEC8G7FwA156x8fQMGYSxk+YhtqpB9FKXqo7Og3GkkjtB1OdxGo7x4b3aQl3LNfn/wj4Ul5ituyMGAiEOzHek370ODOZWxd5mOfF5pfjBv+Rvt7PazOQMQzDVFYIHwaR9RSqgCqgCqgCqoAqoAqoAqqAKjCoClQ2hCcjyNSzLvg9P4X3T99nQrY6oLsTnvA4NF7BWPBRk5Gh9dvL2PDog79E108vgqeZ2cx9XniZkK3B34MnI7PwZHQWTg09i+l1SXi+fDvrhM8lvG+El67q8WfvILx/hrBPd3ZKK5muXzz8HIRnHoQxDbUIj98f4bELShS9t1X5kEsuw6QfPMCM4uKWnhcbznjvm2feYLOeZy3hzinyQTc/YVrBCA65xLq1F9t6JYLjAb0XBgpbuBB+F2b+jhnRTV2zIpvEqJeTob1E5co5TCG8HNW0jSqgCqgCqoAqoAqoAqqAKqAKjKQCZUH4trb4kI850/06QZoJ1WqbkL712/DefSOt1XXItB7L1cwAAA6GSURBVHfCP3M/NF56FzKMA5fs514e03H1+Yg99Q94xrCuN/eFkMArial4IjoT7w4vwazAJuxoTaLugisQfu/FSG1+A9760UiufhGd3zmXBna6tftC8CajWHzQGfDtvxATmupZnWw2qscfMsDrfRk/P/FTLPb9C+DCX2PmLZ/AynPk8VqcsPmHePcjx+Ommb/GuSs/gX98tqCe+DK+fyFw7f0FdcL72l8wsrb7L8K5/wtcLOfKFgdvxT8vfS+unvyLnc/Xx5XZfp42755x3RP4TK+i5QOUY4gO7wXhO9Ucsyc1uwvfc2uD9dHG1AUz79kSYbkSZM7+bN0At8aYPVem14GmebaMmUkSmC1l1vs9px6ZKVFmO7LtbGpBOmIEtETZEE0h7VYVUAVUAVVAFVAFVAFVQBUYdgVamm057MKt3xJlwwPhK+BNR5EK1yH9m/+C/6HbCeG1jAvvgn/eIWj42q2sBU5Eocu5JFDr+N45iC95EmioQ8jTg9Z0A27ZfgiO8b+Ct49ajy3JGni2d6P6/Z9HzfnfQXrbOmZRZ9b1ta+h4zvnsKQ4Leqogi/djZfmnwocdCImNjBOfOy+CI87cEA3xgCsgPZ3puLWE10I/1Q2azre9wtci0/hIhSB4t2BcNP21uLQ3PY3XHYOE6595W5cdWK+Bd0uGNgSZKVszLbeC/BLaTM0xyiED42u2qsqoAqoAqqAKqAKqAKqgCqgCgydAhUM4cvhoTt6uqYB6d9fAf99NyPTVIMMQVos4Q1fF0u4l4nXaAln3Hj7/56P+BP/hKelCp54iqXKvHhtSw22bvZj/qxuNFXHEBNL+CcvR/h9lyC1ZTUt6M1IrnoJnd87j8bzDiZYpyU8FsHiA0+D7+ATMKG+buAQ7oCwuWXMbH7Td96DrEHavY9yDCF9Jyu4vF8mhLuW64N3guy8yeOMrd9jnMNzCwlFxj9083FAPSuED0guPVgVUAVUAVVAFVAFVAFVQBVQBSpAgcqF8C5CeKIbmYZRSN72I/hu+zE89awPHonC18iY8G/+lfHfE5HpZr3wsVPQdedP0H7t1+EbR1Anm3vokl7lTeGNbQ3Y2lmL2c1bUFcTQMO3/oTAzLch1caY8OYJiD19N7qv+xxAz3YPvX6lNviLR5yL2gOOwNh6cUefw7jwUi3hrhu6dd9e9rMjcdFf+7vLRazKWQj/MNaLC3lfMdrIb9v7vP3Oq124tee7oZcC6yM5hxXCR1J9PbcqoAqoAqqAKqAKqAKqgCqgCpSjQMVCeLrrVYAQjnpaqx+7G76fXwIPk6dlUozD7cqg4av/h+CRZxKmN8BXzYRt3DZffj4iTzyJwES+9kscrQdBfxqbNwOblrfjgK99ChM+/z9IbnnTBPp6Gsag+w+Xo+cOZkevq0KQpc66vVVY/K5PYAyt7c11dG0fNZMQfnA52mqbIVZAIXyIBdbuVQFVQBVQBVQBVUAVUAVUAVVg0BWoXAjvXAbQHd0brEJ841rg+x+DL9qBTCiM9JZuVB17Ohouvh6ZjjZkEnH4G1uQ2v4mNn73K+h66t+0aqdpEWdqq3gG4XAQ8WPPBM48C1PGzkA4EEbSQ3N5IoK2y9/PuuMrkamtRjgSwbrGaVhz0kcxefwE1FTXItg0nYnZFMIHfeYNQocK4YMgonahCqgCqoAqoAqoAqqAKqAKqALDqkDFQniqfamtEy4gzcRrsesuRXDRP4EWWrmjCaRjaYz6xm8RPOBYpLdvpGhe+OpYU5wx4p2P3IPuxU8i2dmBQMs41B95Amrffgy2rnkF2zauwtTJ81E9/QC0/+Gb6PrN9+GTWHNaxv1dEbw87xikFp6GiXX1CFTROt44A9UTFMKHdVaWeDKF8BKF0sNUAVVAFVAFVAFVQBVQBVQBVaBiFKhcCO9wIDyTBqrqEH2KSdd+8v/oel6FTIAB3O0E7Cn7ovm//wBffQvSYhFn6SlvuJow3kC39QQt5EzaRkt6Bim+3wEfk6lv3vYGOoJetNBHPX7t5xFPxIx1PRyPYrs3jKXv/gjGzZqLllpmU/f5EGikJVwhvGImbP5AFMIr8rbooFQBVUAVUAVUAVVAFVAFVAFVoB8FyoLwra2xIRc1lYVwxm57fUgSpXt+8FWEljzOUmWNDOlOIdPViRATqDVfxMRtY6Yi3d6KTDRCGE+bsmViRUeKbulM0iYx4l6WO/O3jMX6e3+L5f/1dUxqjqGmyY8UM7mFOjqxZO5RiJ9wBqYQ4sPhsKnRHGqejqpxagkf8htexglcCJd62jvVAmd/O9cI95h9pl1BjXCzf6cx5Bf2ljrgtlFhOfBcM3t8bnHArfft9O12x26kj2xZcPOENcHlMpyB2F1aJ7yMaaFNVAFVQBVQBVQBVUAVUAVUgYpWYPSoUNHx9VsnfFggvJOW8CQTswmNpAnV1TXoWfEK4pdfiGpPN9L1dCFnnfBMVzv846ehkaXHqg89jqXJQiZGPM0/pAXgaR0Xa3ggiFT7NnTffwsit/4QW7al0JZswYTRXRjFGuErq8Zjw/s+iikTJ6GxppblypgEjhAUap5BCD+oom/i3jo4hfC99c7rdasCqoAqoAqoAqqAKqAKqAJ7rgKVC+HtL9uY8DxzoaexCR333o7UNd9EeDQt1XRNpxmbruZdTMDmQ+iww1B31CkIzpzPOO/R8HoDSMd7kNj2JmJLn0bksb8j+srL8DbUIFjrx9b2KkS3JBFqSWDl+z6EMfvMw5jqagQZCy4ALttgW8KX/ewd+PId7Jg1xP941Sk71RBvu//LOO/qp/udUQdffBe+feKoXc46e67D8eWbr8EJOxUr32Xzij9AIbzib5EOUBVQBVQBVUAVUAVUAVVAFVAFChSoWAhPtL4An4dO6Hm+veJ2nGlsxo7b/oDUT/8XNQ0BpJjV3GzxJFJ0KReHYx/re3vq6+Ch9RuxKPd30FW9E2AsuLe+AWn6/Po8aVTFIljbXY11J5+K5kMPwbhgmOHndcjQ8u5uvvopqJ102AAmTiv+edlpuKaP+t5n/PBxfJo1xNHWirbmUcUh/NHjiwK6DELA+o8zdwHhbffi6x+6CpPlXGPtc5QI7gO40BE/VCF8xG+BDkAVUAVUAVVAFVAFVAFVQBVQBQaoQMVCeM/WRQj5COEuD0usrMCx18ua3g3o+MddiP7yOlQn6Y7eUIskk6ixJhld2Jk5PRFl+bG4AXiJJ0cgBG+AVnOfl4iehi/GY7pj2MyEbltOPAF1cxZgTKgK1QRwCRY27QjqElvua9wHtRMWDFDW3ocb6/bKC/D3z87bZT+7ZQl34HtRkbMcfMjhWPQcLex9WOB3ObAKPEAhvAJvig5JFVAFVAFVQBVQBVQBVUAVUAX6VaBiITyy7VWEsN1YtrPW8LysWp7aerQtWYTNN/4MDatfQy1Z2wB3Ff/gQ5qwLps0kSRuBuCjtJYnUujyhbFl330Refs70DJ+EkYxZryqpprgTcDPz6olHTTNQ8P4fUucRv1bwXfu5Gxcc9+FEMP47m0v4/qTPo07SgBsC/l4S7ioK4Tv3qzR1qqAKqAKqAKqgCqgCqgCqoAqMPwKVCyEd2xdBV90Napra5GiddsStZPSWsK1Uyn4amqwbdsWrPrHHfC9tBj1m7egOtIJP3Ope40FXVJQe5Biu3gwgK5wPbqnTUV87lxUTZmG5nAN6kIhBJgJvRfsi0s7s6lH4ixltt/J8Eqm9QFvDhgXaZd1SS/yXjZmvL/zFYXtvs/Xu6vBAv8BCzLoDRTCB11S7VAVUAVUAVVAFVAFVAFVQBVQBYZYgYqFcLnubW88gZpgFOGaBiRjPdkSURbILYgHCdId0W68vuxFdG/ZDE9rG7C9Fd4uZlYX67ePJcjq6oFRTfCOGYNwUzPqgyHUMl48yEdvgIAtpaAcovPSGu6h23oqmUS8fj+MmbxrF/LcPeoNwm4CtUJ39Bxo7wzEu4z5XnYdTv7D7CIx4/bc+OH1wJduwAwmYzv4OdcNHva9iy/DuqtX4LxBsb4P8cwsoXuF8BJE0kNUAVVAFVAFVAFVQBVQBVQBVaCiFKhoCJeY7I1L/4nGWi/CtXVkarFss+53tqCzhedgKIx4pAtbNq1FTzqJBPclCehSZVmiwAME8QDBuoqvgnRZDxC8pQSZbC58Swy4YXtCeHd3J7yNczB6xkASshW7r457+qTrs/Hgu4Ls3bWEQ5KxgaD+yHFM4HaDiUW/hntMMrdDnmaSNoVwrRNeUd9BOhhVQBVQBVQBVUAVUAVUAVVgr1KgYiE8mxyN1uxta56BL96GUCjIHGuEZwHmLIjb++XzM1N6MoZI2zbWCU/Qas6YcIe2PF6boE0A2yRck+a9sq7L6zTbp9GTyKB63Hw0T5pbxkQo1SXc7XrwLeFS/az/Td3RFcJ3NUf0fVVAFVAFVAFVQBVQBVQBVUAVGCoFyoLwLduYfXwYNhfE5VQd29YhFd2ORGQrE62RwN34cGccNhO6gDct5WkmYsvb+I7xXhdyz4g1XV454eV2dwY+Zk/3hJrQNHFfxoCHdrKQD/hy6TZ+ykVrcdFNVzs1ul/B9e/+NNZffCeuPKHvGt+v/vwoW0e8v+3gS/GHIjXGYc4JXPOPC7FzKjmxyp+Ofx3T//kHfJ0j2GBg7uiOp4OZBb03dyrI4owzTcyDyQPYax4508bZ6R7vcV87R8t8M+3FcSPbpX2W7bPXeyYnP+dcLueBnaXiy8Hk/n6bZFA3VUAVUAVUAVVAFVAFVAFVQBXY8xUY08LKXUU2cm5hmvDcUcMF4XuuvBZ4ry2sFXbG9bj3M/1b2AXC/zizH1AW0GZMeN8Q/ud+ZTt4F4sAe5LmCuF70t3SsaoCqoAqoAqoAqqAKqAKqAKqgCigED6E8yBn1T7cWMQPXnQxzr+atbpl6wPI1RJe+g1RCC9dKz1SFVAFVAFVQBVQBVQBVUAVUAUqQ4G+IPz/A19zv4rRG7gg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4" descr="data:image/png;base64,iVBORw0KGgoAAAANSUhEUgAAA+EAAAIhCAYAAAAhJrvmAAAgAElEQVR4XuxdBXhWZRu+1929wYqREqNbYij9EwIKSIgijaiAIiCilAqoNAoGCIoiIY2kwGgYIaO3Eevu3v8+79n59uX2bQwEfJ/r8tq+c968z/lw93s/YZCRmV0EYQIBgYBAQCAgEBAICAQEAgKBfwmBopQYFERcZv9dQmH0HRTG3PmXViKmFQgIBJ52BAzcq8HQzR/G3g1g6FMfhvbuT/uSNdZnIEj4M/fMxIIFAgIBgYBAQCAgEBAICAQEAgIBgYBA4BlFwCAzK+eJKuHX4i7h/P2zuBF3HWnZqbjw4JwKdI2qNIGnnRdquNRC++od4WDq8kjQJuXGYefV7VrnszGzQXWXmor5mlRtiqq2/o80n+gsEBAICAQEAgIBgYBAQCAgEBAICAQEAgIBXQgYZGXnPjES3vW7F5GWk1aup9GYEeO3W47FC66B5er31+1d+OXCz7gZe71c/Wq41sL3A34pVx/RWCAgEBAICAQEAgIBgYBAQCAgEBAICAQEAvog8ERJ+LoL3+Hb4BX6rEujTfuAIMzqMgcmMC+1/72UO1h05HOutlfEPukyF50CulWkq+gjEBAICAQEAgIBgYBAQCAgEBAICAQEAgKBUhF4oiScVjJgXQ9Epj6s0GMh9/HVA36At101rf1J/V58+PNyq+3yYET053RZWKG1iU4CAYGAQEAgIBAQCAgEBAICAYGAQEAgIBAoC4EnTsLvpd7FqE3DK0yUdRFxIuCz984oa78673vaeuG3oTsr3F90FAgIBAQCAgGBgEBAICAQEAgIBAQCAgGBQFkIPHESTgui5Gzvb5tQaUT81P2/MXn7O2XtVed9Tuxf/RHeIilbhTEUHQUCAgGBgEBAICAQEAgIBAQCAgGBgECgbAQMsnOfbHZ0eUkRyWGPpIiTcr1h6GZG5FMxeF2/ChN6SsS2qNcSOFo4l42WaCEQEAgIBAQCAgGBgEBAICAQEAgIBAQCAoFHQMAgO6fgiWVH17bO6XvexZHbByu0hbdbjeUJ2CqahG1Q4yEY12pKheYWnQQCAgGBgEBAICAQEAgIBAQCAgGBgEBAIFBeBP51Ek4L/if2AlYHL68wmS7vpnu+0BtE4B3N3cvbVbQXCAgEBAICAYGAQEAgIBAQCAgEBAICAYFAhRF4Kki4vPrE7Gjs+GcbU8YPlbu+d1kIUL1xyn7ePqCjIN9lgSXuCwQEAgIBgYBAQCAgEBAICAQEAgIBgcBjQeCpIuHqOySF/Nz9M4hKiVSUNSvL9ZzINllNFuttzRKuNanaDC+4Nnos4IlBBQICAYGAQEAgIBAQCAgEBAICAYGAQEAgUB4EnmoSrm0jf93agU/2Tte6x41D/4CPXfXy7F+0FQgIBAQCAgGBgEBAICAQEAgIBAQCAgGBwBND4F8j4fFpUdgavA1nbpyFl5Mnxv9vHJxtPPjGd5/7Ew8THqJ21VpoU6eDBhjakrlRjPewxqM12h6/dhih96+zObzQrcn/+H2ae9mfy9kckWhWsyn6tOqtmPuJIS8mEggIBAQCAgGBgEBAICAQEAgIBAQCAoH/HAKPlYQT2V13YD3O3DzLSXWtKrU46e0UGAQ/txoc7IS0aE7Gfzq4DkENOirI+OJtX7K+6zA0aAje6zNV5cGQm/rbm4arXDsx4bLGw1u89QusO7geQzsNxXu9pyjI98FLhzAsaCgn3042UnK2sJibOBBykB8KXH8gkfZmNZqyvkMEQf/PfS3EhgUCAgGBgEBAICAQEAgIBAQCAgGBwONBwCA3P6/SSpTlHduIwqw0GFrYwJgRbhOv2sg3tUDInYtcjSaCe+bmGaRlpnGSGxTYkZNcV3s3vrtvd3/LCXnvVr0wqtso3m/cigmctM8eMlsFgVe+766IE6eEa/N7LFK5P2v9LE6ql49disBqDbF692psC97Oiffb3d7mbWOTY/ghwcGQQ/yQwMbShhHvZvyggFR46peRmYeQW5EIufkQyWlZsLexwLj+rR7P0xCjCgQEAgIBgYBAQCAgEBAICAQEAgIBgcBzjUClkvDE9+prgGXACLmJFyPkAc1gWr0pDPwa4U7UHRy8eJCT5OuMnBPpHddjHBoGNOT9iUATaZ8/fC5gYMBcx5exNs0wsP1AxfhLjy3CxvPr+edPusxF51rdFfd+OfILI/xnmKo+HigqwrQfp3NSLRP5i7cvYvnO5fxQoBa7TiQ/qGEQqnlUw4lLEThy/jaOXLiDS4x8E/FWt9zgz5/rl0JsTiAgEBAICAQEAgIBgYBAQCAgEBAICAQeDwKPnYRrW7ZpQFOY1QtipLwZbhcZcPV7a/BW2FrYYlzPsejRvAcn6vM3zUfvlr355wHzXsV4du/Feu34kFeiQhQu6TtG7oezlSu//veVo1i2YwV++2gTdp7eiW0nt7F+47iqTZ+Xs3upWalMEe/DVfHsTGtOuLcdvYqj7Kc+Jki4PiiJNgIBgYBAQCAgEBAICAQEAgIBgYBAQCCgjsC/QsKVF2Hk6AXzZr1h0bw3jty7wWK41/HbsjJOLuqpmamY3G8y3vr6Lcxj6ji5r8dnxKLndy/zticnhfCf5F7+EVO910xag4WbF8LW0pa7nsvKN7UZymLBq7kF4sedZ/HTrnMIj0os91shSHi5IRMdBAICAYGAQEAgIBAQCAgEBAICAYGAQIAhYJCTW1hpMeFJk194JFBNmcu6ebNeiPCqw5OypbLY8WmvfgAXW08sYknWhrEkbfM2LcDikd/weVotqQeqC760z/f883vfvYOPXv2QJXlbj/dZMre41Eimpn/OyLgNT852KiSVEe+zXPl+FMs5vvBRuou+AgGBgEBAICAQeGYRCL4Sqlh7QU4OcphHW1FOIb9mZWeucs/IzAzURt3oOpnyPfma3DYzO1cxLl0zMDPkt8wMyv9nS3Z2SZ/colw42NuiVb3az+wzEAsXCAgEBAICgWcbgaeKhMtQkjpu1WUskgKaM9fy5Syrek281m4IJ+KdWDI3UsbbvtARE7aOQE3XWhjfeiqO/XOIK98HWJI1IuC/Hl3Pspzf4K7o+08+xOw1+yukemt7vIKEP9svvVi9QEAgIBAQCFQcgV3HTmt0trUwgzKxzsrKRk6uajMnVzsVgq5MjOmGubkB7O1L2iQnpyA2KVPRx9TQEBa2FrA0N1VcS2dttJm10jjURl6LWUlXvNy2RcVBED0FAgIBgYBAQCDwCAg8lSRcmYzbDmbJ2XyaKpRwSuZGmdXbvtCBk3BSwoc3GcNI+GGe4ZySrMlKePCVu3jj018rjXzL6xIk/BHeONFVICAQEAgIBJ5pBJRJOJHvmMQU/LptDzLT0/m+2rVpjlaN6rH8KzkozC2COVO9YxMTsWHzVsW+O3QKQos6frwNGSnT125GYMv2nYo2fXv1QE0fdySnZPNrROL3HzqBM+elEDRLa2u81rsr7NgBPKnbZLSeU9fC8NeuQzA2k9RveRx5LrpmamCKl9pIyWCFCQQEAgIBgYBA4EkjYJBXkF9+vy4dq0x4t95jWT+5qRMZ33HjHCPgnpTwHF7Onth1cztszGzxok8HPIyPpETqjIhHItC3LSffj+p2rmszeSe/eCz7FIMKBHQj8BBfjInD9AYuyBvtpaVZ8X03G9z/pBrcy4Ayet8VVN1miuMra6K5RtskbPokAq9Dv7Ge5qcm7bMAc0cFYmqgPiuVcIR6+5AbMFnNKiWo4X96VQjaXDLCz7Pq4dWyQNdnetFGIPAMILDjyFnFKok8h4VFYsS4KUBMOL/+6rh3MGXcUNyLigUp4m6OdrgXmYBPR41DeIpUcWT01IkY0u9/SExK4J8dHZxwMPgUPp40A8hPA4xtMG3+TPQIaoeoGKmNh5sTlqzdiE2rpRA0ODlh4/fLYGdvhaxUaVxfHzds+mMvvpy9QLHGaV99jpdbNYCyam5oboGXWzyev1megUcoligQEAgIBAQC/zICzwQJJ4yo1JlNnw+5izop3qSG77y5DU2qNoO7hafiGrmev/v1dq2lxSoL6+ePhJePwKngGH0Hg2en4bcKgKsfMaoAIZQJUznWpH0tNPcD9tdiMcEqHpe3dZf2jd4+2NDZAeA45GOiVlJLC9Hch0QQoR+BC3mI00hHGyKCINLniIjZjJTrs0ctxF0bCZcIpQUj5q4IrwAJl/rLC6JxtBH8UhbM8QXvh1VXEN6b4R5dck3zsECPzcvvp87DC7Uxotlz2sYOINg+BsjPVm5S/Pzl63oRcD5/Jv4nk3Q93k2Nedn8pR6aKL+Xeh006IGbaCIQKAUBIuGkcJPZsxhwItjjp36CzHv3+LVXR43gJDw8IgY5BTmchJNaPnLiDEUbIuGvvtINScmpvI+bgyMOX7iKGZMZCU+O4iR8yqwP0bt7J50k3NLbG2uWfg5XB0vutk7u6kTC/9h1EPOnfabYwadfz0Hblk2QECu5rpNLuoGBGTq3ayCes0BAICAQEAgIBP4VBJ4ZEq740755Hxh0GY9mH3bC9rlbmBJug46TX8Jfc49g5qqDPOt5ec3XwxG929WFn6cj3lnMWFEZVnkkvJj88r9ASlcdZUVPsbSyFFGlPWj7o155izJ50o8Uq4HzFJNw1f3oIPPF62+gTSlV7K2YUOok4ZCU4xiUorhqKtnlIuEy7LSmVYzsj2YEV1ZeaV3bjEsUcN4GWFSKIq5J6pTxccTRRybh+qvDquSdMHRBu1PswOGSpGzRcxwaIynaClP/vuhBbnV9rXWS3pOWuD8aeF/vQyb1g4diTGOUsNBjnVq/r6URbUHCy/onW9yvZAS27z+jGJFIOLmLL/12AyJiGXlm1r9LELp1a68gvRTHnZOdjYVfrUVyscv6a/26cmKsTMJv3L2HhcvWIjNPci1/643B3GVddkenuQ6eOIftzNWczJ65o48bPZi7o6dmSf9e+Hi4IOTGHSxfvU7nOETCy6OEp6WmwcbWppJRFMMJBAQCAgGBwH8ZgWeOhNPDMvaqBccJP6HAzJI/u/SMXHQYuxIhNx/q/SztbSw48Z702ot4oZob73ciJBztx6woc4xHJuHa/hAvhYSrkxTFAjX6KJF69V3oIu16kAL1oVTIbTFRVSjCao352qPZAUPvfFQlFZfWXPy7fqT/31TC2WaUSS9XZbMkoq2shLvFllzXpURqIUoVIuEab6dM9JQIoJpiq+2F1iDhKoqx5SO5o5d3X4p3pPjQQH7fiYxODItAGyi74Ot4HyrwHsu4KJNezQMBdTf2cryPys8cxYr+KDBvhlz8PMoSf65OAz/8KX6XGrDDB6yOwyV1BZ4vtJRwBEHCy/w3WzSoXAT2Hikh4RYW5lzl/vK7DXyS3JR0dA9qy0m4TLBll/Ul6zcpFtL3pbYqJJzanLh4HRt//p2T6+SifAzq01OFhFNM+KY/duPUPzdgyc7kTEzM8Pab/TRIOCnqNI5sg17vrzIOXaeDAX3c0c+cOI3z56+hceM6aNa6Qv44lQu+GE0gIBAQCAgEngsEnkkSTsg7MBJu6N+IPwR9yTO1JdX7k5EvY3BXqa+y6TtO5ZBwye22uUwedJFwBblQUtOU1GdV1Yz+UE9HOyU34BIFXYt7cAVVbO0k3AYNtqXp4R7N1sGJSDGZVZDWUg4QSv2qadmXVlJSHiVcJrYV/I5rPMuKjVcaOVSOTVaPey7VTbrY5fvn3rl4nZTl4sMZDU8LLVsvy6NC7lJezwpV4kvveRX4RgPNA8nNn9zwvdC8+ABEsSz1Q6WKEFGdB0iqBxs+xXHlpb8Nasq/8tgNEotDNlib3qYMd0bC2R6xinlPuLvgvl9icXy+NY6yeHRlEq7zAI4tRvE9rMjeK/hqi24CAUJAOSacEqGRK/ja9RuRlS4p2F26SARbdv8m8hzJ4sO/Z8Q4P4clb2H2UveOKsSYSHH4vSj89tsu5OXlcIJNbRrW9lfEe8uJ2YKDpbgXWycrDHult8pDoTaU4E15nGGDe8Pb00mhqOujhOfn5uLQ4SPIZgq7nZ0dTp89h8AG9fFy55fFSyAQEAgIBAQCAoFHRuA/Q8JLI98yik+MhCs/tjJIuLIqyGOPi01BmspMxCWTW+0kgcdya6jk5VD7ylDCtcayaiUNTxMJ1/K9UopXLtFCinFiREp7srTicSqo0pZFwiXypuSireOfA+VDE/l5KEg46zN3lA98KA6audOXZvqR8JLnqF97bfHOJapvCUGV48t1YK54p/TbC9PBcHyWMZYox/XzzWu6kJel7Gu7r+1Qg+PBvSYYCedkXHKflW1Ab+kgq6IkXOPZlflvwyP//0MM8B9FQJ2EkxI+ff5SBRpd2rVEvx5BCtJLCdXI1fzTr1Yq2qi7rJOrOWU1X7J8LSwtpVrjA3t3QVDrJirZ0UkJ37LnMJztbHmb6ZNHqWRHp9hySvC2bO0mPk5mZjYmjntThfAbmhrw7Oi6YsKTkhOxlWVyd3Z2RoeOHWFiaY/Lp4Nx5MQx1KpRnan8XWFsqlTr7D/6HohtCwQEAgIBgUDFEXjuSbg+5Pvn3Rd4JvXtf1/VK6HbIyvhys+rVBKug0BTf/V4ZZ3vgDyGsmKspMxqdVOvGAlfhAcacbvHW2aiTXEWbq4oUpytVnd0XcnhdK+lJJGYWgKwCpDeslzjtR6GlOXFwJ+J7mdYFrnT9kiV+7S7pBYnreMdUN6b7PotPxdlMl5yGFOO568+p7J3hZ4kUJWwSodFynsrIa9KpFWnEv5oJFydPGuNR9eKs+ohlyYJV84roD8Jlw8FInrLbvHSsyn5zBaj633XE/+K/+9D9PyvIrDvqKREU1kwUsJ55nM1gt05qKUKeSZ1muK0ZevFVG5lgk1K+PmLlxXkmdqNGNgLjRvWR0pyBu/m4e7A3dH3Hj3JP3sywi3HhMslyoiE7zx4FGs3blOQeYotb92wlsI9nvrSuhvV9oOFuZkKoQ69dAMnzx5H3dp1UbdJQxTk5CCPJaEzYcT97p07CD52EV7ejmjbvi1sLK0FGf+vfgnEvgUCAgGBwCMi8FyT8E9Gdsb0EUFaIbp6Oxpf/3pMb+KtPMgTI+GlEu1SCLrSYhXurOqkRU7eJcdq6/siqf9hr6SESyRcKnsFlVhwcr8tzuZN62iRriWGuhJJuL57Ka1dBYi8PJw2BVt3xms9s6PT4Gqx3hpeBvw+YV2czV1L0jn+PrAYaxWFWUPlrzgJl9c0t0EWpvNM62VnSC91HxrZ0aX3RHvcdGU8+OIxlLCUDgR0P6fSDlNkMq54/irPSF3V17Y39WtSnz9bFmflV3ovyjpIqkR0xFBPCAGKvV5/fLNiNhcnV8RGXoGrZz3EJcSCPqv/NMh7iCITzTKGHnYOiEpJQg33ANyMvq34Wd87AJfv3Qb9jEtJgIudk8pPGwsnjO2j6vJ99PTlMhGg0mTKRonQyCzNJQU5MzsXhdlZyIPknk5mZm4OM4OSqqk0Ro7k4c5rjfOf5gYwKv6dPhNJJlOej+LU1Y3up2UXKi7bWljg7qUL0ryWhbC2tkF6ehpyMg3Rvl0rVGcEPTU1m40rHf5ZsPbmNuaIuB7GSTq1c7KzgrmdGbKzc9i6pJ/SGqW1ytfl3+V75N6ew9zdzYrV9JSUFJiz8XUZucTL92X3eGpLY/D1F4+jPGaVqr6oFuCrc0xxQyAgEBAICAT+XQQM8gsLKq1OePykuk9sNxQTblStMZ/v+MUwlYRq7RtVw4+zBqKKm53Geo6xtrO/2/dINcTzT31ZefsMuQ7jVVLCsgezA1TrO7M/lAZ9wsp/abvHCO/no6lElRE2fFK/pEax3EdphQN6+2JjlxJXdpXFy/PruyP1tRTPBzbHYtxHFSLhq2oBKy/yhGwPxgDvsT3AzQi/xbB6zaMb4gNIe+a/K2LCi/ejsVdGOmaFYzCrWa2Ozymag4gem6+FlvXz+7SGYlzL+qwvBOrj6O6XhOi9MagSZo38MSwGWM2i915meEH1+ekaTMu7IPU3xQYW3z1Ywy2dvRejLbF9FUv+pYQzrX2Jn+qz0sRON+alY1T8DNlBS37LdP6MS3332GDSHsp2qdc6L82jhqv0Tuj5JLV+r6hv8f5jpHfLV681qn0P+RK0vNP8+5areOaq77DU/pLK97V4LSzkQdqrljbF32HV75OeGIhmTy0CD+5Fo/bY/iXrK1QitYaMZNJn+qnL5PaltdFz9wtGvIdxffsoWi/4vuwqItQ4I0sipdqsIL/syTNYbHhFzIrFk5MlMHKry1yd7NCjgY/idlauRLaJvLq6OrFY8Gzk5paQdrpHRNzW1hxRUdGIehAFuQ/dkwlxclIyH8fewZ7/JNJcWSaT/LLGo8OENm3boGYt9v9iYQIBgYBAQCDwVCLwXJFwynhO6vf4Aa01wK4M8k2DBtbwwrl1kyrvYT4BEk6L1fkHutY/4MtBwjRIuGoZqQeznXCUSDTFG8ukSeuclUTCy3uooPQkVQmjfMhR3kddChkrz1BqBFGDrDIsH7CYcPnQgxNpNYKH4mejTMLlJcgEXj7AKJsM6z7sUB2z+KAlUNfzVAVBfR36QaROTEt66XtAortdCQGX1Hyl91a/xSlaSQRbeh98thYfCPXJRxUi4SwmfLDOmHDlQzPtJBzsYKXdydIOHLS9h+XcgGj+ryIw6LMp2HHySNlEW1+SrU7iy7m7A3N+YMkSA3ivdxaWuJWrDyMTYH2GNzLWbGXF3MT1NQcr3eqx8hgWJiYqQ5KqbGNuiNaNavPrysp6dpqqgq++FnJLl83BvphoM0WfLIsp4clJSfx3ewfNg29ya5dNeRzlOZTXQtdlpV8bJsrjKd8vYLXZHRzsYKLkMaAvpqKdQEAgIBAQCDwZBJ4bEj7pq+348ePXUDdALp4sAXg/OhlvfPprhZVvUtV7t6+HwOqeaNPQr/Kfij4knJJIaai9MkksgxwpSKmOP8orkYTLaruyGjl3tC98txIJp3W6IWJlAtq1JCKiQwkvN8JPsxIub6YChL5cJJzhKh90yFNS/2IvhCdDwjVJt0zsS1PDS0i4lj1oexf4QY6V5B2hUIdLGj6aEq798EnvMZWfWfH3akCxB4i0QvausrrjbcpFwgGVAwOlgxVBwsv9j8Uz02HBhjWYu2G1KgHXpWw/Irnmirq6aSH2Vao0Q+iqRbzlnsOnVXqQ+7eFuRW/ZmZuzGqC57P463RkF7uKkys5uZHLbahdVnYGdyE3MCgh3eptclmZMtltXZ7Q2t4ONkru5mlsDGqjbrLbu6mBMZ8rVUmVl93eKSY8NSUT/1y7xMqi2cEvwJ+5fbO654xI3717F+QmXqt2LVTx9UNGcgouhlzk01SrVoOr5dT34b1wfs2jigesrOzZvhP5Zwd7R/7T1dWBuaWXqOFJSSkwMjLj18movrly3DnFqJsXu+7T/aRkSVmXxpRIv2yxsUncRZ5c65WN+tA4goSrwCI+CAQEAgKBpwqB54KEa0M0LT2HxXz/jdlr9pcLcLl+ONUQ79G2Trn6VqhxaSRc4XKuhWgq3M71Vyi1kqHKIuEN2B8Bl7LAs62TcUJijp+4y7yqzWVtp7O2Wt3Ryw2i8v5lFbPcgxR3kMeqrHFKX0e53NEVQ5W4I5e4/0sEdntLSUFVkLZykHDVlZbDE6K4o0xUtT/TR1BllT0bdLqPl6z+0ZVwfd+d0jFSPYiisAvpuYG/++SOXpWFbKgfJGhzR1cj4UreDlxd1xKOUbH3St99i3aPG4HTIbfRacYbJdOU5XZe0QWpk3o93NenDxyGDwe/hT8Pl9QJJ0J7PPgsln3/K6q6uSIzLxf1agfw0mFEvomIU3b09Zv/5AnVLE1MFW1GvzGQlx+jdgZmhtix6wA2bN3Dx4lPSUXfrh14lnXleO+FyzYgLilBsevX+nVFUKsWiIpJ4LW/ydaxpGyH2ZqcPdk4kbHo0KophrzyPxWkrFg29vaN6uDgwYM4fPgw3Jx90aptQ1YPvDGrC34e+/46gEzm1t2tczd2vRWuhV7Dxg0bERcXh2GvD+PXqO/u3XuYm7o5hgx9Ax5VPXnMuBGLEqhTuw4f5++dx+FW3ZWVa8vAy906wMfbE0TEN2/ayRO8xcfH8yRwNB6R599/+43Hm5M5uVrhpS6d4OLogisXr+HI0WBerzz8fgQCGzbghwNkv65fz2PaZetRHMNvVRybXtFXRPQTCAgEBAICgceHwHNJwsn1nNTv8CjpRFofI8V7eI+meL2bFGf+xKxUEl5CBtXdyRXuw1riYtXXrtn2EUmmMhlSuKPL5ZVKXGmVyUC7kOLYX6V4Yf1iWMtPCHU9O30JWlnPvrLGqQhZ0sSUYvAfXQlX3XP5MC/1XSz1/S4daQWR1YN8yyPprVpTB135B8oo1aZ71WUfiJWEDOhPwpVd9qX4dKW8C88xCV/73Rr8+MMmpMaHofergzD7s0/L+mo+8/eJgI+cOR9hBSzxmb5u5vruWltMOfUt5zwb3l+EwmK3aqq3Tcr07t1H8OVMdtxq7wEkR6FO+y6YM/MdnmiNMpvX8PPAl8vXYdPq7xWrrdOmNZYvmslricskfPHS73Dw142KcYJeG4RpE99iSrLkxk3E+dW3piD2yhXFOKOnTsRbr/fFzbAo2NlLary2cd6bMJLfK8op5Ko8WdPAWjh+5Ai+Wr4IHsbemDJrMuo1rMMyoAfjp59/QlZMHnoP7YG+fftyQv3tt98iISEegwYN5td279mj6Pvh/MmceBNZJ6Pft2zZgkUzv0a16gE4dvwElq//Gt26dkVERCT6dOyLuvWkg/6m7VthwiTaZxbefm0cEmMTERkTze9/++tyroxv/OEXLJzzDboN7ITTh8/j3RkT+VhE3Ad0HwgPF6bEW1jC0tYSc7+ZzccVSri+Xw7RTiAgEBAIPHkEnjsS/tmav/RWv0n1Ht69KSYNfFFrEjf1x0Gu7eFRSWhbmW7pZZCUklhdpXjBVz8AACAASURBVD/wlZKvKRNZavseqqomYVNSEkvaPg4SXkryN3Ugy5VIqnyEsLSvUMXJc7GKWZzgTJd7cEmSOf2+yOUn4UqJz1iSrlLjqRXviHYVuvRY7HJgrni/dBNQ3SS9Et9D/SCvxFZlYCS7jbPa35e2ZaIXxYCfNMYDOSZcVsKVCP/c0S6sqoB6YjY5eZ0y8WbbYIdZxxH3XCvhs2Z+jIO7fkZuaiQu3M3DgQMH0L5jB72f4Y3r15+pxFQZLJ6474jJOH7/rN57fBINDe1MUJiSp5iKPi8cMgMexe7UDva2vGzYqnlzJfKcno5WXVhlkmnjeB9KVFbT31si4RsUvlKo07o5ln86RUHCqe1X366VSLibL8uqloCewwfivTHDkJEiucw72Ftj8IRpCD/NMLK25temvD8er77Shdcht7O05QR7/pI1OLh5B5OSnfg4Qf164t2331SBi9qRO3roFYk0y1abEV+6ZmMtuX7HJkahaatWeBAehvDwCLi5uvLr/tWq4UFYJAt5i+CfyUVdVsLpM5F5IukrPlsNvxoBOHHsOJb9uJgr3kTCB3V7jZNzIs41alXHu7Pe4eNMGD4Z+TnZuHz5Mr+/bpt0cEGEfs6UL9C3fy+c+vs0Pvp8qkI9VybhXj5emDhLyltTmhKeyjwN5Pj1qOQ8BHi5wMlFM5mtCjjig0BAICAQEAhUGgLPDQkngtxn6o8IufmwTHCIfE967UXMeLNTqW1JUT9y/jaPJz/K/pPtkbOjl5U8TEWhK4WoqKngpSbX0kMxLwGjHCRMSzb2Mh9AcYPHo4RXlNiVRlaLk80VP5dwpazr/HelbNz67UkCoLwkXF3lLc9c6s+kUki4HgRcnldee1nZ0pXXWVb2e33fs8fTrozviMJt3BHhnzA3dGUyvk3Kji65k5esrnQSrpZBXkHCde3uEUIAHg9g5R719sXjcLdOYOqmHd6ZthTZxq5YsWplmePERseib7cWyI6LxNqtu9CgifYylfJA+/bu4/HAzdtoq7GgOt09RsK8fUsyape5mHI0iI2MwMbNE+Fu7ojo7ESNn2UNdT1etdDJzcJc1DA0RXRWAdwtjHAxNhoeNi6ISotT+Unj0n25XZSxIQzSSki38rzUl6x/izdRw6ch/51IOFfCFy2DjYcH0hITEdShlULBTslM5SR8zc9bsO7XbTwJGsVAN20QiE9mjOW1u00NpLJlqzduwg5GnuVxRr85mBHsbkhn8dhkjg5OGDf7S9y8EqpY1juMpPcIaoeIqDhGwI14/e/vNmzHps3bYePoiLSoKPRkJHzUoFd5n6IiKeM6lUxrEuCD2zdCOZklFfrC2Yuo/kJ13Au7hxdeqMMVaHIDd/PywP37dznxprhsUsU9Pb14Hz8/ySU8LCyMx4THPIzin2USPnfyfIUSvmbTCgQFBWko4UTCZyyYxvsN7T2C/7xz6zbsa9TGrq0sNwCzjRt/wfSJn+DNt4Zjz449eP+zSVyNpzUENe4Me19neNt6ckI/cto7KCzIKpWE34vJQFxxqHo+815wZM+xuq90wFBeo+/cK30HY8bHk9GZHcCUZdfYv49XQi+hQ4cOcHWv2JxlzSHuCwQEAgKBpx2B54KEEwFvOGQxktPKLgVCLueUQV1b+TJ6WDv+voZtR6+WWj/8yZJwWpUmsdRFZrQR8fKTtWeZhOv+ypVLCVc5KFFVebWOo7V9RQ8EivegLdEXla9yj5HK2ultmiq1Cgkv61BInkdpPSUHAnq4YPP+SliUdiCkcaijz/iViLMSptoODjS+Xzpc5UsOEOR4fQrXyIQvz4peUqJMmk41cV/Jd1vXviRMeBlAneXYnn0SbpR2B7nxR2DqIbnsxoRawLmhoqahzrf/++XzsX/xDCzb9RsTVD2BPFcU2FTT2v69t15hc4TipaBOiC8yx5sTv9A57valE3H54J+wdvbHoMlr4FbLX+9voD4NDfPTkXZ7HiOoD0pvnsluW7L/5J/6DC63oT6ylTaGlOBb1ZSSfYfE9EayiVR2kUhv8IUr2Lv3GJzcHZEQnYj69WvyWG5Khkbx3J4erjh28hyOHj8NS6ZgZzK1vLq/n4JgyzXEKSb88uUbfJz7cYno2qYZglo3QXKxEu7kaodV3/+G+ATpMICsXZvmaNuyCSKjYmHGEp7ZM5f1gyfYXEfPqKynR6eOvL2cLI5c6ZvVrYUrVy7A39+fJW/LQnJ8Muo2aYizwcGo37A+MtlhxO3boWjE4sTv3rkDC0sLuLi54PLFy6hXrxEn5s7OHjw5GynnVfw8WfmySD4PxWtfPXcRh3Ydhau/E26wA/3ho4dzck5K+PqVP3EV3MpDimMfOnQIz66+h8XEx9yLVexvzAdv88MAcpFfv2IjGnaojyvBNzHwzb4KJXzRwoU8pj0/JYPHn/ftK9V1L80dPTE1DzF/v85epWZwqillvbeu3kvLgy/9Er23BojH998swFuzfsTP3/2EVwdKBx66bOzoMcj95yQO3Y3F/IVfldm+3IsSHQQCAgGBwDOAgEFefmGl1QlPeO+FJ7ZlqhNu6NeEz3fi0l2VOuHaFuHr4cizp7duoPmH0wOWYfTHnWfx065zesWR5wUvfGL7/HcmSsSm2eF4Hba4P0utdrn6ghhpGvxpKtDLFxs6S9lgy7RLoTBZzRKzjWqEqQ3Kal2OtZQx1OlVF9AmRo89sXFO77uEJdsL0EDLGksbJ5r1qxpmhfu9GW7uxWuvaIyxW8latc3J52JrLNOUxpHbSn2Zi/OK2mhe/Dz0HycR0ZcS8T4rFbyorPdDZVAJj4gWvhjK3hXVOgZyw/v4YmxJMr8Ber1XlYdzyXLZHqPZGhXPkBFfwqr4fZedanW9w9J74Ii80Sz2W9k41rn4+eMGeFUBgPL6jVTuKZ5xfReNsfg7cbl4XUpzSH2gNkeZT/epa2BskISM4BUw8XTjRLzIuB4KDEuST+la8Jngk9i04D18s2M3q+/EMkszJbjIwk2j782boRjSIxDr1y5hrtEvY8vKxYg3r48Rb0qxw8qWl5EEi+wQfulmRAyOBJ/HiPFfVipmRoVpSDk3lSm16YpxkxIaMK59Bl5O2st20X1H1xQUZl5jRIhYtaoZmFsjMb5aSRszLW2MfJHEkoM5sH++i7JL5pZHojFg6Iwis3CJ+DMLSVMl4UR617JkaAFenohMSkS1qu6YNPJ1nrAsJjEFvp6eWLJ2I678c4N8pFkB8WxUC/DGh2Pf1EiodjrkCjzZYm4/jOSJ2Xp278SyrUvu6ET4J3++ArkpJevs1b0jXu7YmpNwckcnW//Hnzwxm7ye5oH1FInZSJmXx6ISZUSuySIiIuDj48PVbnLTpjrgspGLemxsAh7cD+f1wMklnZTwyMiHSGYx2XStNqvJTWXJZBIuZ0enbOuknstZzuWyYlRvXM6CThnS5dJolDWd2ppY2iMvMxlye8qCTiaXLFMvdyaXNrt17RpijnyOWLtqjPD34/uxsdF0M6f3LXyxL2zrNoN9wPt8bEP/5np9x2RcjI1YbH3sIeSm34Fp1SDMnfkRth64jVMULlCKZdzZxj1ctvy6BVuCH+DHDVtLbS9uCgQEAgKB5xGB/wwJ10aciXx/8t1+Rr7LF4MnSPjz+FUQexIICASeNgRyoi4gPe0uCm2bwMXdV+/l3bl0DDXrVcHdvX/Ao92bMLHSrNn8w8p5WLFgNjZt/Qk1mtbA3R2H8P3pFHwy+zOVeeJiY/DlO0OxeNmHrN6URGYO/7gbbVlcdGWaMgkvyslESqYrxq8pQtsm5hjb1wL50TdZBnGJRMv3Z+w1Q9dGXuhe8zK/Jt+X13X4nD1mbk3A+91t0Le1oQbJNrD0RbdJJxHg5oMViwKQe++cCpknAn7orDEf48SSpiiMP87vh+RqV8ItrE2RlZ7LlXBl5ZkU7P2HTuDMeekgg0xWwikxm5zV/MihYJy5IMVo5+XloEuXtmjVqJ6ivBgleqPM58pKeIdOQWjdsJYitpxivfcdPIkTpy9CXk/r5g3RrnUL5BblqiSVIyWcjGp2q9fcplrb6mZsZsTVcVNTKXs5EexspvTTT7L8wjx26CGRfCphJpuuet7K48vzUfky5RriND6ZfJ3m4HPlqB7AUmk0arNvx8fIiotBXGIOy6puhvpNW6JF0PsaRFwbCS8KKD1ETwMQdsE44zYyLm+CVY1W+PaX3Rg1aRGYuKOtKb9GxD337nfIi4yBVf1XcSPakMXTV65Xic7JxQ2BgEBAIPAUIfCfJOEVJd+K/6E+90r4U/SGiqUIBAQC/1kEYm/eQWzYLb5/zyYt4OikWie5NGBuZEzC77+fw4zhx3U2+3P7VvQITICpteSunu+kmfiNlHUnq3zUrJLPMn1LsckH9x5ERFJ1dB7wEmqwuN3KMAUJJzWanRmcuuOHbv3mYEivN7BsPnOpT5Lc1DnZdmBEOKQmpixjLg/MDizvgqKCcECJNxKBXhechl+PZuC1F/1YElIWi108Bu/E+Pzlc05YuzMNmcYpWDOlNooy2RhKZuReBWNnX0fwpQgsHNMaHZvmcyIvk3CK5ZZJ709bdnHlmRTs5o3rKmKwSeX1cHfgydt4iTIWe0zmYWPJ48bJ1Zyyo5NRTPiVUBYL7eyIyHuRGNa3O7p1a8/jxmVb+NVarraTWp7M3NpJCaeYcG0lyrQp4cru6C/4ufN64Fsj9yIpLw7jGn4EP3dpfTKxpt+JRCsTY7omk29ZgZaV7PgESUFXVsLltVNdcdksbUxUiHRurkRcLVjNb+W51PtQG2NDEz6/bLTWsFtncfwo8/5g5ujkgcTES3CyNmZOBy5w9fRDl54jYGwiHRaQ5Zyci9gTi2FbrTYMnfxQmBAGx157yqWEy2OlX/sK9m6BuHbtJrJsmqJBYCPFPNp+Mbh9gOVsOM2Je5FDkwrNWeoE4qZAQCAgEHgGEDDIK8ivPHf0d+s9sS1zd3R/6R/6EyHhZbqj5538AukZuRWqHa6+KRpLmEBAICAQEAg8PgTymYtv5OlzSM0ocT2uyeJ/TVgStbLMOGcfQky/woPL3mjttwg2ttrd2G/+/R0rp2WIqLsx8PBnRLywC/KhxXW3IIPHa5saM5WS1W5Oj6mOOynWOMeSd/YfMEDn+GWtU/m+EZuD3NELs2Nh7F4DP+6+j6/XXEObmg2x5ANTFTd1AwNrLN+ejF1H45gbuR02LGiDorQLKtNRm/HfRCM73wi1qthg6ih3SU1Xcls/leiHzxYGw9PLXiLhROSVzIC5qg/+9BpC74Zh8advoX2VK3wd5I6eWOTFyTOR8M07D2LV2g1SIjSWmK1O7Vq8RBm5jxPJ9vVxwwefLsLJM1ISAyKu1Wr446uP3+Vu5OS2TkYEO/jsOZWEau+MeE2lTvibk+cgPUU6DCEb+lpvDOn3P4RHRirc0ectXolgVhLMlSVNi2UJ04K6dIBcooxc2+W645dSD+LU1dPIiE+EeTUbVDWsigX9FyCDuYGHXLzE3MvtFVnPk5jn3D/XLjHym4UX6jbgSje5nl8PvQ47OzseI04mk3CKHSfVnIyUc1k1V38niHwT8ZaVcEq0ZmhoplDb5fZyO3JLT4iO5q7vRMRJ/SYV/NzhT1m29oewcHGDhVkdVo/9Ju+akJ7PEq75o0P3j2BsKiXA49c3NEZm5D0kddzEP/vn/wGTqiNh5ll23gX1PeREhuDc3nVwCaiNGi9qhnOot0//5xtcPcPmy7BD4/Esi70wgYBAQCDwH0SgUkl44kfsVDMr7YnAWF4Sfnjl2HLXDte2EcqsHrdfqsEpTCAgEBAICAQeDwJxMXGIuXhRMXh6diZyPc3QKjBIhUxom/1G+ntIzLoMe7MeqGfGsp6b1dYg15u+G4HBo1rj7g0pkZZ/zZ4sfjwG+Waq2Z2JHBuY7ETG8bsocErnRJzMzPd9FBhJdakrw2QSTiTXyEFSoPduD0Hzjo2wbKwr7L3YYYRSwrRF241x6PR9PvXur1tqVcK7vSd5EVStYoDvPmWKo5KabmjuypXyHYelpBW/z++mQuRJcTd0boO3Zp/g919s4Y2hrbM4CT+ZMhiFZpJXAhFoquMdy8g3WVZeHixMTODm4cw/FxKpZInFYqLi+T3Z6P+lFMMtK9Py9dSMDP5rJFO/PZlq7uJgxWKupbtE+uV5FOM4SKXKqHY5JVsji0vK0JiLDgSU7fipo8iwjMTFXKnmuN1tW9jWsIO3lw+qWQfi/M79/Pqw14fxBGiUEZ0ylKenp6Fz5848MzklS1v8zSLebtGipbC1s+Sx42Q1a1Tj9+d98AWCOnfA7v178c2aRbx+eFRUND4Y8xGvDx4eehNBvTsoan7P+WCeYplVWNw5ZTpnXv683NmOdbvQ9uXWOLb/BMZOHcsTwVmYm/Ha4q6u0rPOK3CGp0saXFgCwXRYIS0+Ch7OtjB1CsBrw6TYb7KktHz8w+Lhqfybi2911HI3hqUMoApSZX+gw6yQv37nDTuMXQMXD2+dnejAIHR1e2RFSIdrjj37oGFXCUNhAgGBgEDgv4RApZLwwrsXkH1mGwoSHiLvYehjJeTlJeGP8lDpj4XA6p4suYwjryveOtD3UYYTfQUCAgGBgECgDATuMQITkR0Dh4ISoptklAEfczd4M1Kky4wLInAsUaoJXc3NChcuMmUwcRDadWiv6HL08BHU8Qvm6vfZXWdQpbYTPHxZXeucU4xdt1Ah7MZ0jRHNrFQ/GMR8w8cwNKoiZW3XQu4r+mCN0+8i+Z9FCiX8i9XR2Hv8Kh9u5ew2zNU7XkHCydV81poY3I42QJJRIXbPfVEi0Mru6MXx3vXqS5mvF031kWK+i+PKSSlfuCmbz5GYUYALvw1hRJ6NoUT0DZwbcRIe+TAZU9/rq1DCiYSnFDFiZ2gIQxZPrc2ys0tilkk9NmdqL5UQk035vnzNxpyVRzNQJctyIjVqQ4Sf4sItzUsU3czsXEXiNnkcdcJNhwQUD65shy5vRHw+S9zHLDIpGtZxFjDwkhwD7ao6wu9uFYTfvopBw0Zxgkwk/Ntvv2XlyW3QmGVLHzRoIK/dvW/fPlaKPB5z532hUMdpDH+mwlPJs/HD3+O1vb/+ZjXOXjvMS5oRCW9Vrx26vPQSMrIyORmfMOktPnf3PqP4z6jLl1CXJYRTrhP+9uD3MP3DdzmhX7BkDl8HJXHr0fp/qB8gZVS3MPOGoX0WvGs0Ya+tM2IfXIGNixHS4grQ/5Ve8K7XG/mGFrj2UBJM7t+4yjPK27gHoJGPZuI+rQ9X7eKxdfMQdesIv+rV7BW07intQZtdPn8Isb+PhI1FEdKypHen7cQ/KqTA67M20UYgIBAQCDytCFQqCVffpEFyDHJvn0He7bPIvXUGBYll1/DWF6jHScIpk3r7xtXQvhH7r3EAvFylGDFhAgGBgEBAIPD4EYi9EYa7rI6wtbklbK0kpVO2PJsi2LpV1am2kSv6noefw9qGJXxiJDwhuQNq205S9CeF/frl4+jQORcFKQ9w52ZVeDqGwcLZGEZ2QSy5Vok7LlfB81lMOanpOaw2tcU/0jixjNjasJhclnVduf2jIEMkPOnqbB7zTSo1ZTU/cuMWPPzcUMs8jrkfl7jlk1J+/rQVrjA3am+fALT3jtJwJTdxq4PNh9Pg5yJl6G/gypK3KWVeJxJ+KbY+Nh0NQUN/H/RvZ6Hp0s7c0VcdSIOjywtoU6MQHqYsMRvrt+KoH+7maLrtZ2ZLcc2WjEw/TjO3LIltLm2e7MySuGnldqm5xxGDWNiYMkKfawuTasZ4cCcS9V1qcWKelpGM2T1msXfIHgkxMaDs6HIWdco2HnrlmuKanCXdkbniU7ZzUnrJ5BJlU0Z/iK49u3ISvu/4H7z+OJUiC2rcBR06vYi4mHgVEj5m4Hje//a9O/Bw8VAh4e+/PQ3T5r2Pn775GUvWfcVJ+A2WN2H6O0MU22vawJK9y/VgjQyY2eTA0dkbl8+e5PcpSdtLfT5BJnMtuHr9PjzsTXDhRjT3IKAa7LX9XCsUWvHbzJeRnmgJa0cp5r3vzJ1avVX279uPOZ8uxBsN7qGmjykymccCmVO73kINf5xfGDG2QEAg8FQiYJCTW3klysraoWHsTWQeXYfsywceWSUnEg4fqUTZyStllygra22kdvduVxeTXnsRtX09ymou7gsEBAICAYHAY0AgIyMFESwZGrmfEwlXNiLk1rXrIj30KjybN2GKtCYZu5U1CfdiQzgJd7Soj+oWX6uMceDAXvhaRLBYcFuugjsF2MPH3RJGpnWRa9xVY0emJhdYNucLyIg4CttG9RlRt2efDZgS7sXJeW6BZub1isBiijAkn5PyjVDyM14aTMmUCbR8mch4IVNCtd2jNvJ9PqYSAVfub2hqy1y5U6VxKCmcWjU0IvOK+2wMIuGHol7mSrhsZubGTI3OV7ii03VSvslIBSeT3dRtrUo8G3KUMpBTf2VTdl3XB09ygdenz7WEy7gSeZAPSSTcO8UdRt7mOBkaDHdWSi0tN5vHiC95fYnCDb16nTqg0l9EoIlokyru7efNM6GT2zkp2xSzTe7oFCdOcdo+3p44cSIYCz5eiG4vd8GSpSuw69hW7o4elxiHzk17onmzJlwJb9iwAd6d9Q5fkzYSTnHiu3fvAZHwiRPGYvNvf+DLVQv4+nj98IUjYMVi0BOupcCpDnOpr+nNlW9SwG3tvBHDhBDKlk7Wqsu7LNldV0SwxHe2NlY4HxrGr1ev4gpTE0NWW90d5sb6HXJQv0v738WtYMmlX7buw8bDwk+qVa5sb/V/E9ceXMacjvGwZGEGMgmn39tOPok8lF2CUJ93QbQRCAgEBALPAgJPlIQrA1JwcTsy9iyvsDpeWSScVO9PRr6MgS9LhF6YQEAgIBAQCDx5BEzAsnTH3ELMnUyYu3rAKCsVGWmSUqZsRL4TWQIqMucAKau5sp1O7MjKmhVyEm7D1O0LX/nBnGU97/f6a7xZn5dfxCeTGyu6NO3O3MplK+ynlVSbGkk1y63auCqaFuW9VqmkwTTrNpLOMyWcFeMuyizJoq2YsDjfSn5WCSbGFo8Qk27BCA+NST+LzcCy5NCD3NZJlVc2ukYk/Hxmf0bwPeBOxcWVLIMdnNxjidbUzY21cyzOiv4wOoona1MOPyYVloi8ldKhSzTLgB4VreQbzwa1s7eCv4c7zNi+cxgOdxn5zUrNUhnLmtWfVl8XrUee93DcFoREneNLbF21De49jFBZbnp0HKLS4tC/xZtoG9CA32vUtCF3LSezd7ZHeHgEWrZsydVxUsApw7qHpwc8PDwVdcIpMVs6q2dO9cbNLM0QExuLF+o04ESdsq2fO3+K1xvPyczh94noUw3wC4zgk6Ww5HPuLu6o/kJ1/pkI/9EjB9GufRDOnziD1h3bgTKsnzj4G86dOAvXqnmceBvZuMHdjc2RbQ2j7AjExd+FW0BTTsSrGhXxmG0rR3eGXzrD0RpnQ67z59GqgR+oBFtCSgGrBMD6l0KITU0MkPHgPPZt+QHxoREKBVwGMvCl/ghoreqSnp2fjYH9BsM15TbeCpIS65E7ukMV6ftXq8tIrcRd42USFwQCAgGBwHOCwL9GwmX8KkrGH5WEC/L9nLzBYhsCAYHAc4EAkVBk30eWeSCMLBwQf/sOJ+LqZurvD3PDQphGnUeBv2pdY1KTQwxHISpMiv/18DPFvulFcEixwPAlf+LcqZOYMLw9Vi0Zi8+XnUFnnzi07B6I5NhIFMYmo/GQdTBx015eydTkF6WlpDMS0lhn24o8ENp/wv7hvKsy0abPnGwrkWWd4ysRdWNGtDjJLsXU59Fn3bSWEIdPOQmn2t9kFizpWVZWDhrXrQsPNyeeqZyUbUrO9mKTQNy4cxc37t5jeVU80aphDaa+3kV4hJQQjtpHRMXh4oVLsClOskbX27aUDsYpezpZTX9v1GT1pM9dvcavNapTC1W83PH3uRBWOi6Dx6dTPXJTA2McDD7F12PFyH0KI+qBDevwuY/s24otYVICMStWBo3cz2PiEpGVk4AiRmhlFbx69TogMv5Gq5Hw8fFB1ar+yGAu6oks+Vwy8xiwt7fnpJmylBPJJnNyc1PEhJMS7siSoZER0ZWNSLZcWsyDHSbIRnHd8nUHB8nNnxR3UsCTkiTCStnVKQmbbKmp2Tyj+kGWlTzkpJRhPLBlT5w9fhLVavviTmg4OnTphHv3gpkbhCucbBK5a7p/veFcAZeV+0OnQnlMuL+7PTtEcEdaJks+yOrB2/oF6STi9D1LCbuEh6zWd1xKIR6yTOfKRnHhLbuNUbkWFRmFga8NYWERDzGwhRE7IEhXkHAXvw5IMHyIBi9/pdJHfBAICAQEAs8zAv86CVf8z4kp42lb5uvtpl5REk5u51+/20so38/zWy32JhAQCDzzCJzZsQUbfj8MS1tJnc1MzeSuu6vXLeQknUhrroWUdEw2ch0PKfiQZYSWXJspJvz0Xyk49p0FpnyzDj99Px+/f79S0b6lYR4jbqxcU7F423/hcg3yQI2Tbm/GxR+mwLomc0FnFno2Fq1fe19D7XsU0GV3dG0u4aQ+P27T5dJO86or4uHWY/Drvlv4ctl3vJwYGZUme7VfL3zy/micvMCSfTFC/VKbFpizcAE+/+JzxfKDug7Clu8X4gJzg6b63w5MIZ8+6ytemsyVEWUqP5bJMqTPmTsTXVoF4vK1uyyZmSea1K2DsQNGYP2RrXwsAytLTB03ATMmf4i/jp9ihLUANfw8sDc4BDOmf1ayrqgolpSvI+bNnMgPAtbemQujFBO4m9VDRtEt+Nn5wiPbC5GU+I4ZxYAToTZIyEG9au3Qs0lrndAT2ZZLi8mN5JhwuU64vs+NVGhtVpRvrHFZec7TLM78xvmt3N2ckrGZmxix7wzLKcDqlbdp141jz9LbcBU83qE+5tugQAAAIABJREFUK6XWGkkZhoiPj8f2Pedx7dgRfLx6OXp0aACai8qy0btIlgs/rWsiJTw3T0pid2LDHEVSNrmxR/X2aD14hkrfG1dDMWrsBI14cErQ5tBhGiwyQuD78heV6l2iL/ainUBAICAQ+DcQeGpIuLz5nJ2fI/PIujKxqAgJp3jvz8f/r8yxRQOBgEBAICAQ+HcR2Pzzrxg8YhBeCPCDh2tNppSGwtbXgSVVU62Hrb7K5dt6ISU1Ac3bSeQl8qg1koIz0HjAeE4+vvzsPZwKiUCglwn+51NSMova2toYYNDaO4yY+6oMu3PlBBxaulzlmnOdqnh7wSGtLvEVQY6IT9Lxj1W6FmbGI/p0nN7DWVVjZb+ql6ydyLOyazu5m6u7uiu7oCtPJLujy9nU5Xt0IHDX+BVsOhGPld+uQVU3dophZc5Kbd3iNbvfeet1TsLbt26Ok8y1+vW3B/OuFkzZJcuKvof5y77BG91fw4Gzl+Dp4Yo5Xy7HmUvXUZWp3ZmMmCckJrNY6slo3qAmTl+6gaF9u2L5hpX48N2POPmmsbKYSkz25/rNCGAZx2nO+nX8efsPWfIvJ0d7WDKCT+tq2awBPp36Dq6yTOFH4yTVOO+OdFDToPaLCP57F/zr+ODutQjU7VCf1w4ne7l2P0x4pSTpmYxBdhrVGs/SqOVN9+OjE2FqZaZQm0t7eFQ/XN2I2GszA2PVmHm5zf07rEZ38D7c/Oc0qxnvhYcs0Vz/zixmP1XyNEhmyQdTU+6xOG8PtGkQwA+Opo3/AKfYwUUkO3AIT7iJ0azE2Zc/LeMeC/XY9608dmDJqxrNLZzqaZBwanRy90oYXJO+R6SEk3lapuGe0xBeY1zdhb086xBtBQICAYHAs4bAU0fCCUBK4JayYRryH17XiWd5SHhgDS/8+PFrIuHas/Z2ivUKBAQC/1kEiITPmzcdPjUCWeKqOti2aSP/fes2VddXdYC693kJ0bgDZ3um9iUXokmyDY/DbdqvLwa8PoU3371tBWIP/IC0iAtITZMUPSLgZK/POweHeg1Vhp3Xzwfx1+5z1VzZhn34Bap0mVwpz4hi4lPOTVVJoHZm3TEUhCjVHdNjpuYzA2HoUFyjOykef5+RyJiTeS4SsktKe8mfmWaKArUkcNqmIdJUu31jXuIszGQY9lxOw5Lla+HsyUDJyMb9mFiMHvQKRgzuywlxj05t8c2Xn2HusuWwdGIx3ybS3MlpKWjRuCm2r9+Ev09e4O7oS9ZuxOHgs3wsIuGZLKv5gunvchd0cm3/30vt0XvYOBz6exsn4DRWTl4uJ+KyGv77jgOchJPa/e7ML+FsJ7mDh9+7j55dO2HKuKE4cGofzt9mJdfsHnI13PRSIcaMGIvD946gil1tJJpHsrwEKbgcJ/3tMbjFKK6Ekys4uYvLyjd9JssvVD3EoWuUfZ+MYsJlc3F04a7lsgs5jWNrW5L8jLKlp6ZI8ff0rpLbObmjpzKin5EsuaOTkbs4XSOjmO78HKkMXGTkQ5w4spi7nWfmFLJ634Y4cy4MvgF1EdQ2kLmN32Wl1azQvFU3fsD0xcwFPFs7WUJ2CsYPexNzV37GM6YHeLlwNVxfWzK6A2Juqf6tNmPNSq3x3Vlh23DpjxkKAk4x4fdTTRB81QLVewyGr5tUX7xl+xbwquKr7xJEO4GAQEAg8Ewi8FSScBnJvIMrkM6St2kzfUn4JyM7Y9qwl57JhyMWLRAQCAgE/qsIHPv7EKa8PZ3XSm7TrQVWff49mnZqgKXLVumEhMj1zJ8Wqtwf3PJ/aMPUzuq+fhrk2jTpMG6y2GQbzxZIjbnP+/nVa6sx/oO9C3Fw17f8+sOoHLSoaQiLGr1Qo+skDdW8os9LxR2dDUIJ2m5dycam4/m4kimV/pKt/0uB2H8sjNfvtnIygF2BROBGdKqC5rVSYWhZTMKZkr4htDYeeLSAYUQYCn38UIUlQHvA4rXps2fN6iyxWSwuX7iOF7w8YeSmvRxnQUwqfNP2o3MrExg5+nIlnEj454uWc/Wa7D4jvwNe7Y/JQ3vjYugdtGCZ5GfMnYGN69dpkPDGgY2we+NmHD9/EZS0jUj47kPHUK2GP5JZZnIi4bOmjkedGj7cZb1N44boNeRVnDp/FvY2Usy0TMIH9u2H1Yu+gTIJHz3lM4VCT+tq37oJPhz7JiPtGdgfvgVhV8OQacr25F8TrYykHABuTNH/Y9cmxFtk4m78dfg714L5P6aMTEtYkqUjhZcF69OvD4hYF+WV5CwwMJGwo5JhZJQ1/crFazh59jicnZ0ZCc9hydxa8OzjpKRTln6akxKwvVC3ATyqenJi/df2A4r53LxdUb9hfdhYWuOff67xrOwtm7bBFVa+L5BlVKdEcHQ4sGPHn3yOhMhQnowtsF1/jHt7JGbOW4mGgQ3h5OzGQi7CFe9qclIyy9R+HmcuhLB63ZZo37EVnD2qsWzl0neAXP9NDaTDqbJsFHNjDwm/jg6t2rODlCMI9K2F1Ycvae1GhP304aN4Y1x/uNTyxOiJKxCfJYUzuHhWQVzkA/77qInvYvL7U8uaWtwXCAgEBALPNAJPNQknZEkVT14zXiOLelkknBKvbfvyDaF+P9Ovp1i8QEAg8F9F4ApzOx85YBw82B/rg/v1x8I536DbwE74eNZnWiG5fTsU4+b25Pes3WvAODMFycwlt3+3kXir/wda++QWGcDaOJFnRL/C4lxrsnxuusgHkeSMmCSkpNnB0zeGlcOqzWPTK8u4O/pZVXd0K/d2cJ6sSWjmDO6AGRsOa0yduqovEv9ZBgNIcfSFCWHYEN6MnSy0wbSpEgZBHV/B1eP7ERYVjiat2/Br54/sQ4ugbujauS/27NuC6FsR6Nx3MC4d2gNLRqr69uoB+ysL0bkhU4O96inc0ZcxF33f2tVhamzM6q3fRecuXfDhyFd40rVGgXUVJNzBvaTsJynhMgk/ff4Cr0/98Rff4OSZS6hRrzZyWUZxUtU/eH8cWjespZOE07ppLHUSTu7oU6bPha93VZjaWfN1NWtQC9MmvsX3+g9ThW/dP8p/L7iXjTN/S+ENbo2keH8y2xp2qJbsjb1797KyXSX10HPzUtCF7bFRo0Y4c/0mbA0NkJmeBktrGyTExSGoUxDPgJ6dk8VJ+MaNv2D53JWw93XGtdP/YMPWH3hZMSLqA7sOVpQo69LrJQx6YyBXy18ZKNW0T74ZihYspn7Raqls3cYffuHfgb79e+HU36fx0edT+VixsUno06EXn8Pb1hOWnuZYtGghXmehAd+vl+LntRnFdSPvLr8VFWuAqMjbcHAOKHeJssHsQKpqk5cwas5KzOgSgOYd2mHiKs13kw7INnwwHtae9RQknSoVXL1xS2N57Zp1w5rf1+pcu7ghEBAICASeBwQMsnMK9Dvu/Jd3m7N5JrJOl/wPhUh4kbdUZuYUO9VuP2aFYoXDezTFqg8G/MsrFtMLBAQCAgGBQEURyMxMRVDjLpyEjxs/EjPGz8YbE97C22NHqAyZGBeB08G78c125o7LrEPDAZgycgr2HDiCpVtYMjVGyDfP26V1GZceZsDZzwbxYWm4lpmIgdWraicsBlL8am6RlCDNzDgZSamGsLTUrhxXZM9m2XeQdHW2SleZhBewutLKNm5kX6z6g7mqK103Ysrsvdn+KEqTSCXFbufcPoU9OV1xLsceK6bOZPHgmu7TutZqYGnC25PyO3TaNDhfWKGihO86E4UFi79VIeG6lHBdJFxWwhesWIuDLNO6TMLjU1IV7uiUOb0TU7LVlXBatzIJ//OvIzxjOrnCj5/6CVw93Fg5MUfcvBLK3dEnvjkIMazsGSVwi8uKRlUHL8xYvBp5XvZwOrMV3n1eQXTOFWSGmGHam28gOyUHGzb/zjK/S2EKZFlZRWjdtjlSC4uwhR00eNUsSQx4/ngoehdm4psfFyM5KQkuXn7Yv3ML1q7fB29zE5w+cw7L2D0izhERkejTsa+ChDdt3woTJkmHBEN7s5rfTJ2m9q3btsHSHyXPDmUSfvJGOKa/N4yPRTXKh/Z7Ax4uHqyEmyPc3J0w+ZNJeL1PEDZsP17qq2iWfAQZuXYwcq4Dw8ifkeHYv1zvNH33Jrb1x8CFf6B7j954vZYRXnrnfQwbIx0cyHb1ykUs6N8EzvVq4tMfjsHW2onfGjyoP84GSxn2lc2Gxf2f/4dVSxAmEBAICASeYwSeGRJOz6Aw5E9FBnVtJFzOfP7aSyU1YJ/jZye2JhAQCAgEnmsEPvv0Y9y7GglSCpcvXIkl675i7ulSvPbnS6fjbFQI3C2MEJ+QCGcnRwzsPhqtG3VTYDL+s//hdlgoZo7/RuW63IBIOJkRI+KkgptA1e1bbpcHQ2xm6nC/6j68zS+37uPFF3zglau9fUUeijoJp6Rq1j5d8eVhJ4Q9iIVjgAMi7pyBi0U9dGsdiOMsUd3J3ERUSzPCHZsCNGVu03NapiI9Yg+fnmK3U26FY39yC8z/PQzhJ7aAiHVpJpN0uR3/bGeP0eOmoy32qCjh5I4+b95irjiTXQu9jinssIRiwtXd0XWRcOWY8B17DnBCHx8Zy9zGs7Hqy5m8rBgRZ23u6DSnNiWcYsIV7ujF66Ks7coknPraWlhg6qKlcO3YBGkbf4DNoDf4PsK3HMKG+e8j/H4Eli1dA09G0ol8kyUlpqBHr5e1kvCHN26jBYsnn/7FdJ6UjeK3SQnfuGwTHF0dcez4CSxf/zW6de2qUMIp1IKsIXMtf3fWO1wJf5slSSO7euUaJ+krf1nGP3/77beY/9EivPnWcOzZsQfvfzYJffv25SS8e5vePGyDSLi/X1UMf2cYI+E9sWWfpPjrMpmEG7s2hMGDtTB1bo8cc5ZKXU9LTU/A2Cau+PD3c/x7uXRMR/g3qIuGPd/HggULsGSpVIlgRidPFLjXx/yf96qM/NOPa7Dy0/H8WrPuEv4ZKTFw8wrAvPmqRF7PJYlmAgGBgEDgmUHgmSLhhKpR3C3unm7/1jIUuFTnQF+PiEbvKT9w9/NaPiW1N5+ZpyAWKhAQCAgEBAIaCOzauQ3b1u0EKYV//v4Hftv1i0Kpe3NoX1xKv4SfZn0Lc2svVKtWS6P/iQu78dmyd7g6/sGEuRr3iYQTASen8tIIdWpWHnY9YGSnijsjbyachNexdEQDL1a/u5KMk/DzJUo4xYQTCd9w0Q+h2Ql8Fjme+82mTbDvSojKzPX9aqOV/Qmkhf7BY8INWLK15JtX8WdcU0z66jcUsQRnZZFwbVshIu5XKxBz+jpqxIRTKTDfAH/eLfyfUIxmXgqUHb0iJHzT5u18LMqMTuXOln89D4E1qzF39HQ0a/RCmUr4ui17eHtSzt+a8AGMzMx4hnRaV89+PfHemGHctZ2UcKopbmFrgeTwUJa47R52bFqJoO6vc7dyZ0cH9Oz5P2zetBO/bPqFZRwvcUeXSXhzhv9pVlLNxtwJacXPhtzRfavWQr9Xe3A8rOztcPXcRezetxtOJi64ef0Wxk4di3osyeC10GtYyXIcEGGmsnuu/k4YOnQIO3zIwY/f/MT73w27z++P+eBtnqRty5YtOPxnMGoE1mIZ329i+OjhfCwi4QsXLoSDiaQu+9f0xUu9OmH4K331IuEwr8qJt3HYQWRbOYIIeXlsUv86mLBgC//+rV46BLH3TTDzi+8xccIYHsP+or8jer1cGy2Gaq8BHnx4C1aM6a8g8uWZW7QVCAgEBALPMgLPHAl/lsEWaxcICAQEAgKBshGIfBiBtWvX8sza3pZmGDLiLcydOxfezMWY4kXJ5TcqKhLzZn+Eteu26BywMDsZ3cY2hb2tG379WtU1l9TtWJaw+/cfVjKCeh3vTtFOEmhwavsXE81fYpyblPDdrNSZN2PudStbCVci4ZzI+bSDw4gDsE5NR7qt5ApPbuejX2nL3dFxPRQFrs4wimU1rmvVRvzCBhpKOJHwdb8e44SooiS8SbceeDcwU0HCz2f2h72nH4/9NmdkVzYHe2vmsp+PqOgklcRsupTwAyfOwcPdgSUHYyXO1MZyd7dHdHQyH1pfEu7D6ntTvzSWrCwjJRtWduYsIVkKfH3c+DX63aw4QbwFmzOoZUOuPpPr9ne/7GY1y6Ws4HRt8ddLsHP7fq6EyxYeHsFjwufMmaNoJ9+Ts5knREezGtqFcHS2hbGh5HlABwIFOTk8iZpsyqXIqNyZpY3UNjNNChnQVr6MrsuZ2RUDsV8omzpZWqaUMZ1qlY/sNxqHLh5RbqbyO4V7OFglshfaHznsPTYzCOf3c4p8dfaRb5AC/tfeA+xgYDN3J9+56xBPQLfkywV4sWcnfLVgFajNu2NHwpc9DyLlpdmpPatwY+8e9JyxBI4uPmXOLxoIBAQCAoHnAQFBwp+Hpyj2IBAQCAgEniMEEhNi8cNPP/GkVx06dICHpwfjm9cRHx/Ps0BT/CkZxZrK7um6tr928xf4ffd32Pj5AZU/8ImELF37OS4fOMoUSCP0GjgEw4ZLcbnqRm2PFNmjRXY0HFmdMlLQrbPva1XfK/oYtCnh0QYvo8WSqzz2m8i3bHJiNuWYcK+anrj6QR0FCTc0d+VK+F9pXbH/rik2f1WxbNNE3EdNmie5oxdnR7+Y2ollF/fnJJeMCKaCoGVJvwfWeaHMxGx/HT/J25oV18YmdZqsiJXZolJc2ew/ewfrMt3Rv57zBb7dvIuRSqm/WzGZVqwpI4Ml0lONh6fwtQ6NanHCPX7EUCxe/SN3Izc2M4KZhTV+Wr2BK+EBbj7INE7hLukxMfc4CZ86fTofmrKcy2ZiasBLlkVHxCnqhGur+V1QIOGjTqZlgk4KumzqxJ365OVKrvHyOMpjyWT/QVgkBg7oUWpc9Yr5SxHYwgutOvSVngEj4TdDTsOngWbdb8WCin+h7yep704uLghsUJ9nYA+7fRdm7MDM289bEfOt3q+0z307t+NJ2m6GR5anm2grEBAICASeWQQECX9mH51YuEBAICAQEAiUhQAlj/p41QR0bThCQd7lPkREftv2FQb0fpfH0WpLtBZ+9Th+mf067zJm1jbY1w3EvA5G/PNHh6U6zZVh+bEXkXurRI2X3dGPhfnzMlZkDlaFsGPu0Y2Yy/EFlpyLLCLNBnEZD9E4oCHqmR1UUcKvHL2IENNARER64NCmJby9YbFwXahWfvxSElDVzhH3U5g6qmR1WOmo/42ahqZpK/BiMzdeg/znM+0RZazpih/+kA3CrE0DP3Rs3hCfLZ7PS5RpU8J/Y2XJpn+znrf39ZKyzFP/vJwMBL5QjdVvz8Hdew/g710Fo1/rgcFvD1EpUUbt5Zjwd96bg48++hC+terB1amExKYWHwjI27G1MGPkPgeJiZl8zgmvdOAkfFDfDli7kZRwqVyWg4MdvlslkXDlmHBlEk4EnBRsMmXVOj46UUHCK+O90GeM3GKPDHkdRIgHvtoXR06cZOvXVJbpUOn1N6Rs+VuYKz4ZhX68Pfg91q8fxn80Br6spN+TsoMH92EMS4Y3/ZNPdR6EPam1iHkEAgIBgcCTQkCQ8CeFtJhHICAQEAgIBP4VBCiJ21dLF2LK6DmMZAxQISYpySkgFVNXpvPgjXMRdesIgl75khNwTlhWTeQ/uw7/FIbmJe7Kj7I5UsKTQ6V4YNkMbfP5r4amUhb2wlypLnVhcjIMi9Ve5Xv0e37sPUX/gsRwhEanoba7DdLi02HjLLm0k8mf+U+rIoQynl8YK7l/azOj7HTUasbKsrE64SuO+iHF3BsJxYcDRHxjE1LYYUGaouu7Q3ph+ffLNUg41feuw1znZRIuk+6oxFTEsHhuEzMrTsTt7GxgbmnOYvDNmGu1dhJOY/Xu1h1zps/hhL6qW0nJOFsbRrgZkc/Iy4GViRn/SWOR0Vr9qrji7T5tkc5KohEJ//b73XB2d+QKNbl3y+7oshJO/cgdvS8rl/fepIk8fjs1JVPDbZxcwclkQq8T0Eq+IRNxGpbIOCnqsoeBtqmIiP/842Y42VnhlcGS+k1E/NqZG7Bzd9GoQlDJy1UZ7qNpU3l5t6Cgzo9zGjG2QEAgIBB4qhBgJDxPZ4myQlaZw5DdLYQRi4grQn5RIQ6ei8Hth+ks3odFyRkVB1c9VVsSixEICAQEAgIBgYBAQCAgEBAICAQEAgIBgUDlI1BUVMRKgRqgMD+PhTKZoIanFdo284ShQRHMC/NRxDh0PksCalJoxHi0dq85g6zs4gAjLeujwdnw7FTVFJduJCM4NAbJWQbIY9lF8xk5L6meWfmbEyMKBAQCAgGBgEBAICAQEAgIBAQCAgGBgEDgaUGgqKiAE3DJDGHIFGvKUepgZYKGtVzRqIYdCpnGLbUzRiHLF6LNSiXhrDcrjWHK1e9Lt9IRmZAKY2NTGLF5SyZ/WiAR6xAICAQEAgIBgYBAQCAgEBAICAQEAgIBgcBjQsCgkGUQNeSDkyIOMKLN1O78/Hy4O5ojsIYNS/zpgby8fHbVgHmVs/ZarFQSbmxiiH/C0/H7Xw9YLct8VorEGEWFjPEXk/9C5qIuTCAgEBAICAQEAgIBgYBAQCAgEBAICAQEAs87ApxTG+QxQVoqLcl9z5kbuiEj3JmsWoiNlTH6daqKOj5WKGSe6BJR17RSSXhGgSFWbgpFYjJj8YaFKGQSOKnvdABARLxQx6DPO/hifwIBgYBAQCAgEBAICAQEAgIBgYBAQCDw30KgsLAIRsYSuTZkedNYBDixcqaHA7mMdRswwdrFwYRV4PBjId1GFSPh5++m45edt2FiYgpK0iYxeWki7o5eLMX/t6AXuxUICAQEAgIBgYBAQCAgEBAICAQEAgKB/xwCxe7oBkX5jB/zGG0mhDMKbpDPCDgj5uxSHkueNqSbH+pXs2HwVMAdffm2cEQ8SOMEnEg3kXApGxwN9n/2zgK+yWv9478kTd3dvYVS3N2HM7mzC3P3/4Tdbcy4zK5szHe3MWGwARuDYYMxZAzXYaO4FEqxunvyf943SfsmeSNNEyjjyf2w2zavnPd7znvO+Z1Hjm6fVP4wASbABJgAE2ACTIAJMAEmwASYABP46xMQ9LA+P5polNZQ3LeC4r91GdMVJJwFrZwU64dHb0gVE7TJfay6oz/7QRaZ2AUFrturVNyyTCMY2wV7uDQz3F8fNz8hE2ACTIAJMAEmwASYABNgAkyACVy9BBT1ZIxWKcm+LbijC4Jcv6c3/SZ6iest5W6KWvzrsc5QW7BbWxXhj769h2LBKcy8MQ371Qucn5wJMAEmwASYABNgAkyACTABJsAEmIAlAoKLukoQ4rSH+KO3tkfbONq/TOZjVYQ/RCLc9GMQ5JYyvXGVMAEmwASYABNgAkyACTABJsAEmAAT+KsRsGWc1pLruOAxLnxG94/BDX3D5UV4ZVWNxX3GBBFuENu6WHDDxuR/NZz8PEyACTABJsAEmAATYAJMgAkwASbABBwnYNDMwi5ifbuE494Rsc0X4ff+a5fjJeAzmQATYAJMgAkwASbABJgAE2ACTIAJXDUEhATmFC1OCdkG9YzB3cOjmy/C73zjj6sGFz8oE2ACTIAJMAEmwASYABNgAkyACTCBlhGgnGqU3nxIz2jcPSKm+SL8tqk7W3Z/PpsJMAEmwASYABNgAkyACTABJsAEmMBVQ4BEOG1dNqxPJO4Z6YA7+i2v7myMCXcus1T86+EKTP7snHMvy1drZQS4nltZhdgoDtfXlVVfjpaW69lRclfWeVzPV1Z9XSml5XZ1pdQUl9MVBLj9u4LqX++atE0ZbWAmfEb3i8a9oxywhF//8g4XcUnFl+9EIOj4Cdz4KQtxF0FuBZflem4FldCMInB9NQPWFXwo1/MVXHnNKDrXczNg8aF2E+B2ZTcqPvAvSIDb/1+wUl3wSMJe4fXiNt+je4figdFJsvdQWMuOfu1LW1xQMOGSbfDVtEjE00/lx47hhk9zXXQfvuzlJcD1fHn5N/fuXF/NJXZlHs/1fGXWW3NLzfXcXGJ8vD0EuF3ZQ4mP+asS4Pb/V61Zpz6XVrCEQ9ym7PpBcbhvZFzzRfiYFzY7tUxNF2uLme/rRLjwEYT4+I/PuOhefNnLR4Dr+fKxd+TOXF+OULvyzuF6vvLqzJEScz07Qo3PsUWA25UtQvz9X5kAt/+/cu0669kUtPm3sK23hmT4DQPj8MAYR0T4pE1OKk8s3ns7DZ29LV+u/MhRjP/AihC/oyfWdqzFx//YgwVGl6EX4pNQFM7fiKfXWro+HfO2J5bInSv7d/Pr3PhkfzyergbOn8OQ1w9Z4SKUJ0q/wFCBFVuB/sFn6dl88d6TnghOD2r67rHt+I/0SkM6Y2n/aow3vT49+1LxGjJ8zLjo799YTv3vlUUy7JxUvY2XcUI9w1F+TXWMJ3ui/77tFtqDfFt4/pX+iNxo3IaEOr+2cCPu+laGk1BXY4BvxDYlLXMd9szPBsY0tXeztt1Yn7D+Xri8zpxRX/Lvyt3ItvI+S3kJ59N7IrwLRkz11zVt+/T7TGzHXWcM7wow8xV/INKncVFPWqLTW9ea159wn5uCALM+x1I/YfyMQruw/nxNx0vb0POvDMGoSLl3Tv/8zn4dnfpeOlLPFh7IWn/WeIqj/YDkni2sZ9hVTuNnFOq4XbZMm3NZ3Uov7Jr32S4OwjjU28fkKaldz69Ff3rXfI2+EfpIfV/bkn7UAtMbrfb/gNV+XejLaU5w4Iw7Ik3HEEl7aJwPyJXB5hwBsLedyI1LsDRPcFkbc3K7krYVW2OcbLuSf1Bbc8jm9NtGd3CgHxDOt30/R8dB2/UhLb8tLva0J6Oxq7HO7Bsvhf6jae5u+sz6ksq2A+n1rTyzrTbU4vfCNm+bjE3KYN/7b4GVpeexwcGee4r9mn++ROPonj14X9OYJrYF2NJBlsYl07mObba6K7l6jtTiRmJ2AY2CrOD0T+zvVKzRAAAgAElEQVQLBsfhwbEGs7PxoVbd0Yc/vbHFJbvl6QF4UhCvdnzKjhzBqPesCPGhXbBiLPD1Xnc82cd0wJfeoA67ftyAJ34z/C0Dc6Z5YtGk3Zgn/ImuM6dTHia+52f8d1tlFO4/oBqjph60ciTdawowUXKMjkEtlj+yDW/qz3xpSi9gatPvwp9fmjIUY4wm6cJz5CPk5igkGN3R5Pn05fq6NNQGa1Muth7Y/u+dV88O8mus0zO45eleGLB3m6T+QX8bgOsLNmDiLJO2YNQepG0vFh9NCcOGqfo2I4fC0B4nVeN6ffuCeG8Krxgbg/OTqH7v7IUVIbnG7brxb2i8h+48KjMMbbPpO7HNOvnjnPoiRtPS0dXK4ppxsSua3gEDg71h4ruY5Z9u3PbPF2EXnbxhahNbHQd9vWwA7qV3cQNCEblB8q5L2oH03kbPS4PVB/q+QPj7vTiprx+ZtmHCXbwODVIf0LvWdJ6lyrFwPaM2ITDUtxUn17Fwuctez3LPJPdOmB3nWD/grHoWi2NXOc0fUOjHM0/+Rn2NCyrUwiWdU88WLm4PB+kxcu8gfT8H2+SZtKAf1V2T2sqnpmOk5Fkk77vur9b6dsM7m4cBpv2/5Bnlxhjdtc3bbVNJmsp5aosd7cPCfKNpLHN9+3JZuyKWm5JKsRxRGEMT+n6W5lQW2s1LUwZQv3+yaZw1anMtGJcc6q9acD+Hx0HTgtoeu8R27+h4bcbF2rUM47zMe6l/FxvnO+IcXb7sje38jDDvBo7SkebzMTvmaS14TZzf/q33VWb9goX5jK1HMtcSls8w0136d1OY41jXblI9Ye25rOkOaf2Z/Nw4L3LtHMkWyxZ/r9DgpiEJeHi8sYozXFdRUVlNRnP5z7BnWibCb316IJ6yU4ALJRAaw4j3cprxzBmYO82LxPUu/IA4fDKNAt+XrcdjjeLbcCk67tNoJJ4/iz7U2VssF3UQ74vXsvAZ2hUraRHgK2vHUIci3ku8RAWyz/sg0V+4bhWun+KFQv8gvWipwLJHtuINw63u7I2VJNZGvAd6jhicmyR8JzyT/me77i0pt3D8gCqMsLpg0AzUVg51bj07xu/lKcMwVtbKCGRvWYNFIQNJhK/HBJqwNbUZwOw8QxsQ+N0cBD/pc1tsH9IyCx2OMDloEqdN7Vp6nNDez+JobLRlEWurPTpYfc6tL6EQ1E5pwrp+qty7I2nD0vIa2juJ8LkkwicI7V68Rh4Gim0+F1EWr0kXMm3fdL0tpgtz+vfdCFPje9bUzwhtYGCp0Pf4GrUNU7xNx+nOFTn654l9itzn1qd7Y+DerWJ/9PKU3rTopnvfX54yEFEbDP2UNXYOVrD+tNZSz2b1YuGxhPd0QqNwdawfaLx0c+tZrv3YVU75g4S2knlS+jwtq0trZzuvno37J9slloxhet5fIUky5gvf03tsOvGXey/Fm9nbj+pLRveci62SNqO/RuOcwPQJZJ7PrCzG44PuCibnUb+8jCzlUcK7ja66/qsgRl8WOpYW4SdI+oSmMcbAS+gT0xG813r7MPQZR6mfuY92t/HztmTMEMYcuXmP7Rq8NO3K+C6m/ab4e2y5/NxLto4lfWisft7UOI5I54+OjUuO9VfCMzp2P3He5+g4aEBL46FuHLU1f5YZj2XmitKxS66NSMdCof50cyv72rVu7GwaG8X3y/SdlTyPbrykOdUAmh/Q4vt9N7tjvb5fCd57BIVJluYerav9N/bTcvM6S/N7ab3KzUnpEeV0k/EcwwoHo3Zj2v8a9ynSOYx9ZOX6UtMzpe+Myc9yOsi+G7eKowR3dMPnpqFxl0OEN29Aty7Aja+VvYVevE5WLHCSgVXXQeQBnbyQJQ6cJQimVTXdIGlPI2kCqXuJao3Fs1l1y1xTnODR+oBEdBs3aOOB29CpCcLxPrLS6RYm5MSM+UtzboB1Mdo0yXVWO3VmPVuYRNniZzKIyA0gTQOFqQiXF0RpEtHUOBFrHCiMBcKyR0qQaTSIWBCeBuQyAkH8ysKEw1k11fgcjYtEtq9s38KYY5MPw2TH5mIEFVMn0Cy1NZrcUg7JgeIiln4SYtQm5M+TPptu0MpD8FjDop6EjV6gGYtE/feWvpMMbk1tT1fHW5JKJMK9eX2Q7RozHOHs91K4rmP1rFtclEwO5dq/Wdt3sB+Vadt21bOFMsmV3Vz4NbWFpuNt9AH2V6SNI11Rzya3tNRfSQ9rFOExJgtPpotp0rGu5f1oY11YmKAKC+FGi92mNC2eJxxoaaHc0JYlC/8kBi22C8k9dXMINIpmi3MKKtcnsbuwnuYARgJV+p7QxO7W33IsGw1a1MZc0K70faXsmKKvB5gaYsTnLQH6GAwb8g+VfaSIvjAVoZeyv3K8f2z+OGjOwJZobjpDJ5Rte69JF3ZMz2l6L3RiXG9MoP83XZA2NXIYxlDrItz4frr2olukB8iIJTW26D3m5A0ALXkBnNn+9c9j4CO2dWEhQbcob3URykSEmy20WFh8aZzP3GztvaF6/LEWmSaLN9IFZGvGLdtzQ3vmNn9dEW5ofYIYv3lYIh4aZ2GfcJdZwk0tC0YrzqYWQXst4IZKJWuZxEpmNMk1EWSmk2tjcWVPIzGg1E2qQEI+WFz1k3vB7e3g9OdKVsSsNXazO5mupEme2dIKmBGjlvRNpuc6tZ4d5yctVotFOK22Xm+2qmxu4RCssWKnSKvYUqu50DmtJ/fqJsu8lcmcFQucrOhrad05tb6k74a1gV1mImxmCTddwbchYhy0hBtbs4V+KABZjYtjpv2ByeBphb3u/TWenBjqv3ESIUx+GicqTX2g7cHMgUpvbfXcLBHe8n6gefVMfFsgwhv7Vhi8mYzbcvMtCM2ob5fUc0tEuAOW8Gb3oybtQxgPl8n12eZ9iPE4KyfQrcwJJG3EVEyLi2sGTxy58dnUq0qPWP7dlz6fRAyZLODdSr/fR4v7hsl8M1qN7UOd2q70fZ1FD4im4pgtSlhYmDYb42XFiK1+xMq41Kz+6jKMg1YXj8znl8Yi3OBpqf+rg5ZwYXwzmqM0thnbnhk2LeFi0SwJNOk76iJPMqe2f7nXzc7x30FLuO0X3JZ+0dXhuQFNHnxGZ5iNl/YvWhjPa68SET4kDg9de4nd0Ztc5CwMdHqLhd0TUKPVI13FnSv1Ja9fYxctYUU0xN/ghm14WckVXNZFrRki3NBRbfCy4ubdHOuHnEWWLHGNVnrzl0TXcVG8seCWY3D9NXFjseWW7WxLuHPr2UF+tgYkGvzfLw2z4I5uagmPQTBqscjMtdpEhMu5Dxl1TDKi3VClwnGd3GlBx+DloP/iEljCnVtfjnX14lmmIpzcOaVugEJHnZUkDACmXgZ61+4NtRhI4RbrEaBz8zYdFGQmFqILO02Gjawt4t98cVR057TWH8gP9lYFll19RgsYWjm11dVzsya1DvYDBh6O1HMLRHjjwqfBNdbUJdSCtcIZNe/0erbVlzYW2mSi7ZAlnC7Wwn7U2ZbwMpo/FJDBQhfiJr8Y8VUBpZmbddBBC7Tpwp7pQqDknvrxQAyl8q9FIiWfNPqIYp/mNkYLic5oVXrrnDi3ctL8TSiWzbYlI94kDBpDGwUxfzJA53lwRh8iKLsI4wCLFvQDDtytReNg0/3kxiZL4tTWwoThqnJC2pbQMj3H9F70/ZZypPUxDvOz9M4ZhPq5ARJ3dP28zMgF3lrYmkOV4qL2L5aliYkoRoX2q1+gkzW6tGDssCdMSd7Q0zT+wkqYp23tZktf2WpPppVne3HHwep2yWlCYjalkCFdsIRfThEuX8k6+CF2x4Abv8yiO7okDsSaJVxHt6kxwEqcurVGJbUwW463aE7jlYs/tdUorXdyOuEiFZVNbctVlnDDi+68etat0tp++S3H7zbPEm7ivm+wYphYHUxjkI3i/MgVeqy1RIFSy4hhIiJaBSDJHyDXD9hwpXSg63BufdkzsWoqpPyquT6miUS4wZXX0FZFEU5iW+ou1egqJQxeYs4DYijEYNKkzFZMuPjeltaia7qPSRyVrcU6/eApM9hbFOFG4sIw0ZaJjxUu7YLY/9ZUz813R29ZP+pQPTs8+ZZMduWu0TjxMrE+OfDuyp3i9Hp2tFyNIrx5lnCH+1GhnNJFS4uWUGPuxovUhvFUuuhjh3gxsejaN7YaxnYLYzhM8tE0LiLqxwhJPhsx/taC14Wj1Wd63iVpV/YsOksXIoTnNvT7emPIekTrci/Q341cdW0KfsvjUvP7q0s/DhrVl9yCs9XQIZPaNjvf0iKodVFlv0u8HTHhjX2pkCMpHWlnyOXdPwDB/pRjSZoItpLyLtGYbm40admb4Nz2b8GzxaSI5rkjdO1KaNeLjHJtNOU5asq5ZS5QbfZLFt4/qVcfzMIy9YW2ONZJH8qWCDedV5lYxa/wmHApiVuHxOPB8Rayo7vWHd04DrqpUBn45OlyPGYziYT5i2SUpEFM4iRxgxUGKllLtaXGYE8j0Q32RnGccqv3Nt95e1xbrVhPbVzfsDBwyWPCRbcd59ez+eNa52d51U/XOa3vZCkxm5UkWdKOxp5Jnk1LuL69UXb/+4ziZE29Iiy4ANlsY3Yc4Oz6snel1rTDt9MSHlVKz6RPbmb8dMK7IiQ6dNclMbRhCRfah5hfQS/2hQRSumQy+qsaTdosWAFkvGlkRbjZBLACu44IYSwnKZeFqRizsw+yo2qNDmlF9ex4oiO5h7bdDzhUz6buh1Z4myWQMyTisjYxsUdwNLeO9ULUtf2vwNtSwlNJgY2ez5q7qNwYZzLpt9mPNk0ExXhhyveyiCyh98m6fNuzkGkiwhsnf4bn07W5NNTpvZd0wsByXK1x/2E91Ex/LCV4a0qkKp20C+Vv8gaCIaGVJa8LR9qQ3DnO7j8s3MNmHL0lS/jUcl0dCOE9NOf7pBPIg00SE96Cccmh/qoF9zNKzGbBI8zyOKibn5pztOS5ZTlnkFkVmS0ON9dIZJr4tum9sO6OLr2PcI6Qq4U83kSxberV6kp3dGfPa23xk0myJhHhhvmKNGdU09+kie50Ndl8S7iufLCaf0faSgz1afu5jNuWSb6BRuMGi3Czd7Bl2dGtuFk5PFAYBndDTLg0Nlw/uDtbhBu5wTcVvHFSb89CgjiguduRwdSOxiwbV9U06UkzyrxsXF4j0eFwHZie6Ip6NrmHHfykq37SDt7ws0MiXOzI9J2bIQuutL71K8jCarylzOy6J5F33RSSVVnrKG27+zhSiU6ur8bJh6WJqX4SbIcIN7WEC26YxtnHLbnS6RKzmXkjNL4r8tZKI/YG105LmZUtCKzmxfvKWRhcJMLFjM7SeHdH2orkHEfr2cLk28zaZE/xbPYDTqhnaTnsWe2Xtmu54xu/d3yB1ToaJ9ezfvImjBVNO0roRegZfe4WmUm/kfeKPoQk64wvMsWFJxPBajqGOdSPGsZKff9izyKp2cRUmq28aXHMoqebbP2SpSpJ2AW9HIUbdsnszCJXe46+85L+Q1IWuzMh2/OONR7j/HbVEnd08zA6Xf0L3pRfgZIBFtQiOEROhDdzXHK0v3K0f5RZjLY9DhoXUt4C7aA4tdrnNd8SLm2bcvMy3U5GhutWYaBF45zheS6RCHf2+ClWmY0xQK4Pa6EItzrnd2Rh2N7FJsPzWtypwtCGTYS3VJCzJRxomQg33YqnWSOA7MHmcSCutoQLHX0YCmW3/9BNTIy3GbFDRBs9manFzfZLKrvtmORlutQx4cLjOG8S4Dg/V4nwxuqyMvE0TBCMkkHpraEFRtsu6a9maaBzpFN04LVyXn3RzY0mH6ZWXuNJo9FqvcTyKC42mFkAdDsgCO9XkxiQPKwsQ0tudLbOM3xveZJhiZklEW7qUi/Er48QrTeXyBLu1PeyBfXs0KTW8X5A+r5aFvp2iiA7RLhR/cscL+2XmrdgY/+L7dT3WbILh7A1ltkkTv++Z/lTklL9lntNY4BhdwH9RNng8SMkrrSytaep26TtftREINp0PZazwJlav/ULBeL2Y8LigeDyTRnKz0iEtamFXr/tqS7fiH6xQSZDtFiTRuNBU/szhMeZhXOJ9yohF1wvrD+p95wSOBq2HTUS4a7xnHJuu5Jpz/aMd+IxctnRJdvf6a3hpu7ojVtfyno26PthO8tgc9Hwco2DsrvmCKzlRHhL+1Vb55t7kNknwvXv4rJaRNGOAI8J3mliveTqwk7F9q9/FwRLuGQHDHFnFeEdkd0e1f4+VO5I57d/2/N7S9nPHXVHt7VFtOVtQe1jZz15sD3jLItwl+4TLqz8OOp2btYEhEl7Ui12CftsWxroDIOd2f7YlhqDlUYiDpqGhE2WGqSuU9K5b1hptHZM5nRn2+rk6BC5fU31+4+nGSwV9r0/TjzKifXs0KRd53pj7JpDW9GJ2zPILHRIVucs7hNuUg65bKzChEhqBZfrkMTrw2TrDsnqt9le5Eb3dVUiCifWl0MWAMl7YxrLp39+cSJOSYFAE7D1CJPsq214TwJQSC7eXSl5kI67ZFFMTHZi4d11YKXfmteLJWFl+LsupkqIBdfvfS7nxuqCmHBDf+K0/teherbQxdjdH5qc35zzHKhnuTHH6uTbNJZS5p7On8jJMXXi+yx5BtmYQlPLnWH7TMGCYRCL70nydUg9yeTCuGSs4Hb3o2Z9tGQ7L/0in+m1jD2PJB40pnk7pEkfDffRP7tu54smN3cjTuJ9m7zeGscXo3fcfN5hurtC0yKeYetEcseFOwqX6ffubawnwdLrmnwDTp2/WRjX7XVHt5lQ1tRCd6n7K4fu19JxUD8WmuxLr0NtwxIutlMZd2ubfax+jmrankVhbB76IZ+DwTQmXGfIyaSEuIUbtoreJE3hlYbkrAZ3dNOEiQ5a/O2a/TqxX7Vzfm/m/Wg6xthVbiccZMmIxJZwh+BenphwQ1GdspelyaAlsaLJE7EkvEws52YnS2McLFnATU+yYn2TrNDbt91Uc10WjS0CtmNAXCXqiIlT6tmEbbP56c6Xdc+SthnJQobxJNm0Q5csilibRDXLEiPsE2sQjuYiw+akxKEuQOYkZ9WXzU7ZwNBC25M5Xyp6xUHc35C0yOCOLj/Yiwl6GhfDLMSyNlOc2Qo7kRfhTe+xWfu6hJZwsdZbSz1Lm6DNiZ4T+oFm1rPsa9WCcjZez2ULLKaMnLFntEn/JzvOylmVpZNV/fvemHjSJCRCKsolCVPFTOTN6EelT28Y9+TCd8zFrSF20prXjIn7Pd3MICbkxnGbCZAkhW0UJVa362oa148adkQZa+J1J2Vlx9ZfDg8bTuk/LIURWSiV9J2xOddruoZR/bd0XGpuf9XS+zVnHGwGE91jmI+Xt1K9ohMlUYwtpwz7JGwl1zRv49L6szaHNIz10q06m3LuWHZHpyIK9+9UqyuLpF9oCq+UEduGMrf69m9oTA5YwiXZ1G2/w5L8Eha2RJS/hkzeDOG9J+PHfQZjhpCzQn9NW2GSRgsvNuvGhiWcvCMGCve9VOOobcgOHWFVhJdXVFECdfnP8EmbHLohn8QEmAATYAJMgAkwASbABJgAE2ACTOBqJSCI8AfG0cKXzEfBIvxqbRb83EyACTABJsAEmAATYAJMgAkwASbgCgIOi/BrniFLuJJ2HNdo0aDUQEX/a6D/KbVKcRNyYTNy/jABJsAEmAATYAJMgAkwASbABJgAE7jaCShII9fTf1RQ4OYhCXhoXKwsEpuWcK1WSzqcrqZQQaPRQEE/K7Qq8WJa4e/8YQJMgAkwASbABJgAE2ACTIAJMAEmcJUTEOSxlgzVCmhw8+AkPDjeQREucCS7N12IrOH0T6ttICHuJkjwqxwxPz4TYAJMgAkwASbABJgAE2ACTIAJMAEdAYMIV5FWvn5AHB65PkEWjVVL+DByR1cISl5BIlxTD62yyR2dnNFFec4fJsAEmAATYAJMgAkwASbABJgAE2ACVzsBBYnnekUD3Clu+/5rU3HzoMjmi/AhT26Byk0jxn6rtBrS8yTG6cLkoU6WccEuziL8am9o/PxMgAkwASbABJgAE2ACTIAJMAEmIBAgR3RFHRR1Cnw+uQdSI72aL8LHvbAD1XW1dGKT1VtIyEZR4eTr3kB/ZxHOjY0JMAEmwASYABNgAkyACTABJsAEmIDoQU7Gam93JRb9exDJ6Lrmi/C3vj2JNX/kUk62pjToSr1FXMiWLmRJ5w8TYAJMgAkwASbABJgAE2ACTIAJMIGrnYDoK96gxfAeEXjp7vakwQWDtvlHUVpWbTHD2o7jlZj80Xao3NV0poY0vYKEt84qLrioC1Zx/jABJsAEmAATYAJMgAkwASbABJgAE7jaCQih25q6evz38e7o3S4INTUOiHAo3fDyp3uwfv8FeHp6ElPBBZ1yvZEQF0ztnCH9am9m/PxMgAkwASbABJgAE2ACTIAJMIGrgwClXSNbt7BTmC4TeoOyHm5aNelj2kmMBHhtdTUGtg/DPx/pBl91A6prBAO2+ceqJdzHW40DJ8rwxjdZ2JddBF8vT7ipyQpOvu2CyueY8KujsfFTMgEmwASYABNgAkyACTABJsAErnYCovAWdbCQuFxLkpzEONmmNQ0KVFZWo0OiD56/pysyE/zQQLuL1dcIRuxminC1O+Cu9sDqnRfww8ocEuIFqK3XwkOtgpJ80RUK1dVeD/z8TIAJMAEmwASYABNgAkyACTABJnBVEFCQBVxLgdpa0fot7BpWW18PT5UKGfGBuG1UIgb3CEdDLclzhQa1NfLx22QJr7IY2e3u7iZavN3dVCTAizFjyQkcP1cumtUr6YINYnw4f5gAE2ACTIAJMAEmwASYABNgAkyACfy1CYjbdTdQaLZKSVnSlBSyDXi5u9NWZN6487p4dE4MRm2dELotbCmmRY0gxmU+VkW4B5nChSzogtu5VkH+7xp3LN2Yi017L+Lg6QpUVNf8tSnz0zEBJsAEmAATYAJMgAkwASbABJgAE2gkIIhsFTw91OR2HoAB7QMxamA01OSlrhZd1Ol7yqMmJDVvqLWwRZk1SziTZgJMgAkwASbABJgAE2ACTIAJMAEmwAScR8CqJdx5t+ErMQEmwASYABNgAkyACTABJsAEmAATYAKKklLLMeGMhwkwASbABJgAE2ACTIAJMAEmwASYABNwHgEW4c5jyVdiAkyACTABJsAEmAATYAJMgAkwASZglQCLcG4gTIAJMAEmwASYABNgAkyACTABJsAELhEBqyJcraadx/UfJaVZV9H+ZwqlG4SfhfTs/GECl4KAsP+e7mNxNz3ZYjSdZ/y1+eVojz/J5U2/N/9d95fG6ws7EDSWsOkXwzUbv9P/wew8YY9BOj/Q3/1S4OR7MAEmwASYABNgAkyACTABJuACAsKWZBpN0zbedbRdmdzHLhGuoDTr7rT/mSC8WXy7oLb4klYJsAjnBsIEmAATYAJMgAkwASbABJhAaycgGNY0Wg1qa+pF3Vxb2+C4CHdXq0QrOH+YwOUgwCL8clDnezIBJsAEmAATYAJMgAkwASbgCIGGhgbU1dXBwjbhsGkJV7sp4ebm1nhvLSkitoY7UhV8jqMEWIQ7So7PYwJMgAkwASbABJgAE2ACTOBSEjDo5fr6elRW1cveWlFcUmkx0NbdXQUvT45TvZSVxvcyJ8AinFsFE2ACTIAJMAEmwASYABNgAlcKAYMQp+3Amy/CPT3V8HBvsoJfKQ/N5fxrEWAR/teqT34aJsAEmAATYAJMgAkwASZwNRBwSIR7e3tAcEcXPgY1z+7oV0NzaV3PyCK8ddUHl4YJMAEmwASYABNgAkyACTAB2wQcFuFuJMJ5MzLbgPkI1xFgEe46tnxlJsAEmAATYAJMgAkwASbABFxDwGERbrCEu6ZYfFUmYJsAi3DbjPgIJsAEmAATYAJMgAkwASbABFoXARbhras+uDTNIMAivBmw+FAmwASYABNgAkyACTABJsAEWgUBh0R4gL/XJSt8aW09/ns0F3PPleBMdT1qLeZsb3mR/FQKpHipMTU9CuOjg8Ut1wShR//Hn1ZIgEV4K6wULhITYAJMgAkwASbABJgAE2ACVgm0ahEuCPC7dp/Aivxy1Gq00ChVrq1OYa9z+hekUuK9zCjcER/Oe5+7lniLrs4ivEX4+GQmwASYABNgAkyACTABJsAELgMBiyK8qLjCos05MMDb5UXVkMJ6bG82vjhTTAngtGgQ/+v6jyDCySAONzJ/L+6RjBHhAa6/Kd/BIQIswh3CxicxASbABJgAE2ACTIAJMAEmcBkJFJdUyt5dcblF+JbCMgzaegwNDVpRfF8KAW4gIdjbNSTCuwV4YlO/NnBX6rZj40/rIsAivHXVB5eGCTABJsAEmAATYAJMgAkwAdsEWq0Iv333Scw5U0j2bwU00ucQ1LgYoy38x3XSXBDiCvrP8p6puCbU3zZJPuKSE2ARfsmR8w2ZABNgAkyACTABJsAEmAATaCGBVivCO6zNwv6yal1yNP1DCj8LvuJaitl2VsY04epi8rV64f/pB72yE2zfgkv8yxlReD0tuoWY+XRXEGAR7gqqfE0mwASYABNgAkyACTABJsAEXEmg1Yrw1DX7cbyytsneLQhwNUljBSVPUyrgo4/bbqktvI7M7FUaDUlxuqCW/tU1iEJcFOH07/nUCPw7I8aVdcDXdpAAi3AHwfFpTIAJMAEmwASYABNgAkyACVw2Aq1WhGeQJfxQeU2TCHcj33C1AjeG+aGbjzu8SX2rJVZyM4J27itWTyeWN2iwtLQK20qqoKhpgJZ+N4jwV9MjMbUNW8IvWwu1cmMW4a2xVrhMTIAJMAEmwASYABNgAkyACVgj0HpF+G/7SYSTOzqVXkHu54Isbu/rjlUdwxDpQXHiZBFX6oLDzT+0nRnIvVxU0jY+oiu6hxvmHbmIW3MqofTwhKaiik6lLdHo3D/mxwQAACAASURBVJfTyB29WZbwPzGt+z2Ya+vG6IMpKz7C+FDDgfaeZzje9Hwgf+kTGDV1i/U7T5iBnZM6yB/z5zR0v2cu+kyZgREr74HcpfpMWYGPmgotex2xHEcetHwfm2zsO4BFuH2c+CgmwASYABNgAkyACTABJsAEWg+BVivC2675E4crdJZwJYnwBtojvLu3G5a08UUUuaNXl9dBSFquoP+IQlrwJie3ckE5KzyUUAqu62JmdXI0t2IV15BgV/t5Yu7aPZi4OQfKMYOgIfGvrK2hfcmVDohw88p1SJTmL8UTo47gwZ2T0AE6gY4ZO2FJPwt3Fe+zcgRWfDQejdpeUpw/p3XHPTAV4flY+sQoveA2CHvd31aOkApuub8B4jVtrzjoStFnisWyOfJKsAh3hBqfwwSYABNgAkyACTABJsAEmMDlJGBRhBcWVloMtw4K8nJ5maUiXLSEu7mhk6cKP7fxQ/jasyg5WAClpxu0VXX0T0PCWwWFjwra6ga4hXnD97oEKP08oNSSG7s+m7qmnmLMSVgrVG6NidUF4a7wUmH273tx+4yNUPbqBE3HVBLh9dA0NODl9OhmWcJbIkrtsmTryctZpB0T4YaqFIT+dKSL1nn7RbhcQ3Bo0cGBFsUi3AFofAoTYAJMgAkwASbABJgAE2ACl5VAUVGV7P0VhUVllkV4oK/LC9129T4cNrijkwDXkBDv7KvG0nhPBM88hLLcCihIQCuDPeGeEYj6nHLUn6VNzym5msJNgaBHOkAbpkTpqTNkCSfX8noNfKOi0VBTjarCQrKUq0XLuaa+AWGpqZi76wQmfr8NyoAgaBKioGyXCE1NLV5OjcTr7eKa9bx2CXEZq7CReLViCReuPz3d3C3cMREu4wbfZwImkEP9XBnPdjPxL5ZzKmw4wRM/c/f5ZkGVOZhFeEsJ8vlMgAkwASbABJgAE2ACTIAJXGoCRcXlV5AI93PHkjh3hMw5gvKcCigD1Qi4vyPUyf7Q5FWidOZB1J0ohdZTgYD72kMTpEHegUNiNnWNhsR2Ujq5sZeh9MJZuJEIF/5Gxm4kdeyEuXtPYeJcEuHR0STMKd48LhyalEi8khSB1zJim1UvpiLZzDIsxF5PTzdzzb48Ilz/aHoxTYHqNmO+bcFgS7iekLDjXeOPTb+If5N+p/9D46KC4Tv6g/BVoL+7LeT8PRNgAkyACTABJsAEmAATYAJXCIErR4RTqrROJLqXxrghYPYRVJ6sgHubAAQ80B4KEtIKigEv++k4qjefg4bc0v3vTodnQgDqK+p08eL0H5LitMOZkHJNCCLX1ZCQw82DYsJnb/gTt/+4G0qylmvc1VBSPLkmMhCvXNMFr7Vp3hZlLbKE20qspm9YFt3RbZ1vITGbtMwTZGLPG13lpefbbQU3vA3OtYazJfwK6WW4mEyACTABJsAEmAATYAJMgAk0ErhyRDi5o3cU3NGjlAiYcxTV2ZXw7BIK/zvbUkx4PcV1q1Gx/CSqfstFvZcSgfe0gTJSjZLT5I5O5wofrV61iYna9CbK+vp6RCUmYO7u05g4b6dOhJOVXKlSiS7sL1zTCf8amNmsJuOoJdz0JqIwzm5KZiYI4ZmJH1lMzuaYOzrdVZ8VXXQZn5KIqVNlMq0Z3Ofz85EfGiqb+I0yw4mu6c6wptsDnEW4PZT4GCbABJgAE2ACTIAJMAEmwARaE4ErRISTIFao0NHfTRThft8eQe2FWqjDveF/bwa5pbuLQrx83jHUHSpBjaoBQfe2gVucF8rO5DWKcDnwDSTCw2KiMOeP47ht3q4mEU4J3AQr+bP9MvD2iM7NqjPHLOFO2qLMwezoK0dMQeLUlfrEbJLHteA6bwbEYBXXW8qNM7HrEr0dedB6dvdmQRYXVQxnWExfIHvJpvOMvza/nM4d3LBgY/q9+e+6v5i5lYuXYHf05tYvH88EmAATYAJMgAkwASbABP6KBFqvCF+1xzgxG9zQMUCFJZGA3zdH0FBGruQlNfC/qy28BkSj9kAhSqZn0bZlSlRp6hB4bzrUsZ4oOnXOighXUEx4PaITYigxG8WEm4pw2u7s2YHt8PbwTi2q+2bHSOsFbWKjW7heoFvb45tK6JglnATytC3oMykRMw3Z0c/p9guX/cgklNMtOvRBnz5bsCVRvwWa+AwrMWLFFGAqbYGGKZgxpQ86kBXdWR8W4c4iyddhAkyACTABJsAEmAATYAJM4FIRsCjC8worLJoXQ4O8XV6+tit3N4lwwTVcEOFBlJgtQgvfmYehqVTCPc0fvrekQRXkCS3Ffpcvz0bdHwUoL68gEZ4KzzhvFIuWcCEAXP5xGig7emSsIMKzMXHBHnJhF9zR3UQxL1rCBzRPhLd0mzHyDRf3BDeTwHbsse2YCDdUpXSLMkn1WrOEm7ifm+5DLhtH7sSWwyLciTD5UkyACTABJsAEmAATYAJMgAlcEgL5RbSrl8xHcdlF+K+7jC3hGooJp+3IFoc2wIMs3j4xoVC3DRATrmlrKTMbbUumdCOxfqICF3bmIOj+FHinBaDg5FkxO7rwkboWC78LoeF19XWIT4jD3D0UE75gH4nwqBaJcDmYzbaECxexmPRsAmbsnIQOMjeyawHAojXdARFuUgaDCJ+Be8gyThHmlGl9CtnAR1GyOLlkby1t4SzCW0qQz2cCTIAJMAEmwASYABNgAkzgUhO4MkS4YJVWuqGDPyVmSyQL+A+HUX68ShTRoO3EhB+EpGtiAjba+1sb6IaYe8lNPcwH2jo6SJ8JvfEHIS+bcLw+TlfpqcLsjQdx+8IDFBMeoUvM5pAlvCVx3bq46abk5hbEtknstbTBOMcSrncft7jxt6UM55LyW3FZn7LiI4x3kkc6i/BL3V3w/ZgAE2ACTIAJMAEmwASYABNoKYErQ4QLm4up3NGesp7/3NYdCdoGFNG+4D7e7lB7q6GlLOZKNyXqa+pRUVoND3KXV3uRVbyWBLlISPivFu6+HnodLvxO31fUoLZOA88Ab8zZcgS3LaSY8haJ8JZWB5/fHAIswptDq/nHvjTp30hrE47uPTNA+w8gIjwKytIizHn7Q1zcl42nn59CyQ+jUX2+GLvmLULl2TPo0asXfBPSUBoQDBw4hD8ObMack+vw9LuvIi4+gd5jL6g1HnDz9ISnB4V91Fbh+znvIjI8ABkdhsLdMwAeHmp6O33g5kX/1DU4cTgL/5j0IoprgLCIcKS6+2NoUnsUhavgHhKJX9dtwMZNazH55ZfRrnNveNP3PgpauHMDSkoLMWfu1ygsysMNN9yIjLYdUVMFnMm5gNj4UMQnxWPBgh/x+fSv0aF9d8TFJKBTZjucOpUNhbsS38yciZKScvTs0RvJyclIT0tBWVExyktLMfeXtai8WIwBz32AzDbRWLbnFDbO/xgPptTi6WfuglodioL8bHw5Yx5mbzmFx556FYPbxlNPVITo8AicIG4zvpuLY9ln8H+PPgJVVSUiQgNQQ/1bTkEezkz/BtcHhGPQk3chZ+c2THrtDSTHZ2LksP6Yt2YtVucdRXB8PKJTU9G7dw9kpCYiN+cU3Py8UVpbhxUffIWHSmLR/6E74TXhGmi8vFCRexHuvx+E16GzKPekbRvPnMObv85CbGISbo7pjtjHbkXh2A7QbDgANYX1NHSKh39aHLxmrMPbDzyDldFV8GubgOEdeuDxxx8D1CqsWPED/tjwC8Y+NQ1JaalwqzgN5fnd0J7PAVIGQxvXCbm5OSjLO4eQiGjaJjKw+Y2Rz2ACTIAJMAEmwAT+0gQSkq6u+YFFEV5QWGoxJjw4yM/ljaDtij9wuIys3XQnhWCVVqiR6aPGshQFEjzor/4+OJh1FL9szqJJpw9qKytxTfc26NSxDepLq3Qu6mIouM5NXXBX/+nXzTieV0ITezcE0gT776P6w8OdhDztMT5n2zHctuggi3CX16zzbsAi3Hks5a405fl3kZgcgN59O6CWEiQEh4RATULxh3c/wfEt+/GPB1+Cf2oKaovK8ceyZSRcDyKFRFh4dBrqfULgTqL80PHd+OHUBjzw5rNISkxGDdRQaz3h4+8HpYcKnmjA/HkfItDfA+0yh5DwDoC7O4lzrbCQ5g1Pby3OnDyK5559CedLqhERGYNkTz8MS2qHskg3uAVFYvXGzfh93Sr8Y/LzaN+tv3h9BZXTNzgQ5RUl+HH+t7hIAnDcuGvRPrML3N38UEaLdZ6U2iIqNgrLli3Fhx99SgK7AxLiktCtU0cUFxehqLwYP8ybh/z8InTp3A0pKSkk1NuhmsRpQV4e5iz/DaXnCjBk8ofo2C4By2lh4ve5H+KOmCJMmnQffH2jcPHCScyYtUAU4bfd9xQGpcTRQkMFwoNCUExeOh9O/wrZJISfevgxeFBCyfAgX8BdJYrwY+//j0R4GPo9fgdOb9+KZ998C21TOmP0iEGYv3YdVl04Bb+ISEQkpyAhMQ7t0hJI4Nahnvqzc0UlOPT9ItxbHI0ut9+Ikpv7wqdejWBPH5Qp6oD9p1BfVgnvJdswefmn6JXaBTe06Qftdf2g7p6GBuprFSWlKFM2wDcuAkFrD+Odx57Dr+oLCM5IwsD+A3D76GvhHuSDtRt+xs4tKzD2/6YhM60NVIU5aMjdC6+q86iO7gRNXBfiTzzPn4VfEIURqYNc23D56kyACTABJsAEmMAVR+BqE+GFRZRlXOajuOwi/GeJCCc3c43KDe1por40RYkEDdnlgv3w9fLdeOBfP0Eb5AFtaS3efmIMnv1bT1QVlENFolu0f5N4cCP3cgVZ10a/+j1WbT8M0J7iSSGB+G3aXYjz8yKrmxZzdxzHRNEd3fkx4VfcW3CFFJhFuGsr6vVXP0Z0lAcGDOqKmgYNAkOCyT6twex3/4f1P63EC+OehH9iIhTVDTh16E9sPbQNCrKudkrpgow2XWl7wJM4eWgP5p76HRNefRQ9uvZENZmn1QoPEuEBqFNp4Ofphp8XfkrvawMy2w+GO4l3NVlXFWQtV3uTWPd1x8WzpzH5uVdw9NRFREYnI86dypSUhLpoL7gFRmPDjt1Y8esSPDnpKXTvNwTebv4kwskjhhbnKipLsWTpPJzJPYURI0ahXUYn+HgFQ9OggtqjAX6Bfli9eiXefe8jpKW2F0V4+7ZtUFdXi2IS8N//8ANZcc+jd6++iImJQSLlj1BSn1JNi36CJTwv+zyGTn4XHdunYc2B01g15yNMDDmL5198BH5+0SguysWs7xZj+pos9B92IwaSVTm9TRjapKTiSM55fDpjFk6dzcOdf58If+qzEmMi4EfW8GNk0T74n/dxnX8o+j56G05u34LJ//kv2qV3w7gRg/Hj2t+xOPsoQsm7ICIlGaFhQUhPiqHFDE9oyMPg+Nlc7J+/HHcURmDcnXdCeec1qCavn0oS51VqLSK9/VBPXkTF78zFq99/jCFUX3/rOBiqjBS4nSuFwscd1aMy4BsfCQV5CtXO24BpL0zBxpBKBNJ9eqZl4tHb70C5too8EZYi++QeXPvEf5EemwRlYZ4oxN0a8lATlkp5NtJx7mIhCi+cR3AYXU9JCw38YQJMgAkwASbABJiAhACLcB2Myy7CM37eiUNk0RYt4aIIJ0s4Wa5WJ2sQ6edLspks3b4B+OXAeTzx3vd47cHxuK1bErTlNIGk+HGjj5bc0smaXu0dgEmfL0cWuWTOeuE2JCiroKmrg9LXC9/TlmgTlp2EKjoKDS3Ijs5v06UjwCLctaynvvIxAv0aMHxkL9TRilZAcBACfTww852PMGPaF3imz73oO/QaBCg8ceTAbizds4o8VNTomt4VyVGpKM87j9O7t2FR3nbc8s9HMeqa0Sglwa6lJItqtQfcyZtFuN7KZV+hvDIf7dsPg4dPEFS0m4GS5L6acjV4k2t1ceEFTHllKnbvO4XYuDaIUCswIC0GtaGe8A5Jxs6sY1i48Hs89NiD6DNkOHw9g+FHuykIIry4pABLf/4RR44exPDhI9CxQzf4+YTCTXCLJxHuRe/+xo3r8cab/0FyUgbCQiLIVTyMyqCEd4APZs+Zg+zsHAweNBT+/v7wp2v6enrBm9zp5/26DjlHz2DE8/9F247tsO1IDn6Z+xlu9D6MF159CsGBMSgpPiuK8C9/P4Leg69Dv+QYpKeHI4Xcv4+fycVX383DwROnMXzIUKRHR6Bbh3bwD/XDpp3bcfaTr3CtXwh6PzIRp8kd/eVp76B9m54YObQ/5q5ahV8vHEMoLUaExCYgtQ0tHtC/AD9PuFHYzfb9e7H5q8V4rCoZw2/4G+qiwlFPXj/+PduixlOJ0rpKcTGh4KMfMe3nmejeqRuui+kK32FU117uCPvjDOq7xqCUIng8EyPht+cM3nrpFSzzL0R0Rir6p2Ti4fvuwtmis1i4bC6qKi5i3GNvIYUWMVSUp6O2sgKl1Hl7evhQmfxx/mwOzuefRXgUuaM3BLi24fLVmQATYAJMgAkwgSuOAIvw1iLCl+5oFOGUJQ1asu6oyKI9ya0APfJyUV5bjxCy0JwprcE/Vx7AU4PS0C7EB0UV1VDR8aYfIRFbdLAPPtuSjePFlfjnNRm0lRm5rZPMJ2d1fHmgAL9VkBsruclqhcRslOxN2KLsH/3b4b/XtGyf8CvuLbhCCswi3LUV9ebrX0CtLMb4awdRTDhtDRjgTyI1ELPe/xRvvfwGbo8ZjVtvvxvhCl/s37YJ649vRTq5rnfp3BNuHv44e+Qojq9ZhWVFuzBy8t246bobUVhSSZ4p3nBzI4s4uZsHk8V17erZyMs7jS7dRsObLL+CCPdQBUCp1sDL3xelxfl48/U3sGHTforjbo9gZQ0Gto+Ae3QIVH4J2HvwDFmsZ+G+R+7BsFHXiiI8yMOXzleKMeErfl2Evft2Ydiwa9C5Uw8KYyZLrJbiztV1ZJkNxt69u/HPqW+SlbsN/H0DERYUSK7kPvAJ9MX8BQtw7NhJDBo4BJ4kvL29PBBMVvwAPz/MX7UOp47m4ppn3kR6l07482QOFs7+AtdqduAfrz6NWHLLLyg+ja+/XIBvNp7AgOG3oEtMMF1bQ/cIhhtZ+ucuWoYDJ3LQp3tvtI2PRWeyRAdHBGHX/j04+/GXGO8bjF4P3Yqzu/7APz/8AO3Te2DwwF6Y/euvWJV/Ev7RsQiMjkNcQiySY8IQEuoLf7KK7ztyEFsXr8ETJfEYcvNNUPqQ58FuihfvnAR0iENlZTkC4yJR8OVivDzzPfTs0gN/D+gAjwfGofjm7vD87QA0u47Q83qhga6p2n8a//vf/7AxqALeSVHI7NgB9//9FsqpUYaly74n0V2IIfe9hKTkVHJh98H+3AIcqiCPI2UdekT4oKEqD+eKz8GXQhp8tFGubbh8dSbABJgAE2ACTOCKI8AiXC/CLxZYjgkPI1dwV3/Sl2zHUX1MuBicTu7oFMwJ+HgCx04BOw7o9hgTBLcX/b2qXhcDLmxHJpzQmBGdfjb8TnuCkwKga9GX1RQXSZN08TsN/aMJsfiPLHTCvYTLCCJ8Ur8MvDOis6sfl6/vAAEW4Q5Aa8YpU1//Eg3VZzHxlpFooPdBcA8PJ9H609ez8cazr+PpgXdiwKgxQEENjqxbj6O5BzDwhuHoNngo3CIjcPqP/dg9azbm5qxDl0evw/133ouiogqyUPuTEKZFNTd3hAf4YuO6eThxIgs9eo4j0R2qe6UpblirqIZXQACqqsrw7tv/JjG9g4RyJ/i5l2NEn2gEkFW1EuHYf+QiZs78CrffOxEjxv2Nos7p+rUKBIb6oKa2Ehs2rsJWWiQYMmSYuEBQV0NeMVUNCKHdE8Iiw3DgwH688upriCFXd0GER4aGkOD2QFB4sBgTfvDgEQwji7+vry98fbwQ4ONLLu1eWPz7Zkoal4uhj7+ItO59yLJ9BvNmf4lxdRvx3KvPIjIiASVl5/HVVwswY8NJDLzmVnSNCoGHVx2iwsgyTbHZC5avwTHyzOlFid8ifb0RQu73UbFhyKfFg+Ivv8UYipHv+eDfcW73H3jtk4/RPq07hpAIn7NyFVbk5cAvPJbc0duQZ4EaFMaNJBLIQdFhyD6fi72Ll+LJskQMves21N0+FPWHzyNg71nyRGhA4Xn6OSIUedt3451fv0NX8gIY07YPfK4diKpuiQikelacz0cJJc5TUx35kij/z3MvY31YFQLbJaFtUiruufM2WsCswKJFc1BbVYxrHngZaRntkFXhhrUnirEvOw99g5UYkxZC1u9S5BbnwT+IkuZpY5rRCvlQJsAEmAATYAJM4GogcLWJ8LxCCzHhl1uEt1mwGUeqanW51YSWpyR7NbmIKiheFDQpxJkLINMTiWqK6CZRLfzPno8g3BQKiUo3pJ8j1a2ljMriffRaXhThfdvinZFd7Lk0H3OJCbAIdy3w196aibLCw7j39mvJNZwUHi1ghYcGYdVPy/HOy//B+3c+hy7jx6LkfAk2fTsPe7esxYixw5A6oA8aKGt6/ekC7Pl8BmYeX4Xke4bjhSefRUERhYtQRjTK90XX9EIMib0/tgmW6h3o2WssWZ8jxVUxL3eyhFMaNx9yD6/TVOKDd97Cgvm/ISq6I/y8SnDj6ESoKX68qDqIYqprMWsWZRK/+XqMu/EWKOt9UX6hDGntYtGgqcWmzWuw5reVGEyLA337DBJFeEV5LcIj/RFKQvTw4YOiCA8NiUFoMGVfT6QEZ9SdePl7U1K3+di3L0t0Rw8PD0dUZDg8iYOmvh6/bqKQmQM5GPDgU2jbbxjOkvCd+c10XFe7Ac+99hyiIxJRWEwu5yTCv15/Av1JhPeMiyIvgApER0ZBQXHws376GUdz8jB4wGBEkGt8kLcbIsmiXVZVgvzPZmAcZYvv9uCtOL9nF974+GOKJe+CYYN644fVv2HZxWz4hsUiOj2TktmRlZ66rjRKzuYfEYyDJ48hf+HPeLg6CYNuo4znj49GNfWVvn+cBk7nQUsx8wpfT5xZtR7vr5iNzjGpuL7bMER07oiyk+fgT3Wjvr4rShMCKQN+KLznbcO0/3sBy8JK4U8x4UNTO+KBRx9CZflZzP7ha5SVF+L6x18jt/i2WH24BNvyvdAxHMgIqkNauAexoWzv5ygrfFggrYE6aY9C1zZ/vjoTYAJMgAkwASZwCQmwCNfBVlxuEX4NxYSvpqxxCrJSCy7jlPaXBDJZvJXC/9Nsk+IWkV8MZJMYF1Wz3qrd3MbSqPKFp24S8ir6maJX8dmorniod5vmXpWPvwQEWIS7FvKUN2cgP/dPPHTPDRQPTXkYaBvA4MBAbKSs4B+8/iFeEkTl3RNJJKux4eu52LF4AYYN7Ivk/n2gap+KYnJhPvr1HMw6sRqRE/vjtRdeQl5+KZTePnBXqskd2xvRMZE4uHMpWarXo3uP0ZSwLYIkeAM8KIO5p7sW/uHRlM+hFh+//y98N2sZwiMy4eddhNtuagN3rxCcLya39zwFpk//DMNHD8ctd9xLAjISJbkliE8Npje4Hpu3kGBdvkQU4QP6D6WkalpKmFaBqJggMTv66dPZogj38Q5GVAQlHevaBVrKIyFkR19JsdeCCO/ahbYvi4uj3RfaU2I5JS6cO4fVW3cji5KxDbz/SXQYPAoX8s5i+uefYmzlKjz/+mSK+84QRfg33yzCZ6uOoMeg69AjNoKcbWqRGBsHlXsDZi5YisOn8tC/Tz/KXO6OWHL9jooNRx5tqVbyxTcYQyK858MTRBE+9cP3kZbYGUNJhAvZ0VcWHYd/VDwCopPISh8IDyKXEB+F2PREZB07goMrfsGjdano87fr0EAu9L5a8vIZkomSQDf4Uqb5MkrQhqnk1bD0C3Tp0hMT43rBZ9wAVFNX6rdwF+p8FajoHAvv0d2h/uME3nx2Mn4LKhMTs/VJ74C7bplAdV+En1b8iKLSC7jpiTeQFpeKmSsPYXd5GD6cGA8VJWeDWz0O5ZQh71w1EkLIw8HD9Z5Urn0z+OpMgAkwASbABJiAswmwCG8lIvy9DVl4jgS2EMvdoBFEOBVMZ8bW/RN+9iAhTnHdOJOv8x2XiGj7GoZedJsY0Q26PJiE/vb7hyMlxN++y/FRl5QAi3DX4n7jvYX4c/tysmDfRntvU74EcnmOjgrFvq3b8Pzjz+CJjHEYNflZstpWk9hehT2UobxN31j0HX8LGijxWMHh4zj08fdYmLsZteNS8DlZs3Mqi+Gp9Cd37yCyaAdRorZKXLy4Bztom6tuXQaI8c1QeUJdFwqfACVlKK+h978Uvy5Zgc8/n4m4xG7woFd9xCCK6abtu5SKBOQXKjF91ufo0a8DHnrwMSjq/ZB9/Dw6ZFImcxL6W7dtwG8kFPv27UvHjEJlBW3jVV5OYpe296KEZWdp+7IXX5pCFlpaFIiMRffOncXY7wtFBSTgt2HHjp3IbNcBcbGx6NQ+E57E4cK5XGyhRYasgyfQ/aaHSIQPRH1VIaZ/MRMditfg3688igja8qw27yK+/O5HfLP6T6R0GY7u6WmUPT4MnhQXXkh5LZYt/Z1i2slVfdgQ+Kpq0TUlUbTAn6Is5jWffI3hQZ4Y/MTDOLJ5A1764DN0T0rGSBLsM7duwHpyR/enpGz+MUnwoIUNf0rIFk+u6EJ8+P4jh3B86XLc65aJfhMmwJ+Er/r3A6hx06A2jfZ7T4+DJiMMVR8vxNQFn6Fbx64YGdkRHo/dAI+hnaHeehRYtZP2VK9EcGg4qo+exgc/f4+1PkWUET8afXv3wc1j+lNMuAaLFy9GTXUeRv/fK+QOn4iTOQWoqHFHaXAcvCnLfGaMFwrzjqPgQi7iI+NQ28BblLn2zeWrMwEmwASYABO48giwCG8lIryQEqwNmvM7DlLsJWrqhFzoxh/BjVwI3BbiusurAdr/G5SVV7SIiynVTY6X/m4Q64L7ufAxyePmRtdVkOvmIwnh+OCmvldeK75KSswiEnrvwQAAIABJREFU3LUV/dYHi7FryxJMfuZehFAiMVAMdwRl7s7ashnPPfIU7kodhttJvJaVleEgifDtqxYhZUAsBo+ZgBKK+75w+jTOzllB+1n/gdM9ffHBv6eiwduDrNzkak7bVG3ftJeEbh4iIhpwLGsDuYoPRRBtA+ZGSdXCfFKwjzJ879y7l/Yej8KJg8fJrftb2oO8HRlWtRjYUwu/6EiKRklBVU0gps/8gjKUJ+PBBx6BpyoIeRfLkZIQShnY/bFl63pRhHfr1g19B48XM6NXFxdT5nVyhye3+YtUhskvvkou5rTIQCK8S4cOCAr0py6liPYf34Bt27aL+4QLIrwt7YPuQwnaykuLsWrHEcq6nk0i/BFkDiRBWlGAr2d8h7YXf8GbLz6MuHadUZefh3lLfsXsdYcQltITXWlf9T4dEsg+XyqK8OU/rxNFeD8S8UHuGvTObCPun37sYj6qp8/EdZShvd8D9+DEnu145v1P0CMuAeP6DhRF+NqCHHhFRFOGdMoYHx1D28Il02IJJZSk3vIYWff/XP4znq3MwMB770bZnQOg3Hkcft9tgia3GG4UElDdNhj5p0/i9c3z0DswQXRH97vlGtTEUQx3ajhU5MpfT67pgdkl0K7LwutzpmNNeDUik2NxQ49B+Puj9+JMzjGKm5+FEtqKbTxZwju2a4OaeiFsyAOz9l1EhdId47qEwP/0nyg4X4rAiHhaZGFLuGvfXL46E2ACTIAJMIErjwCL8FYiwoVi7D5bgAHf/o56yoJcX0eJ18jaLRi8mz70i/A7CWYK9CT39HL6ndQ2xY6L7utNEeW64wTRLnwMIlx6LcHATqep6FoqOi69pgFrHxuDYBIN/GmdBFiEu7Ze3vvsF6z77Uc8+9R9FD8dS++HipKW+eDU7p148fEncX1MX0x44CkSpKW48MtebPh1AQI7+GDUuDtQH0KZt8uLkDd/Nebt/QUHMxV4/+03EEwZwAN8I3D8ZB5+mLkQQRSX3atXArZvWCwK3ZQOneDpQ0nBqv2wlMTrSdrfeyxlZz9+4Bj+9Z93ERaRBj+1J4b390ZkaihKyyJQXhGCz2d8Re7nkfi//3uStiCLRFVZLQJ9KVkZZePetn0j1vwyD5mZmeg/9DqK/Y5CWR7FRSs1otVYcDt/YfIrZPUFZTSPp33C21KStkhRhK9bvxEbNmxE+8yO5Oodj0zaQ1wQ4cWF+Vi7JxtHjlFW9+vuR1of2tqrKh/ffjcfqeeW4i3aJ7xtt16oL8jHd/OXipbw0OQeoiV8JFnsBRF+rrgMPy9bh32HstGrf19E+btjSPfOlGOyGgdzz6H8y5m4ieLPe0y4FadOHcQzn3yGvgnJuKnvEHy/dweWXzwBVVAoghPSyKofhyGD+lKWcoolp326c/Mu4M8lS/BMdQb6TPg7Sh8fAS8PD3jvOYWaHceh3ncOHooGnM85gZf+mI9+oSkY328kfHqRFfzPs7S4STkyJvRAfXKYuE2c+8r9mPrI09jiUQL/zCR07dqZkuMNxcXiM9ibtZWevRBjHnodbRISxTAeITP9Byc1KK7UYEJ7P8Tl78Xp3FqERKbanb/Dta37Sr56HvZM/Rjbf2uLEesmIPFKfhQuOxNgAkyACTABPQEW4XqZmpdfYiR3pS0k9BK4Zwtu6AoSy5uyL+La2b+jMj5E1Ne1tVrRRd34Q79TvCr5RgJlJMaFbOeCdds0Q7ogzi18hEPd3VVoKKlCT8rCPu++axBDVihDOfgNaX0EWIS7tk4+/GIlVvwyGw8/fAclC0ug10qFuHA/lB4/gKlPT0Ifz3Tcd9/TqNTU4+LKP7Fhyffwb++NcePvgiYyBlWUwuHIjPlYsHExDrTX4pPP3kVofAJOHL2Itb/vxLnscxh/M+3d3TECC779FMnJyehIidNyz1Ziz9bDOJV9FukdUvC3Gwdj3Wqyvr/wCoIjyV2bthe7YXQcUjuHIucUCeLiYHw+cybCYgLx3HMvICggEvU1Gmgps3cYxXELInwVbaOVmkr7W5MIjyX37YqCAlGER1NMuCDCBXf08tI6JCemUvKzFNozPAE5F86J7ujrKPO74I4uiPB2bdLh7+NDceXlWLHtKA4ePoF2Y+5EG0GE1xTTVmmLkHDqJ/zn1UfRrltvqMrL8DFlOf9k8VbRHb0bWdLHDupC27PV4dTFAixZuhZ/kgjv0a8P4oK9Mbp/bxSWFSErJxcV383FDeU16H7jjXTscUz64ksMTkjFuE698OP+XbT12yl4hkeJIlzYf3v40AEopT3VyypKcTb/IrYuW4QX1JRNfcS1UJG7OqVFR9mAZNTQNmk+DWrU0yJD7bvz8dpCiqdP6YoxbfpAcf0AeJdrUL1iB9RJwajpHAefTinQHszF5MnPY7dvFULaJCLYLwCBVO9h5Jpeoa2mkIJsjH/oVXTLbEcLmR4oJZf/jwo8kalSYWSMFkUX9mLNH8fQKbU7YoMuhTu6XqiC8gRMoTCHrLmY/ugh8YUJePVx3DoszObLU7zmI8x7LV9/PHTC13A9m2cLB5iUQfiTpBxml6As+A/elmH7ygUb8MPfVqPE3uNtX5GPYAJMgAkwASZw2QlcbSI8v6BUlrnicotwoVQGAXycXM1f+2ED1lDsaQlt41MruIvLLREIFu56UuBkNSebuT52XP98oiAX4sZ12c+NPnSeN2VYjyksxxPDOuKObmnk1unGAvyyv47WC8Ai3LUV9NHXq7Hs51l44P47EEPiVIj2iA/zQ+25k3jjqafRoSYaD5MIr43ww3myhK+d/TX8Uz0watTfoSUhq/XxwI7/zcTGnb9hXWQ+Pv/2M/gGh+L992YgKysHN147AjfdNorir2vx7fSPKJ44Ce27D8FPtDPC5nW70I1is8feNBgZHWOwfCElO5v8TwTSllzaigZcPzIZHfoEkzu0L21hFoWv53xPid4UeO755xEWSlZ7rRvFfZciMjERO3Zuxi+LvxOv32/ItYiPS4GmslIU4WGUHb2UtkCb8s83cJGyvMfRYkM0ZUEXLOHClogbN23B2rW/o0P7TogQsqOHhyGQ9gj3oF0aft+bQzHhx5Ax+g50JHdybUM55n6/ECFZs/DfKY+hLSU7E2KiPyS38g9/2oTMPuPQkTKvj+rfURThuYUlWLxwNfYezkbPvn2IrS/GD+4vWrL3555F6bezcVNlPfpPnIgjOQfw9OfTMSwxHf0S22D2rq3YpC2BT1QsQuhvkTGxtM1ZZ4q7PgN3ymSfffYMDtMWZU+pu6A3WcI1tO+55+ajUJEQr4oLRnVyJBSdo1H22SJMnf8ZBrbrhusiO8PtwfGo7dcG1TsPI3pVFqrJIu5HGeGFBJivf/UhNgVUIrRTurhdXRe/BsRmdsXBcxexbuOvuOuVtylr/QgKT1Biy/ajOOyfhIlp5PIfosTi7Zuwc89ejB04ClGUAM/lH73YbRTcUvE7VC/MrRXCIHQbj5UR1HY8RPbsKVg5PRQ9f3oCnUMcFeEGy7cdNxQPYQu5vaT4OCbABJgAE2g9BFiE6+pCcSG/zKIlPDyEtgi7xB+Nhqw4FEO540guuYlWUqJ02prM1CIuaGxhqzH6pzF8Z3gKaRZ0SdmF4xvqGpAc5IuOqVHw9aCtmOjDFvBLXMEO3I5FuAPQmnHK53M2Y+FPX+LOO26khGhp5GasQHyEPzxK8/AvsjjH5bjhsTufQl0bct3+/TDWTP8ftKEVGD34Znh2ao8K2rg6Z8lKrFu1BAvUh/G/eV+QOPbEa299TJEhgXjyoYkYMrYbaqsL8OVH75JITkBmt+H44L2fkH+mhPYN74Rb7h5J9/bB0gVrRREeGp0Ab/igf7dQdOkfSMI5ALX1cZj5w4+orC/B8y+8KO73rXbzgpas1cHR0dhN8dQ//zQTsRTTLYjwhPhUeBKHGnL7DgwOQFl1Of7173dw6uR50RIeExEhbkUmiPBt23di1arVaJfRnsR7HBJiY8idnvo/sgL/tvskxa0fQcbI29HlmmGU8b2KRPgieO74FO/880m069EHHtVVlDTuB7z343qkdx+JDgnxGDe4K1QeNUYivFe/vmQh9sS1QwaioKQAB86cRcGXM3CrhycGPvQADu3ejEnkjj40jdzLSXQLMeE7VJVwD41AWHJbJCSnIDMjlTKQn4YfbeF44sxpHPtlBZ6qbYeeD9yFwlt7wXPDYUTM3kaLGJRjIzQQ9Qm0eHL8CN5c/R16xKTjjvZD4XfjcFwkca4Kpgz2xeW0TUYRfC9Wonj9Xrz33VfYFlSD0M6pcKfF0LGhDfBP6YwNR05j87bf8MTbn+C6YYORc7oCq9buJ7f9KIzoqaJs6lH4buU2SlJ3FgMGDIBHA1nlXfo5iF8HfY9TMmLUTBTLlcMgwJtTRiNhb0k0G8Sx/vtUg+Xb9HfTG7MIb05V8LFMgAkwASZwZRK42kT4xQIKo5b5tCoRbhDbgnu6qz+X8l6ufpa/+vVZhLu2hj+ZvZkstV/g/rtvRgfKni3sEx7ip4a24AJee2YS3Lacx+v3vwxNl0QU78nFii8+QYXXRYzveT28UylBV1uytv55HD9/+wW+rt6B17+YhqryBkz/6ieyfkdgzNBeuOG2wfD3U+Cz9/5Le4AHIz6tLz7+cDHtY62kTOxhuPXe4ejZvy3WLN+GJ5+aTNbuAEQFkit6FDBwVAxKS8JocSAB3/34A/LLLuCFF19EYnwGbZzgBy+KvHYjwXzw0D4smT8DYWFhojt6XGwyAig+Wu3pBg/aAUFw//73f6bhwP7jJGQ7ICMtjVzWo8Ts6Pv+zMLy5b+Qe3oq0unvHdplwJeSRQqJ2TZlnSGBn4Xkobei24jh8KKtuBb8tBSqTR9i2mtPoWO/IVCWlYrZ0d+e+xtSu16D9vFxuH54T9ESfprc0ZcuWStawgURHuGrwvUkYovJPV5wRy//ahauC/TBoIcfwIHN6/DiR5+jb3Iqhnbujh/+2IbVFI8tJGYTRHg8ZU1v1zYFZUUXxWcSRfiSZXhS0x7d75qI4geHklVei4Cd2Sjbfwq1R84jhgT+uexjeH79t+gal44J3UbAu0smqgvK4KdVou6O3qgjMe7n44W6ZX/g7Wdfwi5VKXy7pkEb7otRDaUIbtsJe/MKcfz0Qdz38tvom9EGBXk1yD5TAZBnUXRbN4SmpWDr9oPQUNmi0+NpAcS2K3hLWrZOaAMJ/5uKkZkmV7Llym3NXdxaoS6FCG8U7ZYLonOhD+VY8ZY0ID6XCTABJsAELgsBFuE67K1KhF+WlsA3bfUEWIS7toq+WrQXs2e8i1vIOprZjlyoSbRFhpBbc00lpr06Fed+2Io3JvwDHn0z4F/lhV9nTUfWxR24vsNYxLTvgoqeKVAeOoFV332NDy6swdPvvAIlWcK/+XY5pWwIQue28Xjk2ZuREBeKrz95F0Eh7vAOSsOsb35HXXkdQsl1fcQNXfG3WwZjK1lxJz37Coqq6pAS2YbyNdSQu7cHlKpUePu0wQ9LFiIn7wSe/ccLZM3OhJdnIEJ93FFDC3cnTh4WRbg/ZUoXRHhMdCICKbmaklytvXw8RUv4tHc/xK6dWZRhPBOZbej6+sRsWQcO4ReyKCfEJyGJXNszKLGaEBNeU1WBHYfO4o/dB5A4+EZ0JUu4n6cWCxcth3b9e3hn6v+hY//hYkz4V7Pn49/frUJGrzFoR5b0MQM7i1uUZZ/Pw/Jl6/Enbf/Vo09vhND5NwwfQps9lGNf9mnUfP0dhgd4oN/D9yFnxza89slX6ERu5+MHDsHig/vwc85hMSbcN4q2KaPs9e3bpUHRUE1J7FViYrbtK3/GG2690GfQSBT5utPfKcSmfxpqw/zh1qBC5cXz0HyxHC/P/x/GJHXBDR0GoXZML3jVq+CVnY+6fkkoUtYjPJj8qLPO4h8vPovt4fWISU1CRIMbeoWr4Ues9uafR+75k7j9qbfQk+L6qyrqUUL1508LCPWeGqofHxyixYqLBeeQ2JGs6LWhLmu4hjhuWImXtizSmyzO5nHjjrmjyz8oW8Jd1gD4wkyACTABJnDFEmARziL8im28V1vBWYS7tsa/+WkH5s2ejWEju2LA8AE4n1ePCBJWaRFa/Osfk7Bn5jq8NfJppN49GjW0x3XWp/Ox+dB2DE3JRFKHPqgdlobzv23Hrh8XY17pDtww5UES8Ep8u2wDgrzikRzhib8/cAN69E7H/Fkf026DDailfb/nL9yF6rpypAXFo9fINNz099E4duAAnnxyMs5cVCKRxHB8bB3GDw0j1+1QlNRFYeXvG7E/60+88PwraJvRDW5u3gjwU0FNe3ofPXYA836cDS9vFUZcM4bivtPh6RFE1mgS/R5K2uO6FO9++BG279qHtNRMpFBceFuyOBdWFFH28xP4adFCRJH4TaM49w4ZGQj29UcFWbj3UWjM0m1b0WXQ7Wg/5m+IDq7Hl/PmQfv7THz8yu3o3n8MJYcrxsxvv8d/v1uD6M4j0YPc+vu3i4dfrAcKyeI8n6zsWYdz0bP7IESH+mLY4E6orq7GseMXUEjJ5m7wVKL3E7fh5OYsPPHxNIxN7or+3dth0YHDWEV7b7uHRCCUXOiDwkLQp1tX5OfnQumuRm5+Pk4uWon7Qrtg6JixICWM6hMX4NsmATUk7KvziuHTNQkXpv+E/1v0MW7I7Iu7IsnynRpL2dD9UUXu9t60p7giKgjaqEAod5/Gc9PfwVaPUiRntoWCwnYGBVQhvG1n7KYY9nPnT+P2R19D7y4dkHO8ANXZlL/DsxIRMd6IS43Grn0HKJN9BWLjwinxeoRLGm6jADeySutd06V/a3Q3b07sdDNFuJxFvXFhwEERzpZwl7QbvigTYAJMgAm0DgIswlmEt46WyKWwSYBFuE1ELTpg7vIszJk1A93Ioj109DCUVnog2EeFNDJkfvaft7Dyne/x2lBKOPXwzSiqK8LeT37Anuw/MYiEbFJmL7iP7oSjv6zDtu9/xArNIXS+5//Zuw7AqMp0e6ZPZibJpPeeEEoIoTcp0hVEBMWKLJbVtazr2svae921I02aSBWQLr333ktCCem9TDL9nf9OAhEDRCTKvr2zj0fI3Pvf/373znjPf853Tl8Y6Mq9ft9pSsUD0CYhCo8+P4LO3nosmD4epSX59HvwwuqNp9nTrUNiQCRuvrcHuvVrj53r1+Dll9+hzNmN4OBQNInT4babA5CdF4RyRwxWrt9KVnojnnn6WbSke7hCoWNEGfuatVpknDyKmbOnMJvchf79b5Dk6kqFkVnZGvZ369jpbsOnn3+B1es3nwPh8ZHRqLBXSiD8x3lzmScejQQauwnndAHCqyorcDQ9B4u37aDh2nAk9x+McJp+T1u8AM7lY/HRs7ehXc9BzNquwOSpM/D+5OWIbNMfrcLj0CM1BsZwDfIKqjF7/gIcIpjvcV1vmDQO9OzaHC4C4OycCuR+NwkD6TDf+oHbcHbnYTw//mv0jUxB946tMHvfQawozIDGPxjmyFiEM/ptQK/r6VJ+hnL2chxjRvuZVRvwjLolWrVqA1Pb5nAUW2ArrWRHvRqK4ko4E4JwePMmPLZ2AoaHpOCh1Btgv7MHdEYT3dBP0wDTRitxA0ydmsG94Qieo+ndDqMFQWmMaTMY0MvLgvCW7bElJ4dRZdm457HXkRwfTUk888UzbbAoLTAFqRGREI79R08hv7CErQDB0Lp8f9d9Wd/Otew2LjRdu9CgrWbn+gH7b+29vmAmDTB8O3fcurv+lS0Xx5dj60VB9m+d129ZXLjql0IeUK6AXAG5AnIF5ApcUQVkEC6D8Cu6ceSd/vgKyCC8cWs+4cfdWPjTj2hBd/K+g/rB6TLDjyA83FCJsR+/h3lvT8Rzne5D97/fi7zqIuz+4gfsPrUHnROaokmLzqhKi0DFkdPYPmMW5lp2Imxwa4T6BmIze5JDfOLRlkZsIx69ETExZiwn23wq4wCUzPheuOwINCpfJIZEo+8wRmzd0AHH9+zAi8+/iT2HShAekYT4KA3uucsLmWfDCJabYv3WvVi7YRHZ8kfRrn0PGjR6wag1wch+5syzGZhFEF5tLUffvjeQ0U6lk7kODoUD/gSZXmSbv/z2Gyz5eS0N2NKQFBWHqJAwWJxVOHk6EzNmzWROehil6smIZ0yZr5eRBnMuHM/IxfwNW5DSeRhSb74DQextn7FsMSoXfIJPnmGfeK+bCHctEhP+1viFiGl/I1KZQz6wc3OYIvSclwWzmOV98FAGunbqynlUc5GgLZjqhaNHM1E1dREGKtVIuXcIstmb/tLkb9E9sCmu79Qe32/fgdVlZ6APCoN3WBT8gwNxPfvKS0pyYXM5cTo3F1uWLcWbzpa4cfAtqEoOR9WJHHidKWVCuR2uVjHQpsYiY+xs/PNHGqrFpuG+lD5w8/jGpjFQkwEv96XJJU0wzaFBcM/bhqeffhp7zHaYm8fBoNRgoL8boc3bYz0zzY+fOopRz7zHtoVYKFwaqIsBnV4Fh9YGrZ8Rm/ccRhZd1Fs0jYOPwufq37gCbM+K9MSRnRv90nna5wHxBYZpK69wenVB+EWY8OGhy6XYs1+8GgrCZSb8Ci+MvJtcAbkCcgXkCvw3VEAG4TII/2+4T+U5sgIyCG/c22DyokNYMHcOQsja9hnYD1a7ERHBvkgOVmLO2NH4+ql38GiT4ejz+CiUq6pw+LufsP7ARnRKSkar1j1h6NAc1qw8bJr6PSak09xsZDcMuXEwfphHlFNlQDIl3jeP6Iy01olYN28B9u1djx43DsGCpYexZ9cZpCY0Q1r3GPQf0AF5pzPwzLMvMfoqB0lJaQj0c2PkX+xkjGPZ052KLbsoz14xBw//7UF07sJebJU3rBVVCKRMu6g4h3ncM1FBeXnv3n2RGN8SaqUJ1S4LAnzZ465TYezECfhp0QqCyNaICYlAJB3Sq102stVF+P6HaXQcN6NVy5YSCPfWeYGJhkg/m4cF63aiafubkDrkLhqzuTBvw2pUzn0H/3lmONqx/1zHukyaMh2vj5mP6HY3IIX56YO6pEhy9MzMKswhy773yDF07NIRiSnB6HtTO6i8FNhHQ7vsZyagv1OL9n+7Czn7djOmcTy6+jdHj/btMGnTZqyuPAuv4HD4R8dLcvRObVrDYimmHZ1bYsKPL12Fv+tS0HvYLVAO7Ypy9oXbyyxQlVVTFaDkcbxw8rUxeH7hFxjYqhvuj+4KNxUISp0WVVx40XRNhNLlhpaGbupFu/HM6I+xJ8iFmBbJUOq16KqvRAil/9uLyrBx23o8/trnuL5ba1RZyKDnEug77TAEe0Hh740VG3bhFMF617apCNJ4N+6NWzt6jewcl8gFF0B8Ke5oUG741Zv0FcrRG7w4IDPhV+9aySPJFZArIFdArsAfVQEZhNeA8Jz8sotGlIUE/kEPUX/UVZeP819ZARmEN+5lm7bsGObM+IFycTVuv/dOFJcqEOCjQ4twLZZOm4L3//oCHkwcisF/uw9OPy0yf1yDBWvnowUlyanNusK/QypKc3JxaPY8fHfsJ4Tf1Rlvv/UWPv92BnO/16AFwfoTL9+BNm2aYdeKFVi5bAaGjXoAuw9Y8MEH3yEqKAS3jeyHW4ZejyKy2a++8gaWrjqCOPZF+5sdGDXSgcKiRJRWcf8D6Vi8ZA4eeOABdL1ugATCXbYqBJEhLi7Ox9z501BaVsCIrB6ICKM5GIGg3pvyeh8D+8edmMiFgrk/LUUz9jhHBoYiMSaGkWfVzOwukZhwrd6LzunNJOd0PyMBfpUFGXkFWLbtEBJa9UV0r8GwWqzYmn4ItgVv4OPHh6Jr31sIwq34ftps/OubOYhqOwCtI+MwoGMy/OO8cTq9ALPmzcaO/fvRqV839LnzOiS0DYadYD63qBKV945B22wre8JHIGf/Vrz34yS01iWiTdMWmLhxA7ahBAYuGAgQHkI3d9ETXlqah2qHHScyM5H500r81TcVvZLbEQibYU0Ihas989s5Tydz2s12NQ4uXo6nN0zEENb0b837wh0ZCn2lC24tRfrs59ZEB8Md6kuzuUN47puPsctgQSxBuMZsQoIzC1EtO2Ev2fJNm9fi6bdHo0+3NoyNK0DBvizY3U7EpcXBNyoIyzbtxakzWejcLhWBCkPj3rg1o3sk6r8EpOJ3W0Ifa3zQ3Rg94TII/0PuG/kgcgXkCsgVkCvw51Tgfw2EMw683kIrZBD+59yA8lEbXgEZhDe8Vley5fSlR/Hj7Okw+Tpwz/0jUFDoRoifF9KY271q7ky8Neo5jIi4Abc8MIqRVUYULtuGOT/PQFx0OFKT2kPVLIaybSdOzl6I7w//BGu3SHz+1Zf4acV2TKQMOj46Fo8/dy/at26K49s34EfGofUfegfsigRMnkKXcasTA2/tht7Xd0BFfibee+89zFm4FbHxrWDUVWHEbT6UXieiyp1ANjkdsznXO+8cga5dB8DlZjSW2Rs+vt7Ip1nZzFlTUF5RgH79BiAkOBpeOn9oDFr4eXuRFbbjh1mzaQi3ECktWiOW8u7Ups2ZsFWCHALt2T/OgUqjRZPERKQ2b44ILg4IY7ZD2YxlW3cQia37IHbAUILPSuzLPoHqeS/g00eHofdNt9OErIqmcPPwwuezEJbWB12SUmjMFonwZsHIOJWJBQvmY9OObeh8Q08M+duNCEjyQiWsNKaje/ldX6PZiUp0ePhuFBzbgjHr5yMFCWgek4RpO7dhbUXWOTm66Am/rkN7FBVlo9JaLRmzHZ23FI9FdUHXCLrXE/hqHAqUKpzQBPpCFegDByX1Bzeyj37tJAwJS8EjaQNhjwuH0aaES6dmPBn93HzZv908CnYawz310VvYHkDXekrK/VV6tDNbEEkQvvlsLvbt34mnXv8KXdqloDS/HNk7T8Kl1yEmhbnqUf5YwXaB3LwitG3VBCbHHwDC62Wzh2V9AAAgAElEQVTBa/PDLxJfdu5Dcn67hn1u6mGeryoIv8gspGNAjiNr2EWSt5IrIFdAroBcgWu8AjII/xOY8IOZ+df4bSFPT64AkBTKqCbxqtGInJOKnPu354dziwP8Z+02bvFT3f3qvif9nluc39izKX8h/jb7aP+U8s9efgxLFswjIMzBXaPuZnSWF6JDfNEyUs9+48V4ZcQ/0VfVGneRfXaFmlC8ei/mLZ+B+IQIdErpDlPPNBqjaXBi4kxM3TwLRxPd+GzsGNgIgA+SKQ0xm5HYMpryb38c3r4M8+cyB7vPMMQm3wgqyWHSebNHvAr+3lpYCrPw6cfv4/u565DQpBXcnFOLcDcCwihNj01h5nY2Jk2ahNuG3YvedEB3sC86wDuIjuh6FLNP+vtp48jk52DY0NsQFhoLncYMLfvFfQjENRoX5syfh8nfz6EcnUw4+6yFO7qQoxeXlktydCcvRMsWdE4nQx5sJoBXKXGMx5yzaAdBeE80v/UvOH2qHAdyM1Ax6wl89tit7Ge/iz3h1ZTC/4xnPv0BvkldcV1yGhL82FdPEF5ut2LZkkXYvZN99H27om3fFmjehTnalMgX5FmQ9+iX6FrsxZ7wYTiz92f8sHsFEqsjkRyVhBl7dmJzdT5U5kD40s09mJFqbVumwGplxzfB9eGMDBxdvhrPGFtjSIc+NElTQGl1QW9xoZgRaJYWYQiMCsHunxbh0aXfYliTzngqbTDcKgN0FdTaB3nDFquiFJ0/RwTAvf0onhj7IbbGahDKRRMvRpDdGMGfm7XB5pxsHDy6Fw899xE60B29stiOsmMlsHIBxi/ahMC4IKzYtAWldEdPa0lnekcj9IRf8AmpjwX3bFILsC8l2b5aILwAHebQuDDgcvLzOs7rt2ZiaU6fC5h6z/tHrnsM/fHDuRxwUEq/hf3lpahzLtLiQyY6rrkTsX/Kt4Z8ULkCcgXkCsgVkCtwZRWQQfifAMIbcqncBCRV+VnI3rYW1RUVcDkcHrRzng5tyDD1buNmlrDOYIKZDsiBLTuyJ1J/bjsF35Nf12YFZCa8ca/LjyuO4udFi+i2nYEHH3sQCnUQ/AwaxPrbcGjDOrw26nl0qIjHo//4J3SJYShatQvTf5pIabQ/urfqBVe3ptDQgbx6yQbM3jIXCxXH8MHXX6JVlwEExwSy/AhbbDboyPwe27mQmdnjkdphIFp2uB1mSsLpT0YgXA4t2Vt7SR4++vhdjJk8HwlNU5k3XoDKY5lo1oY95T26EVgW4puvCSaH3oOBN90CO/Oy/U1kdQm0hSHb5Knf0hgsA8OH346QoGg6ohtgZJ+3N2PLTEYdFixZjG/HTUVykxT46k0ICwiCT6AZLiaaj5swHtU2Ozp16EDHdROoFkdocBCKbRbMoGFZZLNOaDLkXpxIL8MZAmPrvCfxyYM3o+8dI5jbXU4Qzoz0D6dCH9UR3Wn8FqyuRmSLECj8fLBwzmzGrx1B126d4TCUU8Kegji6sJ85nofCz6fgblNzNL3nZhxcNxMz9q9GfGUkUuKaYebeXdhQmQOlb4AkR3ezST3Qh8w/2wViEuJx9NQpOtOvwD+8W6NvfGuofchos7dbVWiBggqDXFcl9Mkh2HtoN/65YQpuj2qP+1JvRKafAYZqfucxvs2Xiy1KPxOcdJD32cuc8HH/xn6mi6V1bI9SSwW6aUsRltIWR51W7Du8B3c//iaj1lKReaoU9jN28CLRuZ3Z8onBWLZ2DYrKytGmVTIMirDGvXFrWOiYr15H/xb1HOoijunnt6wB4ZfIGq/d9qJgXzpGQ0E4II1zvA/6Xbcby94I/CW7XWe+dUG4BLIlQzoe59Y7gFlfYGutZL0Bc2/ciyCPLldAroBcAbkCcgV+WwVkEH4NgnBrSRH2Tv4SpyjbtFXZ6dLMp2ByhFcLHwswJ8C2Sk15amggWt16J0I79aHDspIYXxxHBuK/7WP0x2wtg/DGrfPOI4WY/sOPOHRoI5596WmUuf1gI9hLidCh8sguPHPrk2jfvBX+9soL0DFbuqikGJvXb0Bpxhn0vnkgfGOiyczaUM6+6nmzp2L+vDH4fMLnSGrflw7dYZSBVxKQ2aA061C1eytWTv0Y4V26IjZ1GBSmWJh1jNFSkrHmaRrtxzH6q4/x/hfrERTdD0o1qfJqAs6wOLRuG06/7zJ8+/176NW/M4bfMgp2iwN6jR5+gX4E4VWYPnM8Cit3om3zUTAbOkFPY7HQQBW8fALgVLiwZtVCTJ/8OVo3T4LKrYTDpkLzjpROG834ZswXHMOEDpyb21UArU2N5Ng45NidNHPbiyY9+qLJTcOw8yzP9fRuZM55EV89cANuHHE3zclUZOFn4IcZ+3F933vRjBnbLjLS/uxHt9icmDvnG8w+cxo9unWDympGrMqJjs1DcMyVB9Wkn3BzeBBa3t4bJ3btwM9blyAcQUjo2A/TFs3BtoqzUMU1h2+AP/TMFi8pdyCYGert27TAycOHsHn1TLqjd0D31l35nSnWK6msCDHSfM0F752nkZ+kQAYXMkZRpTA88Dok3vwaqgcmwmAtQTV75r1Vavgx/13LHnj3j9vx0+eP4ERSCGL79+V3ow2tuSBj4PFsznzGw63F7Q/8k6Z5jIdjj1PW8bMAJeveTeLhE25CxoGtyGeeeCCd883uGkVJo9y+l8oFv/CAgTVM9YW/v1og/PAvB75oTjjgcWpnIlwvwWz3qePy/kuHd7O03QUgXRylNvucx6h1YL/oIkSj1F0eVK6AXAG5AnIF5Ar8vgrIIPwaA+Flx/dh5buvMkOY7DclpgJ5q1xKKBwX9Y37bXeAwNf84yJr45SAvZIZxQqkDhqEliMe5cOm4OPk17VYARmEN+5VyS51YurU+Vixaj6eePJhWF1kgdnn2yLWB86s07j/L0+hb5eeePyNf7GPG6ikWdnurdtxdu8h9L15ENRRDIsioBW93Qtp5Db+y9fxxlvPoc11N8GhioFOZ2VeuB0qsre2wzuwaPw7COvYEQmthxOER1PKXkSDMDOMzPzWVWdizNdjMGthPgYNfwlBYSZoldVkyfUICdGx77sMz732AsIiw3DbkFEE0gpKwb3gy55wO783FiyajZPZa5DSZDDSUvsgmUAXajvnQDm61o1NW1ZgxozR6N6jPQEypdhWK53gfWCiAdnoiWOxe1c1e9eHIIAMudOmQUxsKOz2Qsydu5pxY8Fo0r0P1u9lW40lD9bDk/Hm/d1w68i7CNqZHT5jGnbtLcVDj/8LLVsHw1LqkuZeqTTgmwlzMfp4KW4a1IMGcWrGa1kR7xeBo/y+c4x7FT2qbLj+jgHIzcrAzDXst6/yQbPmXTFv2ULsrTqNcmEyR7ZfXV7I81QhLD4KrVKb4djxDOxfvQZPm1NwI/vztVoj0rsHYG+/EOZ/uxGx7jhSVtqRufcEHtw7E93DGc026k2kPNETCSoXyp2MJ0MVdPyQlamNyPh6PSa8THl9r/Z48JWXERfuAy+HBi6jD3IYS7fwxynoR0l+dGJbVl3FGgn5exkUvj7Qeim5KLCDxnjFZNfjmVPOoPlGeV1eRn4OmNYBrX+9u9kFs7n8OL/c4ff2hHO0Oj3kvnXc3Gtj1GrnXW/OeJ3JeLarZyGiUeotDypXQK6AXAG5AnIFrl4FZBB+DYFwW1kJFjx5H0roFKzigyP/D4pqPuxTnlpmcpCV4xMuI3R+z0tF0G2sUsHbqoZaSwZM4wHibjoMdxl5H2Wmd/+e4eV9G7ECMghvxOJy6HKLHeOYVT19zlT867nH2D8dCC+jgQyyHtU0LBt5/9/RObUdQfjLqHJygYyA+/jBwziwbhO69usFcxh7fxl55UUAuGrRT/js3afw1JP3o+9gMsQ6Mqh2O5iaBS8heT51AFM/fRYhKeyLvu5eGAIILoV8moy1Uc92EWcmxjEWbctuK15681OEJ/J7oMIJJQ/rZ1bh9OkqDB3+KCzVNrz4zBuUlZNpV1glxltBRnbd2k3YvGsOnc3T0Kdfb3TrEw5nsZNgmGMbldhx+DjG/TQfzbp0IWg0kAm3wqT0htFsxKIls7FzxQncP2gUrktrxgguC6Xq7FPn4sDPC9fg8GG6m1/fHZn5FpQUnsWaxf/GHYPS8PCDf5eOP33WVBw+XoV7+e+QSAOqSktgMpC1DonC+CmbMfeUCs+Puo51quL3nBV+ejNyLMC6D75EwM596DO8H06XncKUxZPQ1RiPiNAEsuIbsLkwE4WJvWBMSqVaQElwrUFgiAmJsYE4dPw0cumm/rLLixng7VDVKhGb/xKIg80YTcYcb1NpFW78vAhZS7bj6W3T0CkmFbGj/oUu/+yPOHcZQbiL86GJG8fMU/pgz6frMPrFEQgY0h8vffwxYoIMUh65QqdBwZH9mDv5a3S/6U5K45sRvHM/AxcwdPx6phJArXKTcd+Liopy+AVHwqgJaqQbt5Y19gx/OSb45NTPUZJ2B93eg+pki4s9rxYIb7gcHaid+y/ZeQl0r0+rw4xfYm51JOi/3q+RSi4PK1dAroBcAbkCcgWuUgVkEH6NgHAhndzBXNq9S5ZBqeGDI6WfTosbZ6KtKGtVCU2YlY7FQpb+6xc5GD6AexhsN7s6XTQIuthLQHh7qRqKQwZE7TPC7KIrsBf3Ykujjr2iw/7zNfTBUVfp9pKHuZoVkEH41azmr8eylJRh7A8rMZlS8s/efQkJYZFQcaFK46Ui2KzEwyMfpGdXKF748F2acClQVVWFzBMZBOFb2NvcC6ERgahwOInDfbB9/Rr8++0ncf99QzF81KOwqsK52KWCgShaZzLAmX8CEz54AsExlJcPuB+m4CR4EdQr2Tjuxc+j1l1COfrX2Lw5D+98MpqO21yEsxDBO6pg9tWgpESJIUOfQW5BFr756it07BSEavaJU1ENndYHu3efxBI6t1cWhzF3vBe69g6guqaKkmt2h9M87khOMcYsXgPf+OYo4Xl4sRVF6+UPo48ftm/fiGNr9uJtRrEN7BaLvPx8uMiea9iPvY3u6MsWLKMr+yAuBmhx8uQRvP768+jcKRX/+OvTnLsXY8h+wJFjVgy6ZSS8AzSw0qAsgHMOYqzY5Fk7sSlHgf+M6go9zeYcXFj00ROoKyzYtrEAQeUVSGybRCn3GXz+5UeIL1YiOioRs5YtwjF3JRzXjUSPux5EYkggOXRQxWOXxt526AwWv/svvJmZjSGRqcjuTQO1h4KQGVQFdaWeMNmGYaNPI3PhFrywZhq6N+mAhFGvIe2+bgi2F7ENQAsVgXiArwn5VBts/2Q5xvzrPvgQhD/29ocI9vUiu14NvdEXpel7MXfCl+g1bASCEpqjwlLJHHED89dZe4URBi8djp7Yi7KyMgSYw+Ctbywm/Gp9Hq6CHP1qTUUeR66AXAG5AnIF5Ar8j1RABuE1IDw7r/SiFHNoUOO721axf3DW30bATikrjYjhZpTaibQKKPoVItLPSkkjs2ylP798KRVqOiNXw8o+RSEv15HN0ql8pO0EsL/wJdToFMSigIxN/l4fRC6k0RHzc+16bktL5NTBg9H2vr//j9z+/12nKYPwxr1e1jIrxs9YjXFTxuGL95+nK3cUHAo71ARgDocXHrlnBJRVDrz6n0/hJuKqslQj+3QWdtKVu32vbkhsFosygnC32oADWzfjo5cexrDBPfHIM6/BromCXkWALYFkmqeVn8HE95+gsZgfOg97FAGRLWAj+FOSGdYT+OsJxieMHoOVC/fjjff/A3O0E4U5erqUVzIznPNxGnDXXW/jaMYuMuZfoU0HIywlNprJcX+dCcePF2Dx0rkoygnBDTfcgA7dfNmvXgKj0sXvCDVO0LBszKLV8IpKRgnPw5sydeEc5+sfgb10It//8za8+8h9uIHu5QVFRXBw3ho6r+/ZdQxLFy3HiLtvgpZ96rlnc/DO62+hTdtW+MfjD0FHY7oVq37G8ZMO9B5wBwJDKXWvtNLgTQXxPTp61lYsy7Xj/buZ5V1dAjfnalbpeD6MGDtbjWB/P8TEB6G8vBgTJ01BE0MwUlPSmMu9A6t370BZ4nW4ezjN7PSVqK60kHl3ISwiFFvO2PDWU6/iodNHcJM5HlYy0IfuCcXxboFwEYQHbDuJ1KVZyN2Xjn+umUrDuE5o+tB7aDmyEwzlWTRv45cuzdmCKOcvVGuw56PlmPDKffAb2h8Pvfo6/HQ0tOP7XmY/FJ3aj+lj/o3+w+9FdHJbLm6wPpSze+vtMBr8YPIxYv+h7TyHcoQGxHBhgq0A8kuugFwBuQJyBeQKyBWQK1CnAv9rIJxx4PVef8WfDcLTVy3G6s8+ppSUvZ2cY2aSBe47chDtZWU8EaWXZN4uhNQqgmmrqwJalQktzXdL75+s+BnF1iNQK0zUsqsl4H7hi4+bfBB3o8QI5GzxR+ScQAIEgnO+EdIkETd9+I38IbkGKyCD8Ma9KOVUg3w/Zyu++OIDvPfCQ2iVlIRqNyXkzJnW6vzw7Mj7UZpViNe+/Dd0dBqnehwF2flYM28RmrRJQQc6YVexz5nRAzi6cwfefvYBZnin4pl3PkOVVwx9GMg28xOpp9LFRlZ3zlevwF1hQ4sbR8LgF0PDryDmbHOJjEqWoGAdVi2ehWWzluLVV19FSFMDTh6tgLfRhWAak6nUvrjn7k+Yub0YE8aNQ/vOJlSXaKiWYd84kf6pjDwsWj4dRVkhuPHGW9C2ix8UpaUeObqXHmdKyzBh0c+ITWtDdK0joGYfutsBv6BgAt41WDJ9Lf5x91/Qs2MsKspL4VCSRTdF4uix/QT3SzF02M2w2ipRWWDFFx98gHZtwnHPyBHw9vHClu3rcIo+ZV16DESo6JO30xjNi9FzRjXN5LZgZZ4Kb9/VlmqfQii9/cnOm1BpL+XYZwn0TWiXnIDcsgJMXb4CzZs0R0xoJHKO5mIN53XcKxr33tgZLdw5sJAK9/HWIJoKhC2nXXj/+X+jb9Zx9GJ0mZqLkYWJOpxKMlFqr0HkjlMI8ApA7o4jeG7hN+hHJjzlobeR+pf20FhO0SSOCoFAE4xaPUG4ETveW4Xxr4xA1K2D8Ngr/4KfhgCb/d4axrUVnt6HaQThvYfehbhm7QnyLfyWpcrBi/4dWhP77oE9uzeisrISwaFNYNDLILxxP7ny6HIF5ArIFZArIFfgv68CMgj3XLM/HYTvmTUF26dMgMqhQLXCjeJROQhNKIWrnEw36WvhWF4XhgsJus1ZCaMqAK0DH+QjoBcBeTG30/D3RdhVOI4ma7oamfp5+O75STizkfjROFGsU6JqajhCdxvh4AO+b0gobh099b/vTv4fmLEMwhv3Im8pADZtPIDxn72FVx+7Bz3ad2Lvtx3eZJ4NBFdP3P84Xa+P46OJ42EOZ0RZRSXycnKxfuEyRDdvgl7X9aT5GFBF34b0fbvw9jMPISE5Cg/+632csfqjjLFfpKPhxQUyQ4gGu5dOhI2y8JBOgylj10kxhL6UwajdaiQmRiDr2EasmfEjXnjmBSR3iEN2ZiGZ8Gr40sFcb/DGA/ePweIV32Pc6O9wXc8gOqSTtafHg4as9qmTWQThU5F72gf9+g1Gu66URFdzbErRdexrLirPxYKFs9GazuLCVV2j0jLizAD/wAis3LCJMWVLMHToHWjfKQnlpRaauXGBzhyMkyf2Y/6cebj1jjspwVajrMCCT956Ga1aaHHvyKfgH+CDjVtW4myeEp263YggGpppaaCmormFzj8UY75bjZ0lXnjn9jbQkP0WPdZG9tAX2atw8HA69D5BaMfvoCIuLk5ZvBKJwRFonpSAzGMF2Lz7ZxzSROP+od3RVFOBCvjDYFAiwoetPKcr8cFT36AL5fo3PD4MBmaCK4XrO6+Fgyy2NzPKrfxuPDp2Hl4b8wF6JrZCk1EvofuozjDYswjadZKKwNvLG8Vqb6x9fQnGv/VXhN99Bx544y1mpWv5lUnUTwVExZljmD9lNLrecCvC4lpSEq/mwoeOMXFc8uQiKjfFqd3bCcKr4AiIQDIXGuSXXAG5AnIF5ArIFZArIFegbgVkEH6tgPDZ0wjCx0BVrkVpMnvA/3IaeuYKOxx0Rq83MYzg2ZGP9oGPUIpeih2F30o9pxqVL7qHvICzlZtwvGw5DGr/etlwgcMFuleZGXa0xwzT1FDmhbtgCgvH8NGTG/wpyV38LzzwVU7Dth/wCH56tPUlt9335YN4EZffrnYQ6fjpQz3j5i7G0w9sRO+xQ5H+wBzEj30TNzSEhJL2mwM88gY+uqGRM30bVql6t5JB+O8oXgN2/XDdURRmMV5swmd49eHb2Q/dD5XWamZvE8Sp9XjohTewbtkqfDJ1IqKaxSO7sAL5ufnYuHQl/KLDENmmB+XodpqlVaE84yQmvP8ykujefc+Tb2Bnphu+GoJZLp75ewXCO8aIw3T/Lj+WhbAug2FxGVBKR/Qwbz+qwvVITApD8clN+HniJDzzxDNod30KKkocBOrFXBDwhcFbSxA+DtPnfoax30xG3wHxqK4ohUqlYu+yGWdO52HJqql08jaib+/B6NA9ArrKQqgNZrjJfFdUFmPN8oVIbdqEShsalxmDoA8RcvAkbNp0AGPGzkXfgd3Qvn0E7DR0C/UNhTNIh8M7d2LuD4tw7333k4a2orCwEF9/+DaaJyoxePDDiI+Nwoata5FbaECbjn3h42+Et8ZIpY0TJmZyf/rtfGyr0uO1e7vSfI6Z6KxHoMaAElsZTqaXooJguEN0JLIIsWcuXIWUkHCEx4dhKyPA9m3cjdPGCDx313VI1ZSiVBNK4GxHmJcN+3MdeOOJj9HGzxfDXryD50NFgoVLlWTW7VT8qKtK2UJgxt5Xx+CdsZ+iDQ32Iv7yIm598Dr4V1EWX02IzUXJEG8D8p1GrH1jDiZ//jLcd96BtPsfg5NAW0c5v8h7N1TkYuviOWjX62a4TEGooEs+A+J5nlZJsp9M5YTj+GGUE4Rns95Do6/1nvAGfDjkTeQKyBWQKyBXQK6AXIGrWgEZhF8rIHzOD9g2iUC6Uouq7kXQ3pQDRbmS7Ev9md2CGXeyF7x9wAME4eVkvTUE226cLF9NwBABX1009hVPpVTdt97ecHHaShcfUo0OWPP0UH0bRXko4B0Vhtu/mdLgm+wXILjOXgJMr+0+Bo/iSzydORQj019pELhuKAj/NfgPRXJyDo7EEcB334ibXgTe+elRtPzVmezClzd9hSUNPsNQPNJQMN/gMa9sQxmEX1ndGrrXW5tOw04TsoUTx+Bempk9Omo48vNyCSR9pKiyZ1/+ApNXrcXw516FOSYFedklsBQVY8Wyn9CuYxqiUtrCXlEAmwDhuXlY+sWbaOZrxT/e+wzb7CHQ52Wz35usKdnyGH7O0g8dwMb1qzBoQH8YqGEuQxQBtAtqfp6TogOQk3EYUyeMxh1Dh+KmGwag8CRbT7Qqssfs6/Yy443XJ7F//d/4z3/G4a772qE0u4wydYXUk5xxJhNzKZPPzCxFp0690b5DOx7XwQgxh8SEWypLcfzoITRrmkiDOQvdy/UIotO4kQz7/r0nMXXKDDRr1gy3DB2EwuJMyvEp19aZGQWWjsnTpmPEyJEI8DOjmMZw/37/Lfh5GzFgUAe0TuuA/ftOY/PGvXSD1yEwMBzxSZRkGwwSIJ//8zoCYx+MvOdWyt+LGblWwWNTxUPJ+p4T5VD6GBBE0G2ttGPR1JlomdAEUezN33fkEDZu242T+mg8PqI/0tR5cCt8pZiy8CA1Dmdl4v2/f8rFAhP+8fLf4RfBqLbSYn6/6YnFqSJiLz9ngBn/+RKTPmEPfWfGtvUZBK/4JChI8wf7+FAJpCJgV7H/Wwvr5Jn492cfwvL3pxA64G4YS3JgNOlhN7BdiBnlx1auZ9Z5V1T7eSOrpAR+Chq30VfDST+A+Dhf+J3YJfWEZ4e3xEh/kfwuv+QKyBWQKyBXQK6AXAG5AucrIIPwawSE7571PUH4GIJwmqT1LYKShmyqCtG9Xd+LAJyIrNB6Emn+t6OJ7w3YnPcFo3HIpjnOomfQ8zhcMgcHyxYhUN+EeeMOykHr8Z0TiWd0YkaRBhgTwQdVmguR0bvjN8jRPSC8Cx7JmIOvjlzso5WGAQN2E/hewHDv+5JgeXeDPo/JF2Gpzy0CCOA9MR5jP7oBeYJN/wXKvgiQrjn+L8fOxuKnX8GK3tceKy6D8AbdKle80bebT6PwzCmsmDkNbRIjMah3d3527PANpJxYrcIHY5khvu8Ahjz6T/hGJKC8yILKwiKsWrkYrdqkIo1xYwJgl1OWnJGeiUVfvYtk91k8//KzQFhThFgJZmlfriFQDmB/8fbNG7Bs8QJ0v64rwsNCoC07BKUwKXNTGh4ci7M57Lf+ZiaU2kAC0WTkWdIJoH1honmYf7AZGzYcwJ5DO/Dog5/j+l79UVx6AjqND5l7Hxw/cQDbdqyCpaoCQew3jwxvypxvBfPALZSk22G3FdH1PAMtWsbSCJKu3zRUCw0N52nqaMxGt+wlqxAWFoZ27VNRbSVjTUm3wq3Crt172e+djRdffpl95CpGG1ow+ot/Y9um9bhxIM8jIo7g/gzST2ZzrpynfyCCw0K5eKAlaDdh7xEudBCwtmW9tO4KMu9eCPQPgJ2KnzmWKARHh1LizWzxvDzsW7USfdq3QXJiDA4eOYhdP29AtnccHrmzH9p4V8BGszx6zSMsUIEjWbl47a+vICrAD6MeHwn/CDNclgqoKBN3sc9bZXPDm732Ez/9DBM++wopbTqgTf9B8IlldBy/H/W8bj56E6w0ZQsIDkbhwhV474vPgIeeRModj1ChlEfWXgGNnx7WwgKcWL0OvXt2gykuHAV0QTfQUEOntNHd3oSoCCOMpw+gtLgYeb7RGBwacMX3pLyjXAG5AnIF5ArIFZAr8P+zAjIIv1ZA+MzvsZUMnIIxRD07HJAAACAASURBVI6++VANKISijJLKmuix2tgx0RnupL+5y2VFtE8PijnVCNLGUZpeiQLbIcQYu7MPnN3jNGDKrNiEjLK17Hc08I94hPwlqBegTuHF7NtCMjXfhks9oz5k6O4Y0/Ce8Esx4RPjzwPZehluAYJrgHOtavzX29UHii/OZicPSAOW7EbcO2ThW3r2TR8pfq77Afb8Xiwa/BrcX+q9P/dLQAbhjVv/kU++jaqyYpw+dhgmAuWwYH9oNGrGUjFHm/FVmdnVKOTfMa1bQ29m9nO1U4rfOpt1iq7ivkhq3ZHA1Cl+jYLSSpzYuBRBBQfQq00C2V9vOAnWXHYbwTDN3oxeBGmFOHTgAIII8kXcmYX7KAWw5THdOi+42Yd+OrsYTgU5XL9gRqVxYOZgixwyF13UC4vLeJxisua3IMg/mT3nzPr2MsHEMPL0E5uQn7+LztzlcLJP2pdGcpVsWykppjkbTdgMXj6wWmwExsGMUaCjhJcRSU2ach5WgvB9dFc/DrPZjGACUgW/NhRcxHPR+T0zK5tz1CC5WVNU8Hxs1jKUUC1wgvLrkGAqBgh4c3MLUG0jPNaKPmsyx/wDhQuB3kxuMIXAHEiwzXHVNKEL8DEx6iyQiwIKbNQlICQhDgGUtBcVleDsiUw0S2oGv8BAHEg/BvOOBbCFNsdtAzqhbbCaC5H0sWAGuJfehvS8HHzz+icw8LsvtUNLqbWGg3LxwAtqnpuSIF9koe/Ztg07tm7iYkEkmtKUzp+9/W7GxrlowGfkNPWsi5fJH1mU3S+gMZyiwwDEd+4PL45nr6iGixnugmGvTk+npD0F+lAzDeKqYeL3sJ0xbgqXDmZvRkDmHUNhbi7yHQY8edddjXvjyqPLFZArIFdAroBcAbkC/3UVkEH4NQPCp2LrpLEeJrwPAXh/mqyVu/lAXyH5qOmUfJBU0FuZbI5G6YWm5puQbB6MjIrVWJf9IWWvQyhDD0ShLR0nypciWJ+K1IDbkV62gg+rDpSShbO6KPekY7pIExfxZW7K0QUIV5IJd49hjjEdgiUQ/u33Db6Ra0H42Pg553vDk4find4b8aLo1b41h/3W6Yi7GBN+RSD8/PQ8svTQc9Jz8e8Pybh7ersFWK+nN/w3MPADJDDf4HI06oYyCG/U8pJBJhtNEKwTUQH8jDholCZ6rBX8U22jczg/d24yxuU2m/T50TCxQEOEaqCUm0JvVBKIqR2lcNLMTeEdQMZbD62dbCyBe1kVowfZNyxeAoQr6ZTuTVAq/laz31j0Vit1QTyeAIJKblMpZsBtjNIcNBqCTQJbfmSldblqq50GbCYJtCvcXCTgZ9yto3EYwa6J0vnykgr2erPPmRnWx47s5fyreSwj5+ZAQEAgJdMiOosAlcem64T0t5MMvFrDc61mjzNf4rhOJ4E/t3A6XHA5bTB6m6Re520Es3ay6jSWQEhQAAF5CedU/YsLJJIenFQFSB01BPJsC0dkZATCIpN4jmIudjhomKZRUeZtY8U13lBwwUPNvmwLFwOqyy3SggEnhYLyEgSrbCj3CoJZ74TZVkwGm2ZolKNr2MttcbG+tLe3WSsl6bydc1Xwd8InQ61hpBvl6FYXv/u4IGDnMqaSiwp6ytDF33RwY115/cj4e2vM0jVxOLhgQiM9h9uHIFvBRQ+mVXB/yS2fY/hyNxFZVkGlRJWDYJ/nVkbTOyWd2PWk1VWuMlRXMdeckvyfl61o3BtXHl2ugFwBuQJyBeQKyBX4r6uADMJrQHhWbtlFc8LDgr0b/cLuEky4kKNb6IbepwSuPllQltOgya+PFDKWXbGNTFcef2IYDlntjkEP0nTNTHB9BtsKJjMuiaZPCkov+T89c8IrHAVIIwiPN3WXesbXZX1MJiwfeu6jpEuw5LXu4tbM2VUw2kjxLU2OBBMeHY47v/3tTLgEwgXorpWFj0zHA2u74B18JfWC1/79C2O2K2bCxeU4z1ifuzgE/0KOjlqztpoFgJH19oY34JKK+fEcLmcm14CRrsomMgi/KmW86CDBZGRdAlwTaLsIGqvJ/JIm5f8JUMaeYjqX2whilYLdJUQWIE/Fbw2HAKp8r1wRCgON0zSOCnoe8n2tgR9Xgr5q7sMFNCfjwzxgV0GTdKsE9hTM7Ba/E4DXzWNZrVWeJAQCVxu30ai5H8fXEYy6HSJw0Cb1fVutXCwgU65QiTSEHIJOsugE2WKRTksgDQJUtcoD4JV0Jjd684ScHEuMwc+9g+dm48KCmJ+Yh83Kn6meEYy3GF/L3nWxnQDRajqnS0Cc6hsNZeX8NYGvmC/PkQC2mpL3agvnTUZZLOyJ81Fz3tJCHxcFpDnw8BoawnFk1pRgVuSp8z0nQazITSdshZ554ha6pIvfcypMb2CtCPSlhQodndi5CGIlUK8uo2cGFylcrKnwwlAw+9zOxQgfnVGKeCTy5TEEuy3Ye15PSuztXETQiPlx3kouPogWHQ3raiPQl+pNdQFXBmCzcB8CeJeJdWSUm4H/dvOaWJnxLuZv53wVdFzXcmyLxQIH56jmAglxPfdjTXhosaihMIo6O9nfr8KOPYcb98aVR5crIFdAroBcAbkCcgX+6yrwvwbCs/PK671Gij8dhM+Yii3ffQtltQFVvc9C1a8MHfV/JesTTxBdLIHsguqTOFxEE6igEXzAdGFX0Q/wUQfB4igUxF3NcgIfQvkzuz4RamjO/PBb+G8XVud8Ai9mC1fai1BJoODFLFyVmw/2Xna4yYQrBRNeTSY8Mgx3jbtCJrwuCH8G+JCO40fg6ceOnFWP6/kVg3CPHB21LHUNs32Ota4dVywEXMC01179Brm6N8DN/Y/8xMsgvHGrHR4cJIFsJ1GmklJqYmViKyYICDacINFF8OXmZ0lNQCmAllsw3vysCdDp4sYqgkU93xcY2GJ3ooqqE8J0gjYFvAiWye16gLcwVRQgXui8iTbtZLjFGDqqXjwsrMPTby1ALP8IEK4lG2zlyoAA2UoCd0JLgk8CZ6eJCwBctHOy15xUs+itFmBQsL9iLOEdIcZwEBDqyCSL40gLCwKg8nykRAUCfHEMtcgvJ2Neuwggqq0S0nfWw87zkYArAacHXHuUAgJc26gMqKqulGohXgKs1tZMzXmLeYh91JTKc8VCqp04b2JxSu15DLEfx9coqDDgfFysi11sz0WMajuvh1gCYP28udDgEjIAzlXP+lipMFDz90oC7yrORe3m4gkjF91k5JXc3y4WQrhgoBcLIEJioKzkuHyf+4jz1XMO4tisAM+Piw9UE9jIyut5nhVqB79Becxq5rbzJwXPyeGsYo100vmKayDUD8qaRRVxfl4E+iI7Xin+FrJ1HkPF2q1du7Nxb1x5dLkCcgXkCsgVkCsgV+C/rgIyCK+Brn82CN85nSB8It3RLXoU9ziEjiMInknOr8v+nApKNbN0Q9At7B982CxAiTUHx8qWSeyRoMz4+F7joX6ezBcP+FWOEulBPyVgGOLN1yNA1wTppSuQX3UIR0p+JnXDB08jH6oLlFCOFUy4B4TfPX5ag2/ki8nRx34UilnChbwGyF60J/x3GrOdl5w/QtTPPm/hjv4oCNI3ApTAZ9TpS697UtK8V3SRmPP6Uswu1uve4MI0woYyCG+EotYZUkfmUwBQD/j0gGABND2/o2rEzt5pvZ6MtJA5C5AlNCqAkcyq6Om2UW3upEGXikBPwG8F+8MFSFUSrKsoQbeRmRb7CVBbexwdXdGFPF38zqqm6zl7mF02wUC7CPIFe6sh0BTyeLEgQIm6AOEKzlP8QllGkMn4KyVbVpx+BImMICNIlkA6FwUkKbn4fiBQlIA/Qaw0DsfVUhrvZi+4OAXxHSG2cdg9iwTiDzG7Z55kuj2gnPuTVRaoVgBxAdbF3xWUu4t9xc/iPGq3lRYb+P0k+VNwEULMxUm1gE7IwzkHsZ2V5+Lm75T8HhLSfouiivPi/IW6QNRdSO1rrodgn8XSh4rjiO89BedvJRhWE4ArOIaVrL6etbKJwaltF8epIsIWkXBKAnwbx3KwB12lpEkbwbqNbLfw1hCMvkaAcAtrr6hEpdEIL8rxpXPX+sFE9ry8sghqF7u+aU4nXlaep5i3dI8IyTvnpiQj7mLPuZU57Vpx/VgTO9/z4vx37Mpo3BtXHl2ugFwBuQJyBeQKyBX4r6uADMI9l4xMeMkl5Oi+jX5hd86Ygs00ZgMjysp6pqPXX+5DUcEpAnAdvLWhyLHsl4zVtCoTduRPglkTwQdcskZSf/evg8zEg7WD8lFvXRhaBQ7HkaIlxNw0knJVII3/rqZkdkP2lzCYeG7FfLgcQwMmAcLZE37PuB8afL6XMmYTDuXJjzyC3ukiR5zu6Q3I/25oRFntBKXta5zQz/dv10rVLx4vdnEm3LNPm5118scbXI3G3VAG4Y1bX4XQQJ8DjmTD+ekSvxJ1l9hYAjySpJJU3EWgLb2EjJnsuQQWFQSV4luEFK+OLKzoPRaydjZvS+yz2kWptRiLg+kI6GxkwMXbQt4tXtxKaj0Rf0TLiGCDCYF5CEJ6glJJ4qIQxyLIljYi+wtvgktGFArlPO3BwMgvsTYnBlGyX1qM43azV1uo0WliplIK4C3GEi+eH6XnLqnv2/MS5+uSJk3wyu8QF9lhaTBRGumcPZNViX5vsYhHWYAA9dL7Yj8hB+f3jKTMqf1GFeww3xI4WrzNtQZpc3awS3J8BQsgGmSqpVoK7YE4uuc4Yj6S2oCDWYR0n3JwMaxwRRdvKLgoIBZLxIhqFoVCAGk8HUeopkxdXBbRi+5gTSTWm3OUQDz3qCIoFz+IcqlZK8JoVBJMaylnJ5aWevw1WjLiYg4cmGcrHcfzFwcVdeM0hTJCtL6LZQcnY8qUVTVV4nterO+ho0Xn6iv/IFdAroBcAbkCcgXkCsgVEBX43wPhpfVe+GsEhI+mMZsepT3SkXbn9Yh2d8BZy17kVR1GUXU6rgt5hKZrG3GMLLaPJkR6KBQgXDJaq3Na4gFT9HxbaQ7UIXgUiq2nsL1gmvTgnhZ0C/f1JziPxvHilchxHoChnFzwWD8as3nc0e8Z+1tBeCgG0JH8l9nbaXhnbDwmSpL0i0SU1XMpGgbC67ij0w19wJIcxP8iy7v2/YuD8PqOUxfQS1OT5eieK1Rzc527x8792/PDucUB/vM87jr/D+l3dd+r+cWv9pNAJ2D2+XNylYU0W2KBa5hqD7gTANLzO6WGbLhonSYDKnqNJYTHbTwGZmRZRf+2kGgTeAkWW5KDi35u5nLbaPIlfS6FErt2PIJpiVEXEm0CXmGg6Hnfw8a7iOwEePWw5wJw1lwOUcsaYCuAsWhNEfu7iTIFoJdYbQHaBUNL4CrNXZKEnwfb9X0LCpM3D9gX4JjbC3DMHnC7YJyFDJ3nJM6nlu0W44qXOH/xszi+gvpywWpz+UGSmrNYAs5LwNsm0LBY5BDHEG7r4lwpV3dzMYL8NMX6gqkmYy1o+Jq6S3WQVhzEnqKfXgBrj8ReKy0oeLYV/1+o+wUoFhCbQnXPd6MQCwnhuKgLr6/YXlpcqDGnFOci9baT2RYSe6rQ+aICQgBtAnKwV17N8xE9/lKNz6+EeepUe1HEXhe8V1vjjBMyCK/vfpN/J1dAroBcAbkCcgX+lysgg3DP1f/TQfgOytE3f0cQXqVHVc8s6Ac40NX4MLKq9uJ0+W40M/djz6cGpyp2IIS93gcK51EOK0yMyNaw59Hz6Hj+5WHCq9EmaDgKq47T5deOYttZ9Ah7DCvPfoJk/14otmTiuHUlfCui4Rpr9hizEYSPuAI5+uXMyxoGroGGbnf+TC9wQM9dTDd2An8CaI9jOyRm+4a6mvOabZAciiNHBEvvedWNK5Pl6HXup/8hEH4OwNbcEwK8CpAppNaklmuKIsA6zdQI6uzCBEwshxEQSsCOYLSWuRZO4w6x37lXDeUtvnC4rwe0sY9cp/c4i5PlPsd6C/xYK0OvYYcFihe71Erlxf4eQF87WWGM5vkiqJWV17qbe7Y4f/z6/qMnxqsdW/wtgLwEUGuBao0svbZXXRxDGlWcs1iIECBfgF3ptwTipL2lM+RCgVKYQPL7S6gGuNwgLShIlSHwF43UwqNdGLIJwC0WAGp742uGkhYBHATrNX03lKpze+Fez7p7+tvFHDxu7EIxpKQ0nd30YinAQ87zfzV4XRpSqlsNuBfHEy8xfS6LkL3WspWHJnTSIqeYq5au6KL/3VO/umBbBuH13Uny7xq7AjkfvIjSHydf8jC+t4xA6LPvNPZU5PHlCsgVkCsgV+AKKyCDcE/hrgEQPgWbJnxLRyeyPX3K+CcHukoz4n26kbUOogv6WRwpXS6xQa0Ch9FkyYg9BT/CoAnke6ckJ2CPTtLDfgmAXlp9FqmBNyPE1BQl1dnsDR+IDVlfk1k/hj6Rz2Itf7ZqS6At9oZ7rH+NO3oY7h3/G5nwr84D2Uvehw1gln8LCD8vKSfrLhzQJYO2nF+Cbglwb0Tvc0C8RqoOj5P6hf3gv2DDGzDfK/zcXdFushz9isrW4J0++ugThIaGMmfbRPaaPgtEiqLXu6CgAKdOncKBgwcREhIGHx9fgl0RDQYEBdHMjb3UOTk52H/4EPLy8qR8bS9h7EYAV11dLRl5ecY4iaSkJLRokSKN6+/vj9iYeJSUlEhO24WlBXRStyI7OxsHeSzBQAtFi+jD9rDqnp5r0e9dC4w9J1cjjSfjK/WgC9OwGkZbcmMniPfsU3eZ7tdlkczTCG4dNBarIfmljcTvBMgVYL+WxRe/F6BXvCTgK1TaBMoK/uwi0Ba0tFCni0UJcQ7CKE2w0x6ALnrBKRE/d0PzW42yeafTE3EmFiLE/EWfed++fWH295PqWFRYgtLSUuxihndtn0AtGJfSHmoWNTxzFn3xwtRO1MyzdiLNURjHE2zXnoeQyAtjN6E60HFSpohw5oe3hNnog6SIaPb4u5DPa3fo0CHs27dNmp8Mwhv8kZI3bKQKHOgchV5TP7/k6CvvfhwtNp1ppBnIw8oVkCsgV0CuwO+tgAzCPRVUZOaUXvQJNSLE5/fW+bL775guQPhoNipS/tmrGKq+jDkSubd8MBUGR24y2QZm2DrcVunBtlv4wzBRkl5oO4ltOZOkh141GRvBAJVXZcOoC0bb+L/h4JmZiDG0gq82gvJPGzIrd6OpTx8cL1uHI8WrYPTxg6uQwH2c6AkXEWW/DYRf9sTkDa5aBWQQftVKWe9AO3fuRnBwsMdBnC8BAmvdwEWOd0VlNTLPZGH9epr+UUutI4Pt4+PDXGgdfL19cDY/FxkZGUhISICXQYf8nFxp/6ioKAkMLl+1ktFfWiQnJ0sRXgKcCyAumZYJB3TGggkAL37/7Tdf4ezZs0hLayUtDAjQXlFRJoH1nQShVuaEi5zx8vJyKe7MUsl8bDYyCxfzWkm7AMdCOu8ZW3sOmF+siuJ7xcfHIC1C1Lqyi+NVVHjAsejfFpL2c0ZtdXrJqSonYPW0wQjWWa3zyNhrmWuxv4hWlFhrz4YeqTiVPGLRwMltNWLxgAC+9ou4Xbt2+Oabb9CseXOUlZVJBnXpx0/gyb8/gc07tvES1HTQS3S7kLlzPCGpFyhbdAsIZl8sStL1XZikCc26SBOT1PA10n7Ry62i/F/USs9O8uCUJuhwfTcE0Xsj0jtQcsn3Dw/BmbNZeOe1p8+Vrj4gLsvRG/fzKY9+vgK7O0Wj8x0tzv+i5n6uK4fb9MMBpG0+LZdNroBcAbkCcgWu0Qr8r4Hws7ll9V6JPx2Eb/9hCjaOF3J0PiwzJ9zdu5QeS8LbV/REemKJxJOlMFXSqg1o6teXOeA34WT5Tiw9/R4je3ygUxpQbs3iE6YGt7afjiRzN2SfXYvZJx5HtE8rGFWhjEoy4kTZZpyp2AWD0o/OQexDLaIIc2zQOWO2kRMbzoRfo/f1/8tpySC8cS/rkiXLyHR7tBECuAqJtWDEBSgVcvSysmocIkO9csVagucAVBL4qrj4FRgYSHCnRomlAju2bZNAt2DIBWD18zVLIFowydPnzJJAc3R0tDR2fn6+NIYA+N26dUN4eKgEqMOCQzDth6kEzhpcf/318PE2SgsDAnQLRnjNmjUIC41ASkoKioqKkJWVhY0bNyI8xA++vr7SXHML8rFv7wEUFRedey6vlY9frIpKyrO7du2Izp07e5zV+SouLsaqVaukhYF2HXpKDLLVViWdR1FRARUAWTyPQomBV4sINfZWO8h5K6S+eeE+roafnx8XKijppmu4UAT4GLzQsllThAYGwcfsjyrGkK1dvw5nM/ndJbB5zSJI27Zt8fXXXyMuPl46J7VJh8qCYjz1+BOYPXeO5LbOhm0PoiZjrXaK4xOES6HdVA+Q/Rfu8vSel/6nkYza2IMvcsQk3O5ZoJBc16W+dhrqmb3Rt0tPdAiKRbRvMMo4vql5LLYfP4Sv33+tXhB+ubtS7gm/XIXk939rBbZ2jEGHQfGe3Xj7+9/r8UkonizkJ55fb12Qjg5bTv3WoeXt5QrIFZArIFfgD6qADMJr/jP2ZzPh2yQQ/o0Ewu0E4Mq+pXCXeVx8a9kl6b+3IiqIDsFWxg0l+feQ/gN8omQTDCofZurSAIi9psPaz0KCsQNsBXuhNcYhI38Dxuy/Ff5kva184BXyVpMqgIwUH0292Esp3NHHBdKYTQHfqHD85bvpf9DtJx/mt1RABuG/pVq/fdt5834iEA4/F+lV+3kT4Fc84JaVVmLHjl3YsnkbUlPTUFleSQB8VgK+Pr4m5BFUCzCclpaGxKR4ib0W+d614HnB4iU4c+YMJekJEqgV+w2+eRA2bNgggUABVk+ePIlIzmH16tW4echNuPXWoQSuefQIU8Ng9JZk7xMnTpbAcFxcnMS0+/JzLY77l3tuhdnXX2K8hYR70tQp+OSTT9hvTgArsszPNY/XX5sgswEPP/wwgXhXSRIvXmKsOXPmSD8PHf6AxPxbrVUEr4KxdnLu6zifiRJIZpganAS6tUw0E9vQltL75IREGBn9pTQYsI5qAG8qCLq2bkO1jh4hEZGw69T4z5hvkV1cjvbt2yOM53/48GFpcePNN99EcChNKFl/q4kg48QZjH73Y8znggYdMSRzNym9jC8dmfZKF6PHPBlozGznOROY20TvN+PnuArgcXgXsWhaPSLCIxEQEEQZvRrBQUygyM/EsaNH0SE5BV0SWsCb44mYs9A2zbD5yD5M/uLjc1L0i7He9VVWBuG//bMo73HpCqzrEIu23UKljbQRCgSNaCOB7/zJ22HL8tDiO9bloNvWk3Ip5QrIFZArIFfgGq2ADMI9F+ZPZ8K3/TAZGwQItwgQzvxf9oW7y4U1cn13joDlLpoHkS2nnNOg9iUAL6Fxmw+Gth6PeBMBeNFBPtjTrZlDTNrwHTZlz0XzJLJFUrQQH06FE7PwmRKROsVkwsezJ1wC4WEY9d2Ma/R2/d+elgzCG/f6z5kzF5GRkRJglXKuJVdyLliRCRd/C0n08WPpWLhwERITmiIpMRG5ubkSSBYy9sLCfKxcuRKdOnVCCiXUFRUVktO5AKACpE6bOVNivcW2KgJBL+aL9+rdE9u3b5dYbaGYPnzkICLCQrF9x1b87W8PoV+/vjhx7BjBIjOrjX4Scz558lRpHAHiBQg3Gryl47Zp1Uz6nYqRaELyPnf+PHw1+hsJOPJTflH37tqqJsWF4vPPP0dzzl2w63pmoovznsl5i+O06zBIYrQFC66iA7yY08qVK/D6G69KjLLUty6+r6gA0HKBL9rLjLsHDEKrpGSy4k5YHDYsX7IYCazxLf1ulCLDDMH+KNMp8eRbr2HV4SMYfttwBBB8L1myBDExMfj0008REBQoKQT0AWy1OXIam6fNZwtNOeMaKV9nVJjU/87xP1uzECdyMpk3zjmw7mqq3oXlmyEwDCkd2sHkzVjHGrf4woIiRMfFo2lyc6nXXVyTUxlbMHPK9whli0Acjy2s8CNCuW+rFKzn9ZhGpZJ41RrTNfRulEF4Qyslb9fQChx67yWcnT0VrVv6wK+/HkFDHpRa0XLnfY7iRXbs2leGiGF3o9nzbzd0SHk7uQJyBeQKyBX4gysgg/BrEYT3oma+L/8QhFNRWc/L4zTkdJPZkR4KHTSC8sfAlP8gydgRtuJjULGXUUV5+oJtE7Es/Se42Qup0lcjMtRKIO6EjRSSZPZLgkhBJlw5ju7ojCjzjQ6XQfgf/CFs6OFkEN7QSl3Zdt99NwmxsbGSBF388USPMT6LYFQw14IBPnEiA6tXrWUPuC9BYpwEpCsryyWwWlxYIDHSLVu2RNOmTel6rpHk4wJAivHmzP8JmZmZ0jEcBKQCMI8aNRLTp09HaFgwSkvKJeAuWPQ1BLePPf4oBg26kSZt+6W1uOBgGoVxPtOmTZOk7GIcb85D9G3PmzcPzZskEBgHSIy62T8QM2fPwo/z53t6xOlMXisxv1h1EqOC8P3330uSfGEWJ+Yn2HzBhIue8pZtBsBANttNZlmAcV9KtxcsmI+nnvqnxIpLgdlSFp0bBoLwtv6ReHHEQ2jbpBkqS8qgZDb63FkzEWzyxg09e3kk5kFmlHhr8dQHb2HBkSPo0aMHFwld7LtfL5myCRAuvgOF7D45LgTWQ6ex+OMxiFQa+X3FDG+7Fd6CZaeZ3LPHVmLHsSPMB+c0RC64XUSRaRDfohWGjRwJpTFeOo/iolJep82sVSDSWrfluZZJ16c4ZxN+njYT3du2R+tO7SS39liy8gajHhOYXrFw7uxzILwWjDfkTvtTQXjxUrz51w+xu2aiA99ejvua1M66CKveHo4vpDeH4t2Zj+DcW7WbSPufwO113zv6FYa95FFHAO3w2Lfv4Xp2Nl3yVd84l5zbhaNdYq5XMh8OP+y2PucOMnvm8otOX2x3Je/X3a++MRp6/ItNbP+7UXsE/AAAIABJREFULyNz3vcY+CXbXzo9Kbkx5G79D5Y8dhrhg+5CygtvNeT2lOpwqfNr0CD1bFR7fg0du6HzuHC7y+13sfcvdk2u5nwvdd0bcpzLnVt91+Zy+zSkHpcbQxz3ctfhcvf8xe6rC+tS93NSu0992zSknld6L8v7yRVorArIINxT2T+fCacx2/rxX0t94PZe5VD0LZfk6Bcy4YIDF+Bbr/JGU/+eNGsTLHgFmkcPR4SPkKDvgVpr4oO3Bgu2T8aBs9skOewZawZKbKUw0PwpLKiabB8fm20czcg+yULK3ifwKYr/FnL0+2QmvLE+b79rXBmE/67yXXbn8UwnCAkOIyDzouzaDIPei+CaOdE09rLZqlHKnvAzpzKxds0mSpmjYaYZm/Br0NIMzGDQI/1kBrZu3UoWuhmZ1FiJUQ8M9EelpZzHdmPOgoWUo59CBB24lZJTuQtdyJrv2rlHkoDn52VJcvWE5KZYtWY1nnjiCdw44Aa6ch+AXqNFAA0iHQSo342bjKpyC2LYFy4WAexKNxb+vBjxcU0QHhiMpLhY0ZWCKdOnISPzLEIotRYgvtJJZtt6BpsJQK02rsoprBIbLZzJreycTkxsjpnTPkVUWDxO5xVJiw/VJQVYvnoxGe4wJDZJYy0CUEW1joOLAfFxAZg39zt89P7rUsQYtTU8SxHlJlHQ6K0PwuuPPAnv5glsLmf/vFqHH8ePRdPEJDS9bbCU+e1noNkbjd/uffZZbC8qRrfunVFZUYpNmzZgyJAheOudd5lV7oXySit73s0ooEx9x1tfIsyuQbaRKgOHAiEWytT5PfbJgXXYXZpD/G0kAmdso8oBK3vi9WHNcdM9T0Fv0sLbR4+MY7nYuGk1WpDx79ypB+X8VD1Ai32bfsYPP4zFM08/gT49e6MoPw9NmkRj56492LplH+dbIikRBKsvlAJi8UMsSvjRTE+oGdLTT1Kt4PEPEFnnQkkhWPo/D4QfxPjb/g7UAm8JrJ4+B5qPTuiDF/AZZo9qjro/n/+gePZfWBegS8B5Fa6rBd7SmKgfwJ8bqJ5xcOm5Xfhhvehcr2g+ntEvBhLre+iv78uj7kP/hYD7Ul82F+4ntm0ogHAVb4br7Ey4izaI6AHpMMaITvBLTJYMEUtPnUHFyVXikUZqyVAYEqCMuA3KsCEXnVJDANelzqchoO7C/a8UoNWOU18NL/cFX7vPlVzf+sa+HAitvcfqHlf8fKl6Xe4c6r7/e87nSu/X2uPXt8BU+7sL/76Se6fuPper8++9f39LzeVt5Qpc7QrIINxT0T8dhG8RcvTvKEevII3T2QrnwBI4+bN4PPzliyCcD7p6pQl++hg+GFag1FbEPssIDIx+BmE+Tdj26MZ3qz/AvCPTEOQXQMdgAgWljg/b7NmkclOtcyE8gDm43M6uc0Kdq4diIgEFmyvNURG4b8Lvk6N7Yr5Cf53Pfbm7V0SMTYz/dXTYxX5/wXie49bElV3uWHxfijhb0YXHS8POp1/BV0fq26nh4zXgkL9rExmE/67yXXbn76dNkvqrhVGXyeRDhlW4hJMJ9xKu3k5kns1HSXEZVq9cj7jYREmqfPjIIQSy/9rHx4TTmWcIHjeRCW+F1q1bS07evr7eiImNooS7DKMnfCeB8JiYaKktJCgoAEMGDyaQ/Yk95qmM4MqV5O1RlElv2rIZL774ogTm165djwCzH1LZmyweuydNmCqB8LjwKEnqzm8LzF+yQJLIB/uZkUDjN+EbsWTlchhpDNekSVPYrTYy6aEwm+z44uvx+HntHsnUTMubymYVmV0OtExtg6kT3mV/dBSOZpyRmHCF1YLFP89nKkMouvToQkbdTBDOqDEuMAQF6zF+7MeYzDaaJM7ZUq0iuK9Gub0MVi48dFEG4OWHn0Bg+xSACxhuGrPNGv01kmLjkTR0oORebvZSw0oFwN1PP4WDPKfefXqwxgVYt24Nbr/9drz59js8FwVKyiyITgxH1tYdOP7ZZJhp2L40+yhCjL7oRhO1zIp8zKvOgiE1EZHB8ZSem9mKY8XR3Xuw/UQRUq67DYnJMdDqFNi/Ox2rVi9FSosW6NmjH43vFLBWu3B4+2qqEsbhyX88SplvGuXuSi6oxGD5CqZIGAJxx10DJTWBWD8RrQlCKSFq5CTQFjL+Tz/6lAssEaikekCAdSHhF4B81apdl733GmUDAZBnJmDsS/3hIao9bHLGbYINFyB4EuJqwfQFTHXxqufxwFfbkXbjUPwfe9cBH1WVd096MumTNum9Qgih9yKgFCvWdUVXRdzFuthWxd72szewUEQEUXrvvYQeIAECSUgP6b3379ybBENIMpNAFNc3v18UMu/dd9//vRneuef8z8FGXM6EXzbZVuO0OpF2x+lwbq2r0fFcL9+64/m0frgXf+8Kq9YRiGkPnLd1jTvDFtdXl6D64J1wHvwYVM7hHK4pt74qDTX0hRHA29AqnN4LXPRqktBVFyYjbc9nMOwzFwYq5zZvM20gpiugtav7tHct2gJ9zSejy/zbWuTQlQnX9Vya59MMtNsqdmsQ3tHctYFPXc9fbHet7tfW59Ty/tUGwrtSx+a5tz5u64WNbvn+VAZVKvA7VEAB4Y1F/sNB+K553+L40oXQK6NTrztNiB6iqzFBsT4lla0l6Y0d4SLSxxjmRnQeJisuHrp7249HuNMDmBfxIaWdi+Du4MY+8ca+cuEO3Pyq50OtkVE9nPkk22BXC4OjVtBbSZaM/eEWNEH656JVXbv1ZCb3Sni/PwdPODb+GdPfxscT2v7H/4qDtAm2T2DWLbORyMzuF54IvyLXu3mMzud7N44LMdfQ32YixvnRp2nOMnecm4gM8q5V5JrupYDwa1rOKwZbtnyJBOEVFVWULTN+jLJpkZEtZNfC/TuXfchJiexJjjgGezsnuDm7EJinEpTVs5fcBTVc4RKGarZc+Bo2bBh7ueMlky7k5SaM7Fq6eg1Onoyke7qb7JsWAP3Wm2/G5k1bMWDAADLAhThPSbaHjy8OHTmMmTNnwo9/FiDcnKx8aHgQvwv0sOjHJSgvLmNvtadUuZTXVWPVhjUIJoPuRIm1L0G+kM6fjIkmqx4IN+Zdl4o+bs7T1d0WPy3fhn3R2TCxtGA3CoFiZQ39JUoQ7GSJ/8y4H2q6gl/MKZDS9vqKIqxev4JO5K7oP7AfyTVrjtXYL29nb4Rd25YhPTUOw+mobmMtDNRqkFNegPjYs6iOiMGkYWNhNyCUi4s17BMHln8zm7JyX/jfNkE6y6vNjVCYnoV7nn0GaeSwRY98bk4mDd/2YMqUKXjl1TdQU8vFQn4X2nnaIe3gESR8vhhmjGJbFHcUNgYq3O7Vg6kQpThqB4TcPAZGtSYwMrOAxsMOWQkpWLL1CGw9ByMg2JsMfoUE4YeP7JMgvH+/ofRsq+VCRAOSTh/C6tWL8OQT02gmFwBbK0tmuvti46YtZLgdMGHSsMa8dDLhos1AeAUIozqxTPrqq69izuzvZc0M6Wrf/BKgfccfBcKvuMNbsM8OrWXml4PXAl4/BITAti0ZeYtxJciOGN0C6F9+UF3HQWtmvOUwV8yhfaCtbT4th+0IhGkDDO0x1y2BSFvfVrqCwfa+6aqzD6EyYSkszVLgEMTmAZm11/wjWkHEXxvkr/OTUpETcx6qsFdg6nlbu1+e2kBsV751dQW4ra+HtmO1xSRrm39nmWddVQnajivOpS1WuK17SxcJdnNt2lrk+T3v1+Z5dHSvt16IaHndOmLRW4/dsoZtHVfXa6XtvlLeVyrwR1VAAeGNlddLzShsNyfcTWPd7ddn/7IliPj+CxGWw6gwQxjcW4aqUMpYhXO56HG89BKSTxGrU4dQ9VioTdz4AF3Ah9RalNblIKswCwdjk6RZk8qUzDcf9lu/xD/QtTRhMzKvZS9qHVSLKGmPI+C3ZIu4kyueWLisc+fbBL7bIpIDAzUEFplA4OQrGW40AuHN7R5NQyYqE+cph5z78YR2AHgGNkkWu5mxbh6zYwZbgnZMB/E157ASPnPfwQSny4H5b0x5e8fuXJmudmsFhF9tBTveX4BwB3snspj03ebKl5Cji95ntR39EvhgW1hUQffsC4z+OgcHgnAhBa+rqUZKinA0d0ZIWCgijx6js3gWgoODJQtaWV4mM8NDQ2m8Rqf0999/lyxqEQGrpcwF92FfdzIflseOHcte5WzE0p3bk27iEYcO4uWXX8aAfv2xbt0Gxm0BQ0b0J9An+CQIF0y4n7uXBIIljAxbvXEtQulE7mSnhperMyrIYGcX5iO8fz/2eDszwtBIBIeRGTfFwnWHcYTJRQ0qa1ibWEBtaUuQXQH92J2465a+lH27oZiZ6DKajQsDazau4tzd0HdAXwJna7LGJk0KgSrERO8nu27AfnR/lFZUE9Cyn57HyKJr/PlFm9HLMwAOw/pAv4yu6aVlWDZ7FkL8AuA76Uaqcwxgb2mCTJ7/PU8/jWwzcwnCs7NE5Np+PPLII3jpP1wFo4KHWnZYUEqefOwIzn21mAy4BTZmx1GOboARVi5Iz89ExZAeuGPG46groYleeQXl54bITU3Hd8t3ADbBVCQ4k6kvxZlTiThx8rCUo/frO4TXQqRQGCMqYit76xfj/r/dBSe1BkEBPmwT6ItVq9eSLXciCB/R6BPAhImioiIJwMU9IBzwxYLJ/O/nyJx3sUAhfACkGz0N4g4die3yjdv64fpqHjovA6i6Atv2QPilfu6r6AlvUZUOwbMuc+3sfFoApC5fnBY7tma0OwNCdQFzLedYX1eDkqivUZ+1Hl4DgmHM75fmhxfxb3sd/RFSjp5DrfkoWAT9HYaWXPTr4KUr46prnToCvR3dv7rWrK35apubrosful6L1te79fHbA8XamPCW+2lb6NF2ztquuXi/I0ZZG0vfcv+2zr+jc21vcaIt6X5759EZxcnV1ErZV6lAd1bgrwbCmUTWZjn/cBB++ugRbHz9OZqlUWxeSmMjDQH0fZR12lbyAVagcMF/X4oAlX+vJ/tdR1M2BvVckp810HRNv84Sufkm7Euk4pQY/vLVBblUjnq2TNazIdTugDGsoumWbib8lOrhOXQ07nvzfR3vuSbA2ybAvnwICWhJPE+XYLed4Vsx4drk5Y1jEuCTJV9Hlrzlq/m9wDaY+JbgOvsSGA9vlKfP1lxivuXfEyZfMbaOxbnmmykg/JqX9LIBl6/4BRonF7Kc1RKEi1YQmfWttpZMeHFpNTIvZtGY7QBl4r4SkGVnZkhjNne2cVhYW0k5eQmjy3y9vKWLeEVFIwj3ZHa4B3uhZ836SsaaqcxMeJxygvRyKl704MMs7OqqMuaPq2FPmbuQo7/22msSWM+dO5+qFwPc/+DdKOX2Qo5eQ8ArQLgAgQKEi57wkOBAOAtnb8rRS8qKkUlQ36tvOMzNVDBhP7aQkNs4q/HZT7ux/WwVGswdqaIxpU8EvytQhuDqKDx830gy7D7IysvnHM2gV8Oxt65Drb4r+g4K5hxNUFVhyOOaUDVQj4Q49sD7uMCHx0zI4LnS+MzN05ny2GLs++RHONCzwn4oJbIVZLO5MLBy9myE+gfB/cZRMCIT7mStQnpiMu6b8W/kWllj9A0jkZmRhoOHDmDaY9Pwn5dfFcbnqKiugbeTA04d2IvobxdBzZ7vtfFR8La0x80+vXAqLRYGY/riruf+hbKcUi4IVMLchj39XEz4/OeNyKxUU1Xgzq++GoLwBI6/lyA7EEOZCe7oqJJM+KkDm7B8+UJ8/tmHlPU7oJbS+l69ArBm7Xq4u/lh5Oh+UmIuMtGEwZ6IsxMLFQKUCxC+jRF0vr6+0tROvC9AuiXviUU8fldf1wqEN8rCPX7r3dYF2IpJa2HCoVNPeMfjXDG31sXSda5iP13nw011ARltXTddgGRHIKw9wNLZeyTnwH9hb3sGDl5sm7m0cwPKCmpw4XgDXG+df9mQ2tjS1se/mgUfMZa243UkPW85F12Aa1dbCjp7fZvPqyXTq8v90PI4bTHBrd/v6F5ob0GhvX10mV9n7tfm42hjwlvWquU+2u7zzi4+6Lpwou24yvtKBf6ICiggvLHqfzgIF7LF75/5F2oSY1FZW4P60jpYeNDReHwZKlyYyytjhvSE6e9vL4HKhP+KNERqgunCCZm251XV+sjJN+IDLJ3PCSBaAnE++8K4gqxYBPeLrEMdZeh2NuYEDDUY99aHGDRyVCfuRW1sdvNQrZlpXfdr3r9lj3nTvm2A79YTvxLINzPnreYlpecnMb6FlF4w+22B+E4U55puqoDwa1rOKwZbtXqZZMJrKHU2YsyX6KMuKSmScnTBhNeTLU0ls7pu9Sb2dfvA2UmDU6dOwpSMdjABcAEZ7piYGNlP3q9fP0SzH1m4d4f3CeOCWR1iadwVHX1KZmwLEC6k6uV0Qy8nUMzNzaXE3RpDhpCZtXeQTPjrr7+OvszT3rx5K/0c9CUTnk+A99OCn9FQUw9/D2/p6l1McLt193YpR7cjKAyiS3pRUQHSci5ixA2jZfyWHoGjAaXY1k72+O+8rdh6uhr6Nq7M1jaRLHllfQk0uRGYMX0yXGnkdpFsvoagt6asiEz4GkpkvBlRFsoYNTLvRXVSXm9vp4eY0/sQ4uvK/ngHxOXRBZ43qZenG0F3FQ783zzKxS3gNLwvJeKGPNdCrGYe+AC6lbuOHSHZfSe1BZJi43E/e8LzbSjjHz4IF9NTcOLEcTxNdvzJp56hsV0VI77raT7pgqN7d+LCwpVwMFRhRdQheJmrMdGvFyLTY1E/Mhx3Pf84qvLLuFhB80kVPTXooD572U6kl9ugZ7Afpe3lEoQfjzyEQP8AMuGDufDBPPDyWpzctxmbtyzHG6+/DE8a79nZWtOBXoPlK1bB15v94zcMkL3gxgTisnefCytiYUOA8nfffRe/LPoJHlyMqKyuktdT9IsLZvznX9rX+mi7o68FCG8EubjcxVxXYKsNhEsZeYve8vZOqJ1x2pxb6zF0navcT8f5cEttIFxX9rQlwOgKs9gVEFFbWYSUJbdj4D9uYsvIuSYD10b/GANjJ5xYdR52Iz6AqWOQtlusW93RO8NWtmZH22JLxcl0hQkX++kC1LVdC12k1C3vh5bFb0uSrSv739Y91nLsrqgPdFkMaK5Zs7eDPObERjNHXT4/2lQW2t5vvt6tb+KOPmdab3hlA6UC11EFFBDeeDH+cBAuJnEs4gDZ8BdgxQfcakYY1ZbxYZ0OxQYhlHL6UN5IB2Dx4Prbq6VpW+Mb8r/8D0k6AgA9kNCihJUP4E1uqYI0N8im+DKev8/mMVSghNQM5SWl8B83HlPf+6iTt2ezhHs68EqjrLtPZDODLKTegv6ejMTZCXhIa291MzDvhKmblMJHYMxlDHvb/d6Xndhl++mwfSer0h2bKyC8O6r625ir1yyHnZoMKCUkoie8luyrYLmtrC1kj3UVP0/p6RnYtX0fWVB3AjMfJCcnEZQW0FncB/lFhdizZw+cnV0xZswYxJ+PlUx4aK8eHKcUvyxfiezsTHh7e0k5ugDKzowDs7dzlLFiJyKPSNDmSjM2AcIFEz5owEBK1OPJZBsRnJsjr6BAytHplIYALgSIyK2iyjJsJzgNDQ6BDY3agvz9UEBXcwHCx9x0Iw3gHFBBKbgtGXljazN88P1m7IphTKGpLdl+I1hR2l1eWwivyjN4fvrtsDE1RwHl1n5k5/MyUrBs3QqYWYWwP5qLCXXmKC1uoGO5HhztDRAXcwC9e/jAkQx8YmkVieYaOHIxATze6Tkr4UyQbDmwJ/SYvFDEc9/0ww8Y1neABOHC4MxBbY7zp8/i3udnoMbeBePH34j0tCS6l+/DU089hX/+60lUVFLtQ7t3N1c7HNq0EcnzV8HTwgbrkk/DVaXGSAdPRKfHQX/CYNz25CMoz2l0MTdl9FlteTW+Wrod2bWO6NcrBPkFWTh1PBYx56IQEhSMsF792MdNJQCvbXTENmzY+CsefWQKbDl+HRdQfLnAkJiUggACfQHCBcNtz75vEd0mWHARKSe8A95//33Mm/OdNMoz4sKI7B3nj5CmHz0a1+Ub92pBePsss45mZ90IwrUy4JeqpuNc5fbXDoS3d9E607/b1hi6gEFtN0xmxHewNkuCe1Aqme8KxEfk8X5tgP9gft4cTZCT0ROp56vgMfEdbUNdlyC8edK6ANfOAFlt7HzrYnW0iNARiNUGLttbYBDHb2uO2kBnR+d1re/X5hp1tCDR0QKKthtS2+dD18UZbcdR3lcqcD1UQAHhjVfhugDhYiIrf1yIyDlfwIFuy9WUm9dWUVLOB1gjQWeLHN7fkFiH948A42LzGgKKEvYnNseZCJe3Bv6uWqSfMeJHMGwl7C+1Ce6BVyhzNRRyy069WgBYkE3eS7dxn5VSxv0+ZjeanPU5SaDcPgi/zFStnWNLhrotd7SugHDJemfygR9kGZv61R9KwFQy4Ve8dGDbO1Wuq9hYAeFXUTwddl2x8lc6g2skCDdgrnYDs66FpaFgwvPycghMKwicS7Bj6x72WbuwL9yeINiIwC6XwFNN5UmezAm3Z0zYwIEDGyOqqiqlu7qRkSF+XrpcuqMHBgZId/RC9mw/9uijjMkaiqAewXj3zddx/Phx+BNMHz1+DG+++SbcXd3ItkdD4+BIwzZnCY4XL/xFgnDBhAsQXlhRKpnw3gTJdpQ/B3h7cEEgj/4QORg6ckRjlnlxCYxNLeDs5YpP5m/FjjOUo1vYs4FUX0ayVdYVIbA6muaHd7BPXIUiurl7e3kgMzkRa7euZ593EHr37s1xGrg4QSk6lTM2lrVk+3eiT6gf7CzNEV/ChQIzU9aF+eI5uYietwqO7Dc368fMdJpIFqdexEaC8JH9BkEzeigr20A5rQpno6JxzwszYEu2edq0qeyRj8eixT8yQ/1h/HvGC/wO4+nyUli4WOLUhs3IW7AedoxVWxh7GL6O7pjkHoSzCWQDbx6CW594GBW5RbIn29reEsW5hfho4Xr6grthUJ+e7OvPwQn2y54+c0IqB/qED5QgvLysRjLhhw5vl0y4BXvlsyiLt7MzR1x8AqPkbkBomK+MkPMk2y1y4xv4gRRgX1wj4WT/7XezobZVS3VCy4iy40e54vlHvFrHd7Wag/aIMu7QGoS3lnuL9wXLfsmBvZ0TbT2Olrm1HqXduXZ1PjyALkxe63loY0rbu8xdOVZ7Y4nFodNfjMSQh8fiAlMEctKt4TRgCvT5uc06sphtEKkIuqEfDi3hPT51PQzNrDq8+7p6Th2da2dud13UA80gs7U0XRynMyC8eV4dgeSOxmsP7HYkT29vIU1X9lqXhThdx9L1uuhyT2hTBehyXbQtVjRf39bz1gbUdT1PZTulAn90BRQQ3ngFrhsQLiazd8d2bP/qEzTkZtH0h2Jzomm2fjcnkuh8zzQCcQIByiXL2edaz55v4a4sMoTFSxi4gA/gIeNuwkOvvCEBuHiwFOBB95eusvL25eiNALtRJr5jTCfc1MUk23Qw74jZbiFHl73sIp6MT5FjNGC76mVO6L+Zt13eb657ba7tlgoIv7b1bD3a0uW/QqNxkQytkKNXsa+4looUDzc3mq2lI4fu6AWFRdi5c7d0HBeMd3xsHKxUZjQz0yCH7PPufYwv8/EjYOuFzMxMWBCAa5gVrkcJ+i+rNiP9YgLcPR0J1PhZY8a1IXuyhUt6v/59cC46GlVsRdG4uOIIc6ffee9dKW9evXKNBNKjbxguGdgfCGQN2RMtGG5ra1vJxm7btg0D+vaDuYUZzd48SUQXyYWDYSOGwpg94cXsT7cwsYKLqyU++OkQdsYaU65tCD1Gk+nrM1e7phTB9Wfx0rQ7CdaNUUDHdF9nG2QwZ3zlxr2UbNvDr9cwVJWxQZs97HY2KnDaiDy+iy7jvly8UCM6Uw8aruH5BtgjO+8ioj5cAm8bDzqTe7H/3AwZCedxeMESDO7ZF44hPVBPdG0X4oLopFjc8sErcPAIwnvvfkhX+Th88H+vY8aMGZg69UkuPDAOzLgBbpTHH97ArPWFNEqjMmBrVgJ6MdM8jLFpsTmpwK0DcN/DDyKXCw6iz97B0QbpuQX4v2/WoLTBHUGBDqxVOWLOnse5c+cRQmM2b09PuUhiS+n5qf3rsWXTenz68XtwcbTl9ac6iGz5RrrXh/QKQ08/byoh0rmIEihrLloNBBgXsvQnn3wSkSt2Y6x7P8TVpGBf8Wm46LkhxNoHn22hcuEPeEng2kY7+qTm3PAmR/INcm6T2876boMJv0ya2mo/ccxfvZbitdHqy8+41Tja5nblOM1Z41fOtaP5dFT2lsCu9Xa/F7PY0Rzam3tNRTFOfz1BehZ4TngNjn0uzwDPOrYCSRvf5+feFD2f3MSkgO4H4Z0FbW2dW0cMsNheFwa0PXa65b5irJagufVcWgPqrgBcbcC5s/fen4kJb1nfrrDwbS20tLz+bX1Wr9a/4A/4elYOqVRAVkAB4Y03wnUDwptBcBUjcHavXo3MuDMozMxq6vnq/F0rgLg+gbjIABc/zd3hRmTQXPwDETxoGIL79JHAu/MAvGk+HUZ56QiuO3BYF0dprze7bQfzLsjL2zgHBYQ3Xd+mFohLnRCX/t7UAtH8RlNCjthLOBg0GxE0t0hc2qzpF5cWFZo3lb4HNLK2omvgH/BavnIZZeZuUoYuQLj4v+gJFyBcyMoLmXWdnJJKyfk+6c4gGO+KsnIamxnBg2xodkEOIk9F0YjNAsE9QmSMVWFeNvozA1yPaQY//LwKOblp8PV3g0plipzMPJiScRXAWvSH2xBAu3q4Q82e8APMG//ks0+Z8R0gQbjoRb7t9kkS/C1cuFCC8MaeY7Xcf+fOnQgnUBQmcN6MKCsrL5ZzH3vjGFiRna2mTFxlSLd3k2q8OXcPDqbZcKWBZmm1lZSDhCSUAAAgAElEQVSWW8GgvgwhenF4+Z93c13OBLnsU/eg/D2d57t68365OOHsG456ek2IwAULMwPmqAPnYg6jd69AyustkFBuDkdavAX62CE3IxWn3lwAZzNH2Lh5oIELAakp53Bi7QYMHDwUDlx0MKC6x96VMnyaUj7w2VswCwjF88+9jHNnz+Lb7z/DM888hSeeeIES/HyYUVpub2ONXT//grK1+2DBBcMlMUcR7uqP0fbedHs/A/N7RuPuB/+ODPbgVHERwc7eCpnMdf9s3iZUGnjDw52Z6mTIY86cQ3xcAuX1PWR8nDWj2gR7fWzPWhw5tA9vzXyJpnMm0vnem071Bw8dQ2jvcPi6O0k5ujBfa75m4v8ajUb2r8euiMA/w29BdHksfkzZA19zX4x36ot/rvziD7iblUNqq0BXAHDzmJ1ltjsCcs2gRdt8u+t9befSmePqYgLW3ni6AHmxb1vsafOY7TGk2sbW9n5bc9Z1n66y7ldzzNb7arvGXWGW21sUaXmNtNVIlwWO1sdpb6GlM/epsq1SgeulAgoIb7wS1w0Iv15ujE7No8nUrKN9um5w1hGgbsoQv8IBvWMQ3uh6PgTTE1ciYUxTvzoN4akoVZhwcRHbBd1NV/h/FITP+2EuWc5g6You5OjVlVUSfLu7ukrp+Omz8QStdTh2LBKFBHeChRaZ0eb0cOhJCXkp+8YPMt+7qLiUedwCzFfBWeMIT4I0ta0Nlq3dQhn0cXhRVm5OZjjrYg6mPPAwRo0aRaOvDPww51syvkZwYv549JkzePW1mZIJP3jgEM3c6qRpmTD8+uWXX2BEt3PRfywyyQXY37FjB/r3oQGasQGd2LloUFkq5y5AuMrSCpUEn2oyYuZ0NH/x843Yk6CCkWDCG6phaGID/dpS9DBKwH8ev4c9zUYShLvbqZCckIh12w7Clcy/G0G4vp4pAbgFATiN6yrzaHC2m8ftQXm+A6IL6qCuq2LGtgYlPJ9TH/xEkzdP2NEVXiD2+OOHcXTDevQfPQpOwwbD1IjA2l6FI1t24NGP3oFL/yGYcv/D2LJlM3bv3YQXX3wej059gm05dZKxV6lUOPjLcpSt2Qs7RjBuzY6Hs6El+qocEV+Vw57w/rj3wQcIvAtl1rstJfOCCf98/mZU6Xuz/9tFxs8dO3IcFy5ckCBc/Hgw472OsU/b1ixB5LEIfPbh+5TaG0uG3IHxbqvXrGNG+hAE+7nR2f4izdq8pAxdmPUJUC/6+adPn46arXF4rN9t2JNzAt/FbUS4fRju9RmJSQtmdurrVNn496lAS7ayJdPYmaNrc3Ju6xgtgXx74LEzc7jabbUBpasdv+X5agPpuh6rM6Cx9WJLRyqHlsfXxq5qq1vra9/eoo8uoLK9+0jXc9F2n7VWCojtu3r+HS06tLU40N41b+0H0HJOV7OApus9pmynVOD3qIACwptAeMrFgsuTvFpU352yTOXVQQWuBRPe3vBt9nyLjTuKR9MuRxey9xfYs/4Rs8IfSngde9Gb/eFKT3gzay0qfCXz3XSR/kdB+FezvoQ/1SGN+eAq6Y4ugJZgwuPizpOdPg5LxmidPBklHc0FUBcg3MvNFb0YJZZL8Ld95w5UkEG1ZY94AyXojmpb9COLqnGwxw+Ll+EoQZ6Pn6sE4el0IJ869Z/429/+hpycLLz96stSju5O+fZpssEvv/oKBgwYgHT2UgsTMOjVyp7kZcuWwcTYTIJwOzshsS7F9u3bMaj/ADDJTILwakaLiQg0IUevZm97AV3VNWTN/f01eOmLDQTh5uwxd4elhSml6tUoyE5BiEkyXpg6GfrMNcxnBJqXoyWSLiQQhB8mCHeDo0cIgTfjE00t4eRAU7eGUkRFHyS4DYQttelnSuthRWY9wE+DovSLiP7sV7j6BMGqhz/0LcyRwQz1veyLH3bjODgNHchG7zrWxYpma9sw7aN3EThwBO67d4oE4ftpkvbSSy/g7nsflAsTMCAIp+v83rkLUbVmD+3k9LEx4zx62ntgqKMHDmSeh/0943DH/fciK78Q5XRHFyA8JSsXXy3Yigo9L4waESLjw/bu2Y+UxBQEBQUhOCSQRnmeMk5u35Y1OHmM+ewvPkOdQ41cWBCAew370AcPHYEQf1e5COLKRRmhTDBgX78wXxPXZurUqbDel4sbe4zE7vxjWJ1yAP2dwjHJZwRu+/4F5Z8PpQJKBZQKKBVQKqBUQKnAZRX4q4Hw1IzCNu8APQWEX8Un45ox4a3jw5rm1G4O+G+Z3pfPXht73ujiflleuSJHl7D7rwzCf/xpgZSYi9xnKysbGBkYMoJKHxpGfEVFncTho6doSGaLJLpll5VWsB+4FhYqcwT4eNORPABpzBDfsHkDBdk0HGMfeG1dNXw9vDCQvdpMDcS3PyyiyddpuHk4SHBfTtfvYcNGoG/fvrK/eO2yX2FqroIdTdjOMOrsrXfelkAxmYBRsK1mKiPEx8czy3o5ZeUqWFpaShAugKVwZR/Yrz8ZY0aEUdJeVV0uxxQgXGRsCxDuzR52jbMZnv5gJY5nO6HfoL6U39shNTkX8eeOI8wyA88/eicN0+pQVN0AH401LsReoDFbBHvgPeER0AMllOTXVApim07rBtXIyIzHgP69JAOfVNIAK+Zw+3trUJCQguhPfoV7SCgsGA2mR5l88qEjiFi9CqMmToDdoAGg3TxN3FTYt3o9nvn6M4SMGoPbJk3GKdZ63Xr2Fb/5Bm69/V4mRRDoqs1gYGSAfd8uQNXa/TAzN8XOgmQEmKoRbumEYyUpUN/J/e+9C1kFNGZjrJnalvFn6Vn4/IfNKIcnbhjVEznZedi7dy9VCFmyJzwg0I8g3JsLGcWI2L4e+3ZtRb/wEParl8PJ0R4e7Bkv4YLEvX97AD7udnS3z6YXgLNc+BD3hgDhpkyweOyxx2C9Nx9jew3HzvxIrEsjCFf3xo3O/XHP4tev4stV2VWpgFIBpQJKBZQKKBX4X6yAAsIbr6oCwv8X7+7/sXNSjNm694KuXks3b0cNsunBQGwlAbYwULMi03noUIR0R7dV25Gp3UaTrxAypc40EYsn6PSCH+PKYuOTsWffbsq/zREYHIDMrIvwIPDtFdSTWeIm+GbuAsq3I+Dl50KQb4HM7Hwy2ipi0Wqy1hVQq4xpauYPa/ZwR548iTfffgvh4eGcTw4BNQErzcLOnz+PFStWSCZcxJkJwzTBzh46dEjK0QUT7kFmXvSEC1O5cTeNhT5l30KObmtuTda2lkz4RhxIsYIpj2fOn/o6MvrVRehtdVEy4cK1vLiG47An/Bz7p9dvP8zsbx+4UlbeUGsAEwMVx1FRrl+AuAsn6TDek+OYUpptBjOjekro7XHxTBxOfUqju7BQmIf4wYTmded37Ebk1m0YfvMEWPfvLfPJHW3Nseb7BXh+/pfwCxuAp554Hrt272Re9xouQryLiip9HD5+Es7u9pj6+EM4t3Q9ajcf5PzKsTbtDMZ49sAQe3fsyDwL97/fiol33i6N2WqYD25vY4HYxFQJwgUTPnpULwmiD0UcpmletjRYc3dnxrmzkzRYO0EJfFlZPiaOG81rbkTJPwPcGFWXlpGJIWTCPd14XpSjCxAurocIrBD7CYf6f/3rX3CMrMRdPW/Axov7sCBpO8a4DsUUr3EYPOfJ7r1xldGVCigVUCqgVECpgFKBP10FFBCugPA/3U37V52wAsK798qv27CWed8BEoQXkE1lnABdyRnHRcZ5N4FhXQMBubUNDh48zN5oQwwWBmOMKSvMzYGzoxNS0nKwact6NBCcjblxlHwvLzsHgd4ErzQzm/X9XMTGRdPsy4UpBYwOLKvCM88+x2P6MfqsEPNm0cDLQF8as8UnJEh3dH9/fyQlJEsTNksrAtkmEC6YcCdmjAtjNiFRP3r0qAThBkxTcHNxpsS8QPY5TyTgFe7odVxVsDa3IjDPx6uztiIyy5HRRQawMDUkkDSEQV0Zelkl4YVH7+J51hPk1rMn3AJnos5gw44j8PUJhFegL7hewFhDU6hpklZZTRAeexLhvUPJypvTpM6AiwCUcWvUuEgH8rPfrIXrgL5QBXuTObfAScrOTxOEj5kwARYE56aU89tpLLD42+/x4oLvMGLYDbjn7inYRff5qNNH0W8gpfTVRvDlgkdtQxWCe7rBNDYNpgfPoMKkAbuKUzHYinntzFuMrM6E6wO34sabJ5IJL6SzeTXUViqcJyM/a9EONJgEwMffHsVFpTRmi6H8P0ea3gmHeUtK5YUyIT3mIAYN7IN7J99CJrxULoy40vn8TEwclQW1BOEO7N3PknL0xoiyOtmrb0STOMGEu50Fbgschk2Z+/Bz6h6M1QzGg97jEP7Nv7r3xlVGVyqgVECpgFIBpQJKBf50FVBAuALC/3Q37V91wgoI794rv37jOgnCK8sr2CNchvzcPMl2urm4EHgfkBFloif8xIlTxMpG8PT0plTdCUZM9LO2sERuTgm2Ma+7glLwXuE92BvtDw3l4nVkZU2MTPHVrG9xNvYUgZ29lFPn5BXhvff/T7ptGxob4tN330Ih87mFHP0U48q++OpLCbR/+nER5e32uPmW8RKEr1y5EhYE1CIaS8jmxe+OHDmCoYMGM2ZQXzLhRcX5EoRPmDSeEYc0mSNza2ttxwIW4tXZ23AyywlqRnhZ0ZE9O7MI1aW56O+QgeceniwzrkuYQ+7BnO3Tp05LEO7nGwTfHpSVwwQGDcY8vhnN3wqRmHAaIZSbCwa+wsCaYL+ccWXWKDh7AWnztsKTUnuVtxts2GO/ddcWxG/ajrsm3Q5L3wDGnZXDxssWvyz/BTN+nosBZMKn3P8o1QInKNs/CzcvX/TuMxJTHnwQaTR6i407DMOYBOjvP4X08nwsvRCJOwP6Y5itKw6XpcJtym0Yd8tE5DHLvZru6LaWZog+Fy9BOEwDaXjHhQK6mV9gn3sW1QVC6u/oYEfDNzNp+pYctROhIUGwVBkgOyNZ9tWPGDka9o7O/HMdY+jUXCwpknUXPeSivgYGBpIJf+CBB2C6Pw/DA/vhRE0sIgqj0F8VSuf2vpi87K3uvXGV0ZUKKBVQKqBUQKmAUoE/XQUUEK6A8D/dTftXnbACwrv3ygtwGxQUItlNEUEmXMdzcrPIQptLtjk1NYPSbeD4sSiZEa5mf7iQnGvogO7gqKaUuQb79h2QUX9DCIjFvio6pweQQRaM+qKffsWxo4fhH+DDPmJjmePtQHm7OJ6hobF0M+/RK5RMNHAhMREfffKx7PtetWK1ZMJvve0mnD59BitXrJXbC2dv0c8cGRnJnvBdGNi/r3RsDw0NRcy5KIrKKzFx4ngCRWNUV9XDTk0mvK4CD3+4C0mlNoz5qqbbO7hAYIbS+grcYJ2C56feiXw6f4uecDcy4WdPxWDP4bMIDAiBH43c9PQMeGxDKWMvLs1CalqCPF59nT5S6i3gYNBAYzk1co9HIem7deih8QEc7WDL2Lb9WzciOT0eQ/x7wcHVG2acl623PWZtWYVnNy3BqP7j8PDDj2LDprWIOLIPz854GT3CRpAF14e5tRGcbU1xcN53UBGI55bVYlv8eYzwCsAAjRuO5yTDa+okjBw7AWmUmhtSVG9NEH7oZDwWrDyIWnMvBFGBIKT7CfGJNG5jzzcXOIQc3ZasvmC1L0RuxdAhA+Hu7Mh89EQusrjTyd6bmedFUk3g7mKL3Pw8OFFpUEPn/AYa3olaCGD+ryemw8rEEqNGjsDGjRu5eHFS9pwH9wzFzJn/7d4bVxldqYBSAaUCSgWUCigV+NNVQAHhfwAIP0vZqvJSKnC9V8BfI5hTvv4iOeGLFy+WIFxPT++S8VlRcQF7ncskCM/IyCGYJfjbupt9z16SBY8+fUq6aPcK68H38xATcx75+fmUVg9Hdk4me6hr0K9/uAR5C39cgovpqbCns7iQbwszMAHgDESKOJG3Wm2DIOaLG9Od/WJmppSji7msZ7a2yKIefcMQGrNdwJKfl/Gi6FMOP1iyssJo7OTJSOZ192SvthX69++PhMTzkpUeN24MxzCkfJ5xW5b6lGPn4dFPdiGzxhneruwLN7NESWEZknPSMNqpCC88dpcE4aUE1Z6O1og6Ho3tZJ4D/IPhw75wAf6FEZm5hTHPMw1p6QnoHdZHgvOYQsq3TQzJ9Nsi60gkEr9djyBGlOmTbbY1t8SOresIaNMwPKQvnNy5MEEQbuVhi682rcCMzb/iFsYFPvrYNPzwwxwcO3UMn37xHTSuPaFPFt3ApB49ve2w+vU3YHUqDpa2GkTyXAIsrGFNlv9AXhJCn7oXw0bfiPSsHBhTwWDLxZODJ+Iwb9l+VJm6o0eAu3Q1jzsffwmEi2tnY20l5eixRzdh7JhRGNAnDLlZafKa2Ts6oKS8Wsa8aRwsUEB1hAt7woUcvYo/ohYlHPOxfzyCcRMm4dZbbsZ3332HH+bPwYxnZ2DsTePZe973D/mob9m2FDeNuwfK/5U6KPeB8jlQvgeU7wHle6Dt7wHxD7SozR/xUkB4EwhPTstrN6LMw1X9u1+bGrJjKewZjedPLl2EDfgwfi1eDXzYNNTThzMNpwLZY+pApo4YQHn9CSqgMOHde5G++eYb9O7dhxJ0fWl8Zmdnx/WHOpq0VdMRPQn79x8iA2yJA/uPEBS7EOTZICk5AW7MmXbSCNOuXJw7F8u+61oJwpNTElFZVoqBg/pRsmyIOXPmE8yn0OTMXUaUlZQUNRl8Ma+b/ecCmPsFBlCabkLTtmy8TndwMZfdO/fIqKzwPiEShC9e9KsE7SNGjKC7uQuN4rbICLXgQH9p1DZ06FAuDkRKED5p0gQWTcB8IxnZVVSQg6mf7kZqmR08XCxhZalGeUk5MouzMVqdiRmP3IFczquCsnNvjS1OHDmJrXtP0IiuB3x8hBzdgCZzBM/WZuyrTqYSIIU1682oNvZU00TN01LFetgglTVK+mY9/NUegAMN5AjC16z+FQVlORjVsz+s6bZurt8Iwr/dvAoztvIBafRteIyRbT8uXoADhw7gvin/pKz/Bti7uMLMygROJpU49P0s2F24iFzWeEdSLIY5eyLESo3TldkIevxuDB4xBhezcyUIt7O1RERkLOb8uheVJm50N7eX9Y6n47tQOQgmXCx8NIPw1NO72RPeDz3omH4xNUGCcD8a5dU28JzZ0+7oQDk78+E1zGYXUXKV9Y3Z5YU83kP3/A2B/fvhn49Pw7fffovlv/6CCex9f3z6E1QsMI5NeSkVUCqgVECpgFIBpQJKBVpU4K8GwlPS89u8/nrXEwiPyCnE14k5OFhUjgwyb0Ice01fRHNmzLj1paT0ZvZvPubFKB6CAuV1fVdAAeHde30EgymYcAGirSwJzug+bkxm14oGX4mUh0dFnUVebgEiDhyVgFSA8JhzZ2QcmbePB4H6RYLhC3KSQo6emHQBtVWVGDS4P9n0CjKkc2n4lo+ePUOkgVoN3xP94CkpafLHhgC2/6CBdEtnHnh6Oj7/8gs5l5XLV0kQfuNNI8l4n8LyZat5BH0MGjRIgvCtW7ciNvYce9B9aDTmJMG5yCMXcvTbb7+VY3B9sYHnYWtD87RCTPt8D1JK1LBR1dN7jmiVkvSShgrc4pKHfz98OzIL8lBJ5tybSohjB49iZ0Q0Qnv2gaePK83qCOdpRGZrrUJGVgIK8jNozNabCoEaJBYbEnRbwZkMe9KeQ0gmE+5r7QGDJiZ83bpfUU4X9sE9+sDS0ZVyeFNYkzX/duNKvLR7FW4Zfw8GDh6GY5HHEBl9AkVlDbh/ytN49IlHEUdzuj2rfoRz9kUEVNTgWFoadqfFYXJgb4RZ2eJ4SRrCpj8gQXhmbj702K+tpjv6gePn8cOKCMmEe3ExVYBwwYRX0S1egHDRSuDIDHcR5xZ/fItkwl2d7HH+7CnpAN9vQH/JhAsQrnY0BbgoasnFgxpmwOuzr9+MkXIpBPUP3nkvyrk48Z+XXsThw4exZNFPUqXw9wcfosT+qe69cZXRlQooFVAqoFRAqYBSgT9dBRQQ3njJrhsQPi8xC6/GZiCLGcLUSPKHD8nd8hIP5oL8b8BItTnmhHnAn0yc8rp+K6CA8O69Nj///DNZXDK3fAnjM3NzcwnCRU+4MPSKjU1AFI3Kdu3cTyDdiz3Svjhx8rjs5Q4OCSALnsDM7mLZ4z1pwkRcSIhD/PlzGDV6uMyU/vTTzymHLuS2gZJlFQZwb7zxljR4i4qKwsIf5sLN00OC8FxK2j/8+CO5ECAitdRqNXr09KMB21GsWrmOQNgEAwcOlDL1bdu20WwsjvPxYp64nQThJ04e4dwbyMbexPlVM26LzL6lEZnwbDzx1QEYOQ+AnwdBeXkNyukYnpCZjAE2OQThtyKLmeLVBqZwt7fGYbL/e4/EIKxXX7h5u8OIhnQiP92Gud0X0+Moxc5BL/aEV5RXIrFUDwF21tC4WCNx90GkzNkCLys3GDBv29bMCuuX/shxuShBQG/uyJg2E3NYuVhh1pqlmLl7DSZP/gdN3kKlFD02PgapWUXo0XsU/vPq69i6eyPOHtqFG3lN+tcZIpru5udrSnCjO9l/ysIPVKaj3xMPShCeQ2f7Gl4TKwtTCcIXrT2KeksfhIV4cxGkAGdPx1ySo/tx4cLN1YW/z8OZiLUYc8NImPOan4o8LBdXRo4ehVKCfjXN8lxYL0O6xteUiYx4uq8TwJuYmSHqWCSmTfkH3AKCcOfkO+ikvxsrlv6KAQMGIJzZ7f/+92vde+MqoysVUCqgVECpgFIBpQJ/ugooIPw6AuELU3PwSHQaH+LFsoD4ucYMeOvbUwrw+Z/aOvRTq7Ak3Bt+NDNSXtdnBRQQ3r3XRRizCcM1wZJWCXdtW1v2b6sJoCHZ34KCEhwkIF69agNlyBYI9Kd0nG7kBlSVWPBzk5iYTjY8RZp/3TxxEvumKdnOzICHp4i0qsRXs79hr3EmQnv1kD3IAsh9/vmX6NO7L9JSL+L1mS/KPO2KqmrGl5UxJ/ttKYkXzK0A4c4uahw7dhzLlq5ifrkZhg0bJn+/efNmpLPX3N/XWzLhApwfPLSXknETKUcvL6+SPeEae2Ekl4qpH++CqXN/eGpUKCutRB1BfyJl5SMdGpnwXDp/1xqpoLGmEdreQ9h/7DyBdh/Y2rvJnnA9utM5UEGTk51Ilr1E1iE/vxBFZIJ9bSzh6GyNhD2HkTZ/GzwFCNc4wJx56JsWzUeDaR0GEoSb0nHcVix0OKjw5Yqf8da+DRgyeALZ/SFYt2k1Td/yMWTEDTRE08CDix1ZBek0ZmP/96koBJbXIZr94AeyU3GbB3vVaSx3XC8Pfabdh/5DRkp39NrKcpibGXEB4Sx+Xn8cBupADOwTzDql4zRj18pYX7GAERQUIJnwjAxeu1M7JAh343yzM1JYe1uEhffGhaQ0mNH9PizITS6wCGd0ce3E/uaUo4uM9ieffBL9+g3DpIkTZE/41s0bCcjvxO133sXe/XHde+MqoysVUCqgVECpgFIBpQJ/ugooIPw6AeEXK6sRvvssssm6kLb6/W+k6hpMoVPxj+E+11r8/vufy//oERUQ3r0XVvRWC3AbzXgwEWElAK6vnzdN2FykO7mhoSl2bN+FFcvXyp5sIUe3sbWSPeFGbEIWIDyTztwiS9qNfcx2BL3udNJ25/7CCX32d99KBjbQn5FkZMaFi3qvXr2RmZGNC3EJZG7peE539DzmXBfQsO2rWV9Lk7fVK9dIF/SJk8bQCf2ENGYTiwDDhw+X7uli3lmM8BJMuGDyw8LCsJNxYPYOllKOLpjwhnoDOHCBIZPg8tEPdyAfbqC/OWXYdbCjnLuwqgS3+5Tg6QdvQXZRAWoMzWFvbkgm/Agdxi9Qjh4OIzMH9oObsP+7FvZ0Ti8oSIGhQS2d0wNoWMZ9KM92VTFDnNnfSXuPIG3hTrhbuEFf4wQTZoJv+3kB9Cz10K9HbxjaO9Ex3RIqNaPbli7CB4e3IazncGl4t3PXJthzjA/+7xMuWAxGHtUDplbsa683wc533oMHFxWOlxdiXUw0poUMRk+y7AfK0zH82YcQ2mcgChgvp89+bUtzE2zbd0Iy4cYOIegZ6EGwzaizc3FS2eBMgzVfLlyInPDs7EzkxB+SIFy4o+fnXGSNTREYHISE5HQaxLkh1MkGBZVlqNZvANdQYMusdguVOfvOj+KJF2Zg8qS7MYB94aInfMfWLXjkkUcwasxYMuI3dO+Nq4yuVECpgFIBpQJKBZQK/OkqoIDw6wSEf3YhCzOikumhJAB4ux5x3XeD8ZBGBvo4f0MIvFUm3XccZeQuV0AB4V0unU47rlq1ShqbxcTE8COoL4EakR/Z2X6yf7impgGHDx3F2jWbJCNsYmSMsvIS9mt7wM3dmZLwVJqV5RGIZ0rn9KrqCjjZ28me8MLCfCxa8jNBda4Ef2obKzqjl8DV1RU9QsJw4ngkc8kvIqxPOPILi/hTiC+//or7FWLt6nWUrHsyJ3yclKP/+ssKGUU2ZMgQCcJ37txJU7g0eHm4SRDes2dPRBzcI5nz8eNvlCDcWDDblIpfSIjBU19GoM66BzzIhJsRSFZSXn064QxuDtDD9PsnID03G5Xse7Yjk3z04BFEnkmXIFzt5E55vC2Z8xqZpZ2WFiNBeE9GpVUy87tSzxROXIywdbRAwr4jSP9pF1wtXKFHEG7AHvbtS36EgbUB+oaGw9DOEdamFjAmuP7yl5/w8Yk9GNJ/vKzN4aO7YWRSgzlz51G63w9VddUwJIMOQzV+fvSfCCipRjTl5tuS4jCt9wg4sef9IJjR/cwDCCDAL+L5mHKRQ0SUbdx5REaUmTjSWI7GbHl5eUhOTJHGbILJFhFlFuzrLisrQdqZPbjpxjFwYaRaXnY6a2wpQXhcAs30fP0QRMVDalkBp2EJE2avm1TW8XycXOAAACAASURBVBzowH7mJKb9ZwZuG3c7hg0dgrlz52LzhvV4/PHHMZgGfUOH3qTT/adspFRAqYBSAaUCSgWUCvx1KqCA8OsEhI85GIudWcX0W2IPeDer0C+7vQWya5a9U4L741B/PMiHd+V1/VVAAeHde03Wrl1LabkBQWsVZcpBuJiWTvn3Efj4ejH2qy+yC8oRezYOe3bsY8KAkZQk19ZVSaZc7WiLhKQMVFPRUpCXD2vKl2trKiWbGtYnVBqzfT//B/6uCs6MxTI2NJDO2jMZuWVG53B9MsWvP/c0+5MdkFHBKLGqcsz75A1kZ+Vhz9F4xoU5YfCQnjgVFY2ff10qXdoHU3Zub2+PLdvpdp6WQZApWHdXgvAgHDkcwYUBDcaMGdPkwK4PF7LXJ+Iy8PzXB1Fq6QkbyuWN9Mls1xejMjsLtwVV4L6/jUV6WjZqq2m+xhaVPfsPIJb7DKDRnJGZB8rLimgGZ8/FBUukJhGE61WTCfdGVUUJTd+q4Ugpt7GtOZI2HUXOLxHQOHlAz94K1vxuWbp6EUztrDDcNwwqa0f+3pzxY/WYuWgefj19En1CBlF67oqjkYcIuk0w44WZZKp70J2cC4SUupubG+HAW+8jlDXdm52ASLqjP9JrGOy5wHCgIh+jX3gcQez7zs8ulwkQZrS4WLv9OFZvOw8zRw8E+XlxEaQAp05FyxtJAH5vb08uhLhIE73smIMYNWwQbOnEnpuXzfVQY+k0L/r6vQnW/b3cUcFFmUKqEwQAd/PwQL2tSvbkvzTtSTzzwVsYMqAvXnr6GcrRt2H6U8/jH9OmwcbcoXtvXGV0pQJKBZQKKBVQKqBU4E9XAQWEXycgPGDnGcSVVBKE/54IvOl+leiOx2W/45s93PBGgPOf7kb+K0xYAeHde5UFE27IBvDq6lrJPAsQfuZMNPwDfCXbXVoFJMYlIYJ90iaUpove8YrKUoJSR0q97RlJJnLEq6ThmoWZik7qWXRWt8DAIf2l8dfs7+dQFl4LH45FUlW+vvyakVvs485ktvXbL82At6cbUourUFJdhe8/eh1ZOQU4Hp0AL8rb+/QJwt59+7Fu3QZ40Z29b9++Uha/adMWFJeUUkbtJOXzAQE+2H9gD7x5nDFjRkvWV7zcNDaIPJ+O5744gDxj9jPTgMzAwITdL3yfjPtdobW4974xnHcx5dYqqMwNsG3nLpyPvYi+/QfAxj5YgnDRDy6AakriORiTCQ/w9yQILyVwF7nadjC2tkDK5iPI+uUQQbkwZmMvN1Mefv51PqxdHDCUINzcxhFGjlao0avAcz98g7V0d799whRK+K2wdfsmuqjXYdq0p+EbEApTFXvHLS2QnXsGmYt/RS8ugMSW5CKrthIjCPKryXzH2Rhi+NOPwp+S89zMUgnCTSyA9duOY+2OOJhrvNAzyI9MeD4d5qPkwoRgwgUI15CpT0lNQtbZ/bhl4jgE+Xuw170aRcXi2rrhTNQJ9Gd2uMaLfgEVlSjgtWrgPeLBKDMDOqhvo/T8WUarjRxzMzycHbB8wwqcTYzHA/c8iH6Ux9864Y7uvXGV0ZUKKBVQKqBUQKmAUoE/XQUUEN4EwpNSc9vVgHu62XX7he256wzOFAv5azeA8OYhBYprBtwN4pcN0OeDeH1tPaOHGn8+DPXAC34anc83a9NrmJowGeueCL98n6xNeH5qBMbMfQcTnDoYLnoWbnkFeH/dEwhtuVl7v29rKHmslTgv3gucjLkfT0BHh0Sr7d8fE4G9bu/grjRxLhqM33wSm5uOM/79OXjisonpXJprvqECwq95SS8bcNGiRZRzu1GaXMGPoR5Ki0tw/nyMZJeDgwNRVtGAczFxOH74BDQOztLQLD0zlQZe1mRw3RHP/OoqAl5DfQPY26qRkpwEM0q6Bw8bKI2/BBNeTUZcRIlZsQ9ZSM1d3NxhYWWDDPaS65cWo0dYCE3SClHOHOpZH7/HXuVsnI1LQYC3hwTXu3fvlZFknt6+0qG9hp/dLTQBKycIFzJ0wdo7Ewju2LkVwvl7zFiCcGHMRoWNq5MlIs9dlEx4nomGkm0qvMmEGxtVQY896HeEVGHKgxPodF7LHm5rppFVYu2GjZIJHzhwEFQ2/qikDNyG8WRCjn4xNZ6LDXRED/CSILyGbLeameDNIDx32VEJwvUJ/s3pwr5oyVw4eWgwyCcMptYOULHHuqimEM/O+QK72at918R/wNpGhc3bNhCE1+D++x9hfXy5GGBNEG5Jx/jTKFq7GSNNrVFLuXk5v7scCLaTWdtEOxNM+M/T8PBykiCcbdswZf/5Gi4GbNqfDCtnHwT7+1C2fxFnz56TBmtCReDP/nx7tgwkEDSXp57EpPE3UB1QQ4O9RKlKGjZ0BGLORMnscM8e/jBOyUdlLk3orI3gwuthRPZ/z9YdeP6tmdDk2yGUtTiScw7nS7MQZOPBnngnfLRmSffeuB2NXrAF70z7CCebtpn03nY8EtC8Qz52vXcPvpZvTsYHy6bj0lvNm8j9L+Delu/Fzsadr65s2qIfnvz+vxhtq+UU2xqnw7m1Hq+DuXZlPhz+zrvHXjrIimXb2z0BsV1X3m+5X1tj6Hp8bTePtvlp27+995vn19G5t9xX13m03k7bfu29315Nr+V8O7puuhxH27m1VXtt++hSD13m3fL+az0PXc6tq/eVsp9SAaUCv1XgrwbCGQfe5uXX+6NBeOiu0zjNXPCrAuGNuPpyObtwWpcgu+kNyjqdaLg02LAKw2iEvvBkGqLcPfnAyffZO/phmFfnQDgB7XIC4M0C/D6UgKmvND/utVXn3lrB9iVQPyKibXDe0adXAPcffXQE4Ql46BLwz8Cm51/HbD6I/gbgT2DWLSvho20R4Xf8NlFAePcWe+HChbJH24DS8JSUFKSnprFvuwABAoB5uqMepohnTFnk0VPwdPOSYDv9YgpUFibSAT3qbAJBKllwmrt5e3rhIsFhHeXqvcJ6Io3b/fDTItTQJV0YqJmbmUogaELGXGVhhRxmW1vx9Hr07omzCUnUX5vg6y+/JPAsREJCPJwcbeDrE4R9e3dhC/uNTSll9/YJkBFmhw9FoJq96b6+/nAnky6yrw8e2i+dv0eOHCl72/X1DeFMJ/LjZ1Px4uzDKFS5kgk34jkY8bNfhnpKrO8PrcffptyEksIK/t4SeoY1WLdxExITcjCI/ecWtgHS5d3K3BhmpnpIT4ljtrkJ/Hw9KEUvkiyxvZMaRlbmSFh/CEWrI6Fx80YDwb8pVT6Lfpkre7D7+4cRqNvTGd0aeeU5mD73C0TmFeD2G+8BTdSxbfsGOLu7YeZr73CxwY9fXXrSgb6QzvJ7PvoYQ01tqNsxRHZVKY3gVMilFD7OXA9j//MkXFztUJRXCWM9AwnCl67ZdwmECyCdkJCA+PgECo4YPUcn95CQIAnCz549i4und+Kl559Cn7Bg+TVcXFoqF2OWLlmMvryGfYcOQgWVCaUZuRBrmB7crt7UCJtWr8VrT/wbw4z6IdTLBevSj+BIfjIG2fphmGsvTFn0YffeuO2Ofhbz734aaAbeEqymXALNsT+Mxcv4EiseDkHLP/82XOP+G1oCdAmcd2FYM/CWY6JtAH9poDbGQcdza31K7c61S/NpHL09kNkROGk5r5ZApTXg7uiCt95PbHs1oEcbaNN28+kC6lqPoW1RQdsx26qBrvt05fq0NbYuiwFtLaR0VC9t59DW/dOV8+nK/abL+TZ/Lq7mfuxMDZRtlQr81SuggPDGO+APB+GSCRcgvKtydMlyN93OlKhC/PBBkWQReqiM0Jd9miNtTdC7oRTeJflQeThgU3QO7lh4FFWhPkAvciCU0X7Yw5UgvLNy9MsBa/Ssx/BKYhOg1caIX8Z4N4LhHWPexsduKzsNwuVxN7cB9Ft/yi9jwntjPHmiRB7zoYTX8Qr490tMuIYAQQuT/zt+gyggvHuLvWDBAilRrmRf9969e1FGdjkw0B89Q0MIdq0IiMspUc/EQTqG21qp6b5tgeqaCrK0powDM0c0QXgtc6T1ueDl7+tDUFqOqtoqstMeSElLwTdzvqf0Wx9BAX5kp8so63bAR598CrW9o5Sjv/rUEwjoGYKzFy5QoWKJJ59/AzV19ZJ1trE1Q1G5PmKOH8aJgzvpUm5IltmFfdv2OM6+dQNUw9bGQWZbO7tqKCE/S+f1XpTCD5ayeSGz1/DzfzA6ES99cwRFZgThZjSXYx44QBBekItH+hvjtjuHI4HMu5Cjqx0ssGP3HiRcyGZP+CDKuz2lnN6SINzclAsQZMLt+L3iTxVASUkR5ehVjCdzhD7Z/3MrWb+N0XD1DkCDxhrGlHYvWjwPnuyfHxjcD0a2DrCks3xGWSamff8xovJLcM+Ev6EOFVi7fil6hffEF199yYUGP64NVsCEx6vJrsW306djgDnd3MurkV6Qj950LS+rLicIb8CNrzwLjbMtFyT0aDhnyoWKBixYsgUb9yXB0sWHPeHeSE1Jp7rhvFyUEI73YqFCONzHxp5HRWokHnvk73BztuO1sWcWuprioHrMn/MdbhgxlOfiidriMlTmFAoJARx8PFBjwL7z5Svx3suv4S63SXAw0cf61MM4nJOAu0NGoLelNybNfaN7b9z2RhcAeZkv5r56ExqJ6kY2OfFuwYYLELwQ3s1guhVTXbDrP5g6+xh6T5wMbMTlTPhlx2s1Tqu5tDtOh3NrfUIdz/XyrTueT8ttOwLh2kBIRyCoPXDeHhAUv9d2vI5uIG0gvKsgT5ebVtu5Ns+tLTDbPL4u82+rProy4bqef/N8xLHa26f5veb5dDT3awl6r8X91vJatLUY0AzAr/Z+1OW+UbZRKqBUoLECCghvrMOfD4QLREaCWzLcTQy4I9kiez4EegmmW2WIoXxwD6T7sAsfFElvARmpQoAOPTcfSreNMfjznSgg6ydywuHCxzRfN3zYyxMv+Djq+PkQ4Ht2C+n2dOCV3/5+xSDjp7eQrTcC7gTv3sw5Jnsu3rsr8zdZeeudtcrMm9js87oA59Ysd/O+LQG8woRf6s9o+sOVf2/8zaXFgRbrQA1iRajlfi3fa8qnv2I//kK8ZWNlrOP9d203EyDcz89PupYfPnwYTg6OlGH3pxzalNFipSgqoUyZTtl7acymYsOxYKFFNJlabQULSrSPHIshSK2X0nAvD0+6p+vDmGDZy8+D8WUJ+Hz216xJHXpQ2l5dWSFN4O67/+9kVfkB5c/2Ncvh1zMUiSmJKKk0RuDAW2Vv9OD+gYzooinZMYL8XGZz516Ai40F7LhgYGljj0MHD8CgoZYLCC6wYI+y6MtOTkli3FkPCcTLyimRJwj3cbPGodNJePW74yhWuRGoGlKKbsZ1v3LK0QvxULgebr19KGLOxksQ7kjwvGfvfhrO5WLg4MFklj3k/K256GBhZshaxMBBbQFfSuWLC/Nk5JqTixNq+T10eul21O6IhzNl83Ucx4SxYYt/ng9fD3eEB4YBjEUTOdwZ5Vn4B0F4bH4p7rppCutQhVVrFqHPgDB89sXnZLZd+fVUDWs6kmefz8KCZ5/FIDsXpLPGJZTsD3RiD31mGtKdzXHji0/LWLa6KkMJwo1V9fj+x3XYfjAdNu7+VAKoUVpSzj7/GCnPd3R0lL3+JmSzU1KSYVAQixFD+zOeLI3vOSCcPfcuzm5YuGAeJoy7gSCcaojELORmZEGfLUpuXp4wrwZ++mEBXvr0fQy0CIczF2MOpkUhoTQbo73C4WXigH+vmndtb9Quj9aCfXZoLTO/HLwWcBEHASGwbUtG3uL4EmRHjG4B9C+fnK7joDUz3nKYK+bQPtDWNp+Ww3YE4rQBt/ZAc3tAp/m4uoLJzlxibSC2M2M1b6srwG1dT23Hag1ixfba5t9Z5lnXBQ1tx205N23Mc+tjdnT/tLVw0d33W0eMfuuFEl3qou06K+8rFVAqoFsFFBDeWKc/BwhvlpYLqEITdXuyMX3JkvnzJ8TSEGEE3n58OLanzFSfAAClZahgNFIZc4tr+MBqxoghC40zDJ2sMfLDLdibWgSoaSEstJV0egb7OT+aPBjPe3fYUX3lnSXZ7EyyxpORQGl6s4RbMNM/+pDVnuDMNuzWveMtQTgx+Hj2YYtG7Gaw3ZmecDEjyW4nwJvjJDYds/2PQEuALeYxG3iBjHf2LDyfNlnOt3E8HXradfucXZOtFCb8mpSx3UEWL14MW1tbCcKFhNtebUdjLg2dy/lRYr92TY0h48tisWf7Xsqw1WTD2TetX0fWlICS7uhHj5+TxmwljBjzYK+3EcGoFaXZwaGBjC+LxxffzGLPeFNOOBUvpZQ7N7CnuYxu7CamKnjRwMwvLBzJyYmobLCFUxgzvmv0MXpYCEprirHj0AWYlafBuiwJzhb6NHSzh6WdBvsjDsCIH2GRTS5itWztbCQI70kJtWCSRW45eJyBvX1wKDoFr88/hWILd5hxJ5MmEK5fXCRB+O2TyYQzas0IFjRPM6Y0fCdS04voEj6MTdb2XO+rZz66OSzJdl+IOw1Hup37+3qipLiACxAEtjSoq+I2AoTr7U2GnTul6naU3FfQHX3ZT+hB4BrgFYQKRqN5MEM9oyoHf5/9PhKLqzFxyCSuRVRj3Zbl7MUejM+/+IrtAW6ooqO8ubkZ0uKTseKFl9GfzurxlM+T6sYwBxdcSE/CxWBHTHz2CUrMTdFQ0xgfZ2hai9nzVmFPZC6cfEKgMjJiv38Zc+DPMA/eRMbOiTYDUyoCxPVpyInBk/+aiuKCTHkNLCyt0a/fAOzctpm94uNYL5bRwhT5BQUw5aKJ2pyu7072+GHxT/jvBx/gnjsf5VeoBeYvno8Lqcm4cfiN6BHQE/98ekaXb9zWD+e6Aoy2DngZQNUV2LYHwi/1c19FT3iLSXYInnWZa2fnowP468xFa82qdwbEXi3o0ZVx1fV8OgK9ne2N16UO2gComLeuixe61rL19Wpdm64y4S3307ZQo+v1aGu7zt5vbc1L14WCq5mnsq9SAaUCHVdAAeHXKwgXDLcwSxPUoADffBmSdRthaYCbrAzRl87F3vzRGBmCGLyxl1xkjFO+WsmH+7K8LPYv5lIeWw1zOyfYePnAkA/cempTrDhyAXfNOwSwf/JSD7o4Ds2Q3rt9MF4ZHNiJz00LCfmEzMY+6ukazJ7dsje8N6ZPz8TsywzcmoCw3FYYsw3B3pY92J0E4VKKDrLpope8w77wZtZb11PUQd6u61BXuZ0Cwq+ygFp2X7p0KY3UzGjKlSJZUjUzsdMoI68RknL2cevrmxN4JuLA3oMShFuqzFGnV0sJuI1kak9GXUABwaFgwv08vflxqiQzbYbe/XpJkPfZrK8kkyyM2eq5KGZnZ4ep0x4nc61hxNhFLJ7zJYIHDMaZ6ChU6TvAZ8RU1MIMI4fSFK62BFsPJ8Ew5yws8s8wf7ueTuL2UKmdcCDiEFREiE52ailxtxQ92UkJ6Mu4LAHCL17MIAbXx9C+QYiISsDMuSdkT3gzCDfQpxEdmfDHBppg0i2DkJSYDlMasxmzz3rL1u00jSvFEIJwE2tnKUe3pfu5uak+zp05RSaccnSC8GLuL0C4k4YgnP4SZ5fvhuGBFFg6OdPEzBAWVXVYveoX9Pb3IyPvhxJDE0Z+eUoQPvnzN5BSWoubBg2FsQmPuWMdRo0ahfc/+AjOGsaA8XvQlLFkCRfisO7fL2OItQsSWOMGguqhamfEZicjNliNO55+UoJw1JkScJtA37gaX32/HHtP5EHDqDNn1iuDBnAioszc3FwqGUS7gZCjR0Wdgl5eHB647y7JhOfl50Bt58CM+EHYQffzcaNHwlGkR7qqkUOfAEuuWVpyqcLK0wU/LlmETz7+GM/NfFNmk78zcybOnY7F2x9+gsCwMIT6kfnv4utagfBGWbjHb73bugBbMWctTDh06gnveJwr5ta6VrrOVeyn63y4aUeArasApTuZcF3AasvSXc2CjRhH2/HaYn/bknJrk3DrAtTb+vh0BJQ7+ri1vkZXs7DQ3tw7On57Cwrt7aPL/HStRVuMePO11kVi38WvMWU3pQJKBdqpgALCGwvzxzPhO06zJ7y0ERQTELsb62EA0bWzmT5GWfJhk8yXhlJz0muNEnQRnis2JMPVQKxeTaBQzgzcckYh1bC3G3V0OLa2hS3Btyndl2uramBItvw4Wa1Rs/ehlGCDYcWNWmJxTI4jQPgbN4XjzVG624FLhnu2pslw7cre8HaZ8Cbm+qH3qWC/Ru7o3tLJvFEij3ZdzZsY+Id0cD3v5EJAd3/LKCC8eyv86+JFZEa9aa5W3bj+RVBZV19DllofRmSN41KzyIy7wIvsbgPBtGBThQTbgABX/D8xIVmCPAsLC5iamsouESMCRSsrK+ZT5+Obub8gYt92MsAEuIz2Ev0kH332NWXPw7F5y258PfsNDA8Nw7FTZ1BkGohx974IZw81Gd0alFYY0wW8DDnnNqE2/ShcrMh422tgwqiwqMjjUOlZwImu6BaWxgThpkhLT8aAAQPg5RmI3OwSLsbpMWfcHdsOJODNnwQTriZQtSBjzB72WkMYVaXikQG2mDRpOOLOX5ARXnbOVti4dQ8jucpxw/DBMFGz35vfOWbGlowAM6bE/gyzyFWUbNtz8YGxYDwjG08NVFUNODV/LcoTC2BNgzp9YyMpR1++aj76ePaGd0hflPO7x83NGcnlmXjovReRXVOKW8ZMRWFxFnbu3YSJkybgnXffI0C2Y199DXvfrXDhxFGseu51DHdhb3dBkaxtCK9HVEYKKgK9MX7GQ8xPtxZf55TTN/D6mGLWvGXYf/IiVHb+jDvzQWleDiL274EFHddt7LjQYu8EByoHUlMSYFR0GrfdfgsXQaJRUlrELHQ73EQGfAdzwO+YfJtcbEFeiXRYN2bfuGDSreoMMH/uXDzz9ky8+uob6N0rDK/+51WcPn0a//jHw7j73nsZcde7yzfutQDhjSAXl7uY6wpstYFwKSNv0Vve3pm2M06bc7saEK7rfHQA4bqyr83TbQ/gtPV+y1PUlb1tr7RXu7+u42o7Tktw2xJ4a2PqtYH95vm1B/o7U8u2rlFHzH/Lsds6p84uIHR0rO6+39q6Pl0B/l3+MlN2VCqgVOCKCigg/HoD4XygFwC7J0H3p+6muMGeWb6GfJznM3t9VT3qabimR6m5HkFzfX0dKskIVRYXo4o9qw2VFIKSqdI3NGb8jwY2rp4SW9dRam5ooI8qZhLdM/8Q1iawP5y9nBK9Cywv9LbiDzV1eHtiH7w2rIeOH5XLWeXA6ZPhPTuCcnQhS2/RG85+77k+K9uOMmsJdFsaprWaQeD0Rll7W6/LjOC4weULA633aAbhb8PnRzqiy1yzNl6iR70rDu06Vq4rmykgvCtV032fZcuXMLLKn+ZpJpSKl0u5uGDEbclyZ2RcRCwjyDw8PGhE5it7ik1NG3vXjdhvLUB4LcGfkLELcChyqgWrLn4vALwA9Tt3H8Bbb8zkZ7YQNmTIRZ/2v597AeZ0Co+JjcX2VUsxnL3QW+hsXmwThDsem8m+bFMajRUg7mwpLuqpUJt4APpJx+FuZgFHAlCxsHb4+BFYmdnCgaZsNpRDq/i7ZILKEaOH0XgsBEWFpexdV8HXXY2128/g3SVnUM6cbjNDc/ZOU2FTbwyD0kQ8PFAPk28Zxyz0NFRSBm9NlnvV6u3IL2nAyAmjUOdG7pdJCzwCjKv0kBwbDU93M8rgHXiMcprDUcTuxugxSs9PL9yCqtRimFFOLkzMjFnPVex5HxIcDgcvN+TU0vSOud1pdDafwprwGwn333o/CgjCN25ehbE3jcUH//2Q56NGFb+/7OxtEUUDuvUz3sBI10CklJTwe9EQocz4js5OQVmP/2fvO+DbKs+vjyQPLe+94+zE2XuRQRJI2ITRltJS+qeU2UHZq0ALhQItXZQCZc8yA9mb7L23nXjvPeUl6TvPKysowrbkhED4uOLnxpbufe97n3ul6rznPOf0wdxbfsKas72Gi5RG1lz8L/76n3ew7UgNZeSpHCOcn6HsCd+1k4x5lKq7OSScbQdhKGVfeZgtE9f8+IcKwNdSXi8LmeJsP5/58QLC42IjUVFQjPLycmaGpygmXcf88zfffBN/ePpJXPuT6zFpwkQ89RQjwXiMaedMx2/uuINjTPT/JvTa8nRBeNcss59mZ2cQhPtkwE/Uws+5qu39XBTgll8XE+4viHSfjj9gsic3jC9w3JOxPLf1BZ69x+1MBeAPcO0JkD2dWnd3Pr7OtavX/WXCfbHM3Z1XT/rNO7vWnSkRPO9FX+d+qvePtp9WAa0CviuggXBXjXTZBWUnfKe8y9YrKcZ3JU9ziyFuJlxAuDwItkPItiUHGXBHYhB+EKNHCEG0vVWvWKpmuhG38otoC3scVbS4gADmFpspoQ1LSEGQ9Kuyl9JJtk1HObuBfZnPr8nCrfNpuBPDMCRxYZczVjsLE+4C4Y/OHYWHz/EXhLtP2s0+izGb9IR79Iazz/ritZP8A+GeNfSThXYBbni5mHcsDqR7GsF1f4Fc45Sojc6mbHDPWWsg/DTfZD52f+fdD5h5PUCBZxuztatpNia/R9IlWxzGDzIzXCLMepPdlXixAIJLeRjJiAsor2lsUqBbfheDNpE8qxgyvi7AfOe2rXj8D08wx7oUaYnJKie8ni7pFrp0t5LtnTBoKFL5WbNi6zoY+47HxItuQ1uAU5mgHT5QhAZnC4IqDkCftwOJVMkkMhbNbg7C5s27KQ+PQAKd0mMIFIOZhpDN+DAB4QNoAmdraSbYtCKJjPz7i7bjmY8y0RqdyBgvo2LCBYQ7ao7glnMNmDNtEvbsyoIj0EKGOwoL569AmZPtL1fOQMtABwKbHIhsYuRYRQAK9hxC/5RY1f/e0CCmejUw0+AxqI61ens57CVcpoS9XQAAIABJREFUkCBIdrI3PqDBhk/nL8LU4WMQSwBb4agjCO+DI2Wl+NG996KObuUTh4xUZnAbt6zCVM7jkcf+SKY6hh+F7cpwbisN6Fbf+ySmxPfDUfbdS53HM8rsYBWj5DJScMmvbuWigpnu9PS/4OdmM8H7n59/C3vy2tFuSkZaEvPFmXO+e/s2KgbCYaWU30KVUGioFWWlRQirPaBAeBgzyeu4UKLnImVfZosvX7oUF19yISKpPrDz+ubn56ttEhIoz+fn56uvvooXX3gBv7j5FvUx+p//vISC3DzcfOtt6DegP6ZPu+DM3rhdje4d3+W1ne+IMu7gDcK95d7yurDsJxzYu5iM9zg+5uY9SpdzPdX58AC+QHhPmcnuLvKpHMvfm+brBuGnCnS7A9PuMf01ZvN1Tj0B1FLHzhYIPOvrKaP3BXr9AdTe5mvex/K+tj1lyH3dG53Vx72P97lqINxXNbXXtQqcuQp830B4TmF5p8U8e0C4AsUej1bJ+OYXXzr43h6nwwPGGpST2bK3kvHml1v5r52gXEdAEJ6YBiuZO2GC7GTJBRDII5D9onmVjUj723qAxkL85u2StCsGnA/ZjF/2iQTw6JwxeJhGUD15KAC7kkD7mXh8qPq6v8qEP8EUbtWzfevIk4fuCmz7A8LVNrs7B80drDq+wqCf7Oju+zz9cVv3PcrXsYUGwr+OKnY9xrvvv8Xc6CF0DDczpqyZruK1BNCBMJsZRcb3xtHMXCTQqC2NoLO9vV25m8uamYVZ1fJ7LUF4K4FfUBAZcnozCNMt70GRo8vve3cdxN13/Q4NZFmj6Qyu43tw2rkzMHDQICxdsRK2hlKalvXFhk1rkTB0EqZdeRddw5lJHdKEdrqGtx9qgKOsACDzGxNBszNGiLUFOrF72w5EmkKRwB7zuIR4BBqDGYmWS0O4IYinW7khmLneXExIigzE/OX78c9FBXDEJSFYb2JHih2B9gC0Vh3GTbMiMXfqJMqxs2BnjnmYRY/PPvocdZRrj/7FBSiKaISVC3rJBOGWYh1Kdh3A4LQEJBJoN9ZzsY8LftaUKOgoTd//5jIYquwI4vGd/OzS1TZi0cL3MW7AKCT3H0TQbWe2eiJ2Zx/GdY/cg3aLGRdOvpYj2LD6i4WYc+FMgvDHmKFu5seTnXFhIdiwYjE2PfoPjIlIw3623oif5GQaq2XXl6FmaCouuv02GJj/HciaS4SahD489e93sSunHY0BCeiVZIKDxng7t25RMvfw2GTVqiOmbyWsV7TtEO67/x4kEVxLG4KFdRQV0tLFizFh4jh+dAarbPhjjJAzmk3MZe+jQPezzz7LVoJ/4eHH/qBurrvvvEfdB7fdejtGjBqJiRNmntkbt4vRFXBlvJj340J3bniHI/lCtcG8zrO+O2HC3bFjrnFP3k+O+X6v/+GhGZEnH9ZrHF9z++o47qzxrx6zu/l0V3hPYOi93ZlmJt3H624O/t40vgCrP+P4M4avbTqrWVdO4J09L/P0PEZnv3uD+c7OzRfI9Kx9d+ZpnmN3Bcz97e/2B7h3dZ18LQr4ur7dnaPnvGSczhZJfI2vva5VQKvAqVdAA+Gu2n37IHz5bvaEN35plOa+pm5MTnkoxa04ElWEcH7zq3Xy2z+Zbwd/N7P3O4yyz0CjSQFyJwGA+xFIGTrDgDHllS3YkMee8yiRobt6ydVDydE7fiFr9+j5o3sGwjuAsBqrqxgx2YZs+FcAuOxziiDczVx3J1N3jb0b3W7TUagvFxLmoofe8Kf+7uvhnhoI72HBerj5e++9zBzr/gixxijw3NxSw/5qs5KnFxaWIL+4SvWE9+7Vi687FPDWcdFM4rAEKLY0tzHKrEn1g8v+AXxdHiJblse6dVvwx8d/z20qmfOtU1LnPz3xFEpKKhBktOBXt92MUUNHYPPW7UjsPw7X3f8QykLy0WyisRqMiK5OxPaFK1F98Cjioy0IoleEnQtxh3cdQpQxBEm9mBtOd/cWvv9z84sQwyQES0gEY77ksyEY6XGBWLLuCF5eUY6WmHhYDBYasLXBQCbcXn0YN8+Mw2WzpqIgv5wg3ExviUq8/fq7aGLkmYDw0gQy0oxMS24Jg7mgHaW7DyAjPZ6S/WjU17byYyQQsf3IzpfVYtcrCxHUZICRueA6czDsVXVY8Mm7mDR4PJL6DUAtG8h7U5a+9dBe/OLx+xFEU7kbr7kfmVn7MX/h27hk3lz8/tHfq3g46F094V98ugi7//4qxiX1RxUXOhysejoXGI6U5KJxUArm/vb/KInnggPNKrn8QQWAHU/98x3sFibcmIqUGBM/CnXYTfl+BHPKLZS6G8icR9LhvbS4ACH1B/EwpfHCctfUViGBMWU6msytXrkSk6dMVHFzDYVlym0+tl8vVWtHdQPee+89fL52JX7169/SJb6OPeKvqoi7Rx95TIHwtNRBPbwTtc2/iQqcDgDuKbPdHdMp59qd+ZavWviai6/9PV/3xwSsq/F8gXT3fr5YWs/xPRns05lbZ3M+nfl2B6p9XY9TudY9HbMrdrs7RUJX16cn94+2rVYBrQI9q4AGwl310mXnlXctR0+J7llVT2HrIcs6QLjIxDt9ECmT+tkVUYqBlKWWsW88mO7MIcwKNoaEqi/90iOuvNo6lObsHIeB8TvPbMjGXcuOsQ/c7NED3nEQOWuyaYpW4pf3R2eJHN3fL40nm6Cp3myJGevy0QmrfAKEz0MBc8O77NGG576+zNc8JuCDUfeUofsD1k/h0n5tu2gg/GsrZacDvfbW0xg8cBwiw9IoIycn20wQTmdvkZJX0whs1+4cJUcf2L+/AuABAS4QHhRAMMwFLOkhd8nUXQy46gmnikX+lee2bN+C+++7hxFXZXQxpzEaGfSBZIUPHz6CadNm4PDOnUjolYDFK7bAFJWBm568A4FDmV9tYr91Yx/UkZn/4pWVdIC2YXhyOoxMR2hmy8qRA3RLZ0RabApzwxlR1sCFgLKKUrLiiTAwqisxKYXzNGBgryiC8Ey8sqocDeEEoYZggnCy1fzPwYzsO+ZYcdHMKQSSbGMhOC0uzMM7b3wCQ1waJl97ESoTHAiyORDrCIWusAUFB/Yjo288IsJDWB9K5bnmkDAwDS3Fldj13wUwtbDXPImsMqMTW8ursIqM8vSRExDGaLJSRq4NoNR7+5H9uOXxPyIsORUXTL8auUVHuQixGvOuvAT33HevMrlzkjW3Mpt837pd2PLy60gPi0IjQbiTn5VxXGSsaKiHKWMwzrnufHpm6BUbbmAPToOtCc/+6w1kFjtR74hALzLcgezc37pxHU3VEmAmC+4gsx3PmLGSAkaS2Utwz7130agtCuWsX2pSIgVD7fh8/nzK46fAStf5Vi7EVFZWInpAL6V4aC+tUSZsDioTRo4YzYWYZhw5nInH//hHytBnYOjwYRgzeuqZvXG10U+pAp7MrTcj6O+AvljGzo7hCXbcv58KMPumQZMv0NqdesC7nj3pi/deLPH3OL5q2pPz8SVX7wnT3Z1U3dd9d6r3m/diRmcLUN3dq77mpb2uVUCrwKlV4HsHwvMrOi3UWQLCxR29g6H2nKZoHgUkt+uxkCD8vIAW5De1qy+zkf0z+AW6ir2KdhVD5H44CQYCLcE4QGnojFd2oZw9l8pZXR5yDPeSgzwl0nQJGm4jCJ9NED7FXxB+ajedttepVUAD4adWN3/3euH1Z5AxcDLMwcloqLfxPdVAIGtRALCRPc3bt+xVxmyDBw7sYMGlU4R90owGFHl6LfuN5W8B6PKv9IQLCBdmXID8rh1b8MijTyE/twqx0WmMwqqma3oFQkPMSElNYJ94EFniJCxdvRKJvYbj188+iPKYo2jSVSGsnb3dzQ1Y8vetqN3iRLIliT3NJhjMemzbtoZS9AAksj86IjqEvdCVZIErMX7SSISEWBAQLIsCOvQhK/3Jkl14fQ1TFCJpoKangSMX4Ix6mr+V78evZvXBhHGD0cx++JDQCJRUMjbtrQXsWw9Gn2ED4QiJI1y3I5EgWM/ow5ryoxgzLpmA1kxjtkb2mFsRlZ6Exvxi7HtjCcIclMvHRKGNPept/IxavPB/mDVmOmLSe6Pc0YyBfdOxae8O3P7kI4hgXa847wbk5GZi+44NmHvhBbjp5l8zVpELh+TYI2iqtn7tGlTu34lBBMe1XCRxGpyIYW1z80pQzZkNmTBGGdCZrBaarVlZrzr866VX0cB5lNfpyEgnor2pDls3rMGYUaOR1rev6iuPiwlH1uEDKCvMxq1UI8Qx5k3c0aPC2avPmLk1q1bh3JnTqTBoh4UAX9zRzTSKk+vbxkSLA7IIwgWFwQN4X/CjNft4Pv7v5z/HeJq0TZw8CcOHTPD3FtS20yqgVUCrgFYBrQJaBb4nFdBAeAcs/faZ8F2dy9EVaOaPZIU7AvBXSxl+TWbsWGML6mhq1H94BswDM6BvakU73dHlochtfrlssARi1gvbsaWSkWUEEsoNXdHkEnh7Aq6zH1y+5xKNU2r66Hkj8PDknvWEf0/eK9/6aWog/Mxegmf+thiVZTq0NoYRGEfTZ6GJGd5BlEJbFMvd0krn/969MXzoUGW2Jiy4ncBMmHAB4eXN9aoXWFhvYcRVTBnfjCGUNwsw37d9L+OrnuL2qZh3yY1ka81knato+lZJ0BuE0opy6JmTvWLFa+jVJxpXsMc5M7gKuvg2WPkeNWUFoPG4DunWNBqYEQAGOVFZF4iFH6xHVHAUeiXGslfZjuKyQ6isPYpLLp+OhKRwjt+o5iIu4G9+uA6vr62hMRvjzZwGOqQ7EKwLRmPRLiTXx9CVfAzP3UT23ojDx/di4eIvkJowFBfOno0Yuq43cyHAxMzuhoY6zvcQJpyTxr7zUP7NY/AzJCQpGg3ZRTj8v5WIDoxEM/vJ2y3skWf9Xnv1Y4xIG4Xw5MGo4IJfemoy9hzfhaff/ifSh/fHdZf+CMWlBVixchkSk3vh8suu5QJIHGX9lIwzLmzhhncxsk8iLp07A20qVlHHvnYdPvtkCRYs3oArL7xeye/pI8fPMxsN1A5jwdKFuOzq65Dabzgl+Y2orSjB+pVLce6MGRickUHxD3PPJeZt13YsWLACP7rmB7TMYKQa+9gjaMTWZGvAzu3bMXrMSDS0Nqv+/urqasXQyzUVw769e/cqF/2M/gPVYsuRQ0fxv/ffx4+v/Ql0ROVW05k39jyz7wxtdK0CWgW0CmgV0CqgVeDrroAGwjtA+PH80i7l6OnJNDs7w48hS3e4QHiXcnRhqg34rbkWz5hqcJy5u8nMEH9tTx62NIfhj9edS/djI9rqW4mv2Y8aa8Gji47ikZW5APtH+Y3RBc/djugdjupEAnxNgD6/uYox2/nD8fBEDYSf4ct9SsNrIPyUyub3Tn//5wc4ciwaP/7JOAQ5aIRGcBrKjHBjUAv2ZNZh1cZMnD/dignDexFcR7MfW8wNm9jNIQtbdhRwESy3tprWYgRxASaEE8TpOE4cW0ISKUlfufwj3H3P3zCg70/w1+dvQmwUG0a4LtZEs7A2ezDZawOWzN+LPz31c9jqA3DrL57EgBExnAcN0SKDsHLBJjLmobju2ivYx8wdeeyGehOWL9+HUWOHITrMZRZXVlaGVWRv09PT0bdvH3X+8nw4Px+ee3kZFm4tRUBCXzjJogcHtCOg2Y68g7mY3TsMv/rVZYzxYmuL04Sc4sP4bP4XSIrux8zrOQgOYxwiJd7BXHQIpBHkKoLZgX3ZGx1mQUUlxwwyIWNQfxzLLMZ7bzJfvDyQDuvpMBnNOHjgKHJKd+K6X/wfomhu5+SJyxi52Vn47xsv4pZf34qpY4ejoKQMWdl5KKOD/CCyyymU1Nu5WBCXFI93P/qUtTRj+szzwIhzsuQg+w5sWb8Fmw8cx7UXXUJHcxpV6toRGKZH5rEcvPSvV3H77Tej35BkOOjg3szPuPXrNyAlLRVDBg8myK5DDE3f9u7diY/mr8aV8+YxviwErbZm1otu6lxc2bp1KyZMmAB9CFdCWwNQQQl6WAhzxtmnXt9QjV2MI4uPjefCyWAayRmwafNm1NXVkgkfS9O+EFQx3117aBXQKqBVQKuAVgGtAloFPCvwfQPhTCLr9AbQfesgfNFOHKDrubJb7vQhEWIGXGG14QNzMWyMNPogqxLXL8oRyI3RI/th/g2TkRRmUnFjhVXNSP7LJiCMcs6OPOMTEnRhioRZFxAhjJLbJV2Y8DkaCD9bPyI0EH5mr8y/X3wdpdVpuOW2yQSaZLXpGi5J4GF0wj54vBXvvLcLE8cGYiTjsJwOmq3ROTswmCBW1rDopp1HGXdOTRVaDUamFzgRxegxs8mAqEA94smcL1+8AHff+yyGZ1yH5174BRnnNrQR7Nl1zWSeI9i/bcQbL+3Fgw/fiDBrJF56+R1MnBqOqppWejA6kXOcBmSNlQSnfQlsGX1mcjCu0ELQdxijxw9CBHuvpf9cmNrVq1cjhfJ0MZITabww95HxIXj8n5/hk02MiIjtDUNYMMKC7DCzjzlnzxH8bHoy7rnrB+wFZ1Sfjgt3Qa348ANGjVGOfvXV56gcdActx0PoJm6gYdkXa1YgnQ7n8XGRdEevJutrZERaOOX2FTh6sJZMcjqiaQAn/fH79h5CIUH4ZT+4kgDarGLHYsnM5+fm4/EnH8ONN92Eseyprm3ieeblUtJ9GH3YH5+WHEcDNprbUSL+2dsLYKER2+gx46Ej+g6iasDK5IdDBw4zPi4Ho8YMIxNthJ7XJSo+CqVlDXju6RfxUzLS6X0TmH3eStDdgrVr1yM5NYUgfJBkSyCWLvPbtm3HkmUbcdXVVyAhPkapB4TVrqfj/Sa6z4+fMAmhXLAMDDAyU7xSvRbKz1o99z+0n8Z4zB1PpqTeGhJMd/tNbDOowqjRo2GiX0dzXeuZvXG10bUKaBXQKqBVQKuAVoHvXAU0EO66ZN8+CF/YAcK9I8o8bym7ARNMLdgUkocH1ufgiR38Mh0ZBX6bJ0PDvkkaB6352UgMSw7D5Bd3YmNhE18nKBftudsFXZBcR2u4YsFp2KT6zYWBFyZ89jA8PEljws/Gd7IGws/sVXnxhY9QQgfyX9w0moxqJXuOgxHE90YkwfT+oy1Y9PEmDB0VjKFDe5EpDYKOTKyVDuUBfH/p7c3IYzdITmUF7EHMB29jEEFYKDPE9QjjYpcw4auWLKPZ2F8wYthP8Oifr+RCWCXayJ6bmPltDoklk2zEq8/vwBPP/A6xNA57602akDGbu7a6jr3bEZSYl6KcDHF0VBLCw6xkgttgsxmwfds+jJnUn5J1xpbR7E1A+Lp169CPYD0uLk5J5AU0xqSG4am/fYolW/i5EdYLeh43JKgNwfYmHNy2C7deMRm/uHE28o8XwGKNRbOjhiB8JayBcbj4orH83NAT9LeRBaarOk3JNm1ag7QUAeERaGis5bmGUFZPkFpajfqaQNYmXnlVGOmOXlVZiyL2e6f27Y36Npvqp05NSEJ+dg7uv/9+3EUTtqHDh9N8zobsnDwU5B1DbyqQYmPClKQ7muZyH732CZMgotiHToY53KpAuIFgft/uw8g5moWp540n4Dfwx84WghAuJtTgL0+/TGXDT9kPTjDP69DaZqfx2zYC7USk906l1N2p5r9ty2asW7GBOeFXM/87lq0HAsINqCGjvW7tJoxlf3eAno70NKyrYH+7ZLFbqHBot7dywSELUZFkwgemMMYsEJvXbkRNRRVGDxvFRQIr6ii91x5aBbQKaBXQKqBVQKuAVgHPCmgg/CwB4UMXbMP+6k4iyjyvFg3Vkiw6jFu5GJ8crgYS6dpuDmUEmcjNyaC3OxDNL7zT2KP58bEaOIUVd+WPuR6C4gRsu0G4/O42aRO5OkH4YwThD03UjNnOxo8JDYSf2avy0n/eRXFlGkH4JLTUFxGEMmKLTGdyYhgy8x1Y+M569BsbgiEjB6C1iQ7cdBYPDbcQCNKMjUZjBTRLzK9hfnWQVcV1RdPYy0lwHk7TwzhGhC1bsAAPPfJ3TJpwM+59+EK0tpRSyh5M0zGmG+hCKE6x44W/r6FU/R4awiXhzTfeY290E+w2G0It4ShkRrjEY0VFJJNhjqQJmQOtzYHYtHEnQWI/9kcHq15l2WbdurUYOXKkYsJdIJyMPCXtr76yiDnXLWTwY9k7zXhDfp4EUnK/ZfM2gsah+N2dV6K0oIQAOgZVDWVcCFiI6JA0XDFvCvTsqZZe9+AAOpPz3/fefRvx8bHsNQ+FncqccAJkkzUQFVW17IsP5xwT0NRaS8Y4DHUNLSg6ko2UPunQk722UlYeExGtmPB77n4Av7vnXvQdMITSfJpO5ueiojiXUvRQnrfLUDKZ8vGP//MaghkhN2nSRC5aWHn+Tq4jOmh4dxB1mYcx4ZLL0Uym3kRwHklGev+BLPz9hTdx/f/dwJ5t6tcpsxeDum3bKR+nuVtacpJi9BMTIrGDsWXvrTiECy69mAA+UomDzIx2rC0txO4tG3DJnPPhJDAPCjahpqaGCgdmhvO6NnC+h3OLEZPUC317J0gaJDZ9sQlNBO8jhg6jg71EvZ3Z+1YbXauAVgGtAloFtApoFfjuVUAD4WcJCB/y+TbK0fltrcue8A4QTTkmKO1EZiYdnyiJtRCEKzDNb3+SEWQn0LbzbzI16jk3s656wfk/jFVy4XKXsdGJzHBKOKnXxGPnDcdDE04DhJcuxp03fAzc8hiemZvQ7TviK9ncnex7SvndntnlJ0WbuafjijjrNk1NbdpJpNq3+B7XQPiZLf7LL76HvJJESqOnoqkmjyCcplp0D0+IsyK/PAALPj6I0IxgJGf0haGVTChBWLCVjDjfVpaANjRUlaCytYUu6cwMb2hFHM3EzJSIp9LZ29jSjFXLFuK+B/+Gc6f+Gvc/dgmBK3tj2nQIiTAR3AYrIP7831bgXy8/qBjsd9/6gL3Ldjj5vtQxyzu76BhlzpVITemD8IhQAsU2tNgCse6LnRg3YSDjxsi+M29b3LtXrFiBsWPHIplMtQBnkambDS1Yt3obpe4JZNPj+PHgpBEc49UQjAULl6GB8V533X01qkorYQiworAiG++/uxyJkQNw+eWTKQF39TYHUALAIDC88sorGJoxhMeMotkchdlkfIPIrhezrzvYGEYJeDr75m1KCp+XV4bynBwMHjoYIXQuF0uKQPbcHz2Si98//jQeYKZ2AhcVBSTn5+SjNC8HaXRWD7eaOKYFyexv//cLL8LeeyQmTBxLVlrH9UMHnd8Z27jjKMz5WZhz4bmoYs+6kZ+DcVQFbdt9EP9+Zz6uvu6njHALh9kZxOz3NvZ4b2dd0ymlT+IYdsTHmLFv3yE8vnAPhlASb+XnqpjpmflaXUEmio/sxo3X0rCN9Q5gI3pVSTXCCK6Fza9uacUX3LfFaIW1dxSsVDNk7dqLcC5UTBg+lH/TH6C6/szeuF2MvnT5/3D+7Kuh/avVQbsPtPeB9jmgfQ5onwOdfw7I/4VKbb6NhwbCzxIQ3u/TTciqa/YBwmWy/MZPySmycviTx2//lKILCFfgmj/CiEtfuUSSdWzuCg9X33o7+r875OnuJnFhwQVJkEW6/5wMPD51iN/3ou9scI+hBszDy8/MRVzHU6UE3R8SsC+Zcws+v3Wk61kFxDdi5st/wKidD+GG5+PxxOe3Yqj3jE4C2l4veo6HYjKDCQQ1ntsICP8YvXmMuXH+/O53Oc7ohhoIP6PlJUv8MXKKYvGLX44n0KSShHJ0kzh+G3XIKjLgjf8dQk0CATH7jY32IJBYhoMyb3FDT4jQY4S1GYVkQDfv3I+DOw8gmRnZo0YPxezJ42EkOF8w/yM8+Pt/Yu6se/HIk5cRqNpgq6sjyGTcFjn3+sZw/O2pJXjptd+jT+9EvPv2O0hKoUFcIyPG2kJQxoWB4tIS9E4fxPW3EDKxdrp9t2Hzpl2YwvetztHE/PEY5BDsLl26FOdMnYzk5GRlLibu6O22amzZsRNpZKNDI6yqL9tI6XygIwQfvPcZ7IEJuOHGmWhgJnpgcCiyCzPxyUdfIDk6A5dcPJEg3MZjEPxycU+CFj784ANMmTKZYwRLUzyl6KEqzi2PEWVNNHtLTIyDnn3l8lmUdbSI4LUAQ4YMptTdSAZbT9OycGzdcxR/+Pu/cccDj1AyHoqmxlYcP3wYtvJSZPRKRDhjFg3sqY+jHP3P727EQUsq4uKpMKCsXE8WO9CiR0mhDePQgF9dNBAltnrVg54UEYEte3Pxn8/XYPx5FyI+KgyFaKF8vxk7d+3hAkEf5oFHUI3QRGWBhcZxe7H7QAkGDRrCvnMLQgn8jVykqCnLw/FDu3DFpReijZ+17UyWKCmpQHxkNGLCjVxwcWL9gUOMbwsl8A5QtTiWmaUWD/pTek8BP86n4kB7aBXQKqBVQKuAVgGtAloFPCuggfCzBIRP/mwzNlb7YMLdV07QGJktkLHCoWwCcf4uIFz1fQsQF1DtzgIXCTp/V+7ofLil6PK72wROxiOTBbJE/5gzCreN6ef3u0RA+Ou9T4H1dh+BYPpfuBVXFgjgpiFUlw8/WGkFzNE5aD9pXH+At+c2fpfjjG6ogfAzWl68+e7/kFucgB/9aBgiQ8nskjkNpC2YpPtlFTrx2vtHUZ0aBBszooMobY5gvFc730MmsqLpcSaM0JehsLYGe/Zn4uCug2SskzB8xGBMn0CDLpqCff75h3jubx/R3O03+L+bptFVXE9ZtxNBNFnTMWu8pAp47T+r8Ppbd6Fvr1i8/cY7SOmlp/Sdi2bMui4uzmc/8272jsdQ4h2JKKYeVFfWs4c7h7nao9iTzSCE6GhkZWXRMX05Zs6agaSkJNXHLaxtU2M1tu/cgQEZg2GlYWMr+5mDDDxHOqG//sq7FND0xc23nM/jyWJgMHPCC/AxI83aGkyYPnX89Y+YAAAgAElEQVSocv4WVlv6zuvrawj+1zE/exoXAxxKVGMhexxCmXhBUSmPZUcSe7pFMk8LNWQeLaGhWSFGjRiCMLLULC77qgOwYV8xHvn3K5g452KCXiszyhtRnp+DWKMD50/OIHgOVox/ZFwMnv7vKhyMHc5zoYSerL2RsnYYnSguasYoLlDcecFIVJId11O+HkefjFXbM/Hmlv1IGD6Gvf12Lgy0KxAuPecZlN5bGbXW0txIZ/MI7Nu/C4VFVZgzfRrC+VEY6GAvO/PGD+Xn4aPVX2DqnLlw8DO1idf7OPvy46g4SAi10nG9FnkFhUgiU58Wzng0LogePJSp6hQbzWgyyvR/mSRtQdpDq4BWAa0CWgW0CmgV0CrwZQU0EH6WgPB71x3AU0cKKCnnF8sTNubd3KoCsvlFj/pZoKiC3xq5nwBpYcCVpL1Dai7mawqYq0wy1/MCvt3kDNkkZcwmh211YOf1szAyPqKH75FiLL7zYTx/pKvdRnQCjD0l4V4Au0OWnv7ES7j1KxR4N1PTQHinxfkSvJ/88gl+zuMX9WvH396vf/Vv1zMnxu9IwHMN8eUf7jHd+7u2l/7cjvm4N+UT8lQ4M7O/jceb7yzGtp0WDBkagkgCNARY6IxOOXp8IDIJ9NavPQLDhN5gwDWCbO0IddK1nO83CwFfWqwevRqKUEJmu6axDTWMsUqOj0NYlBX9UuIRQup4/oJ38PzzS9gpcjHS0vXQ07U8zBzL/Xm+zMJuDmhFXmYJ1qx7lDL1etx5+6Pcv1W5m5vIrB4/UoqVqzaxxzuGYDuFWeFWlBQVw9lej59eP4Ou5Rb2aMfj+PHjWLpsMWYwC1vyqyXPXCTjegLLXTt2Y+yw0TSbYysL2WtDMG3l+Dny4iuvYtW6Avzs+mkwUnLd2qZHfmk29u8tQXsD6xFhJ2iNYU90ACLZA95AQG9rqcGVV17AvnKDknUHGkP5kRSIQkZQNDa0U17O3HL2bQcYLCjIrcOazfOV83gEz8VKtjmATPi+okq8t24bRs6egzZKu1lQFLB33EBV0BQuFsQxCqy9jToBel+8ufwt6Odczx7uMBjYcmM08rMu2IktW47BvvBtXM0M8XpLoJK7J9J5ff2hY9inN2LMRRciQEA1Hd8rq6qRm1/IfvnRqk/e3t5E87cImtttRgKl/jf+4CJEMjs8qLUJQTzPD7YexuMfLMAF198MMxUJtZS67yvKY255GAZyP0N5CbavWQOd3aGM5ALIlueWlyMiMUUB8yAa2P3IormjfxvvZ+2YWgW0CmgV0CqgVeBsroAGwl1X51t3Rz9YVouMD9aTTuKXf4e/8kWCZ3EC4hd+ZpKRHSeSFsDt7vUWsE0p50l/u06XAIPHENNe5ZDOf9nPOSkhCiuvmQpjYIeU/YzfuS4gnq36x9EtkB/g3WPenRzda95zvgLmNSbcA2t7rPm4QPD3FYRf/7ObYGPMWGOjjUC3jZ0dwQSVJjLMJkrO2U/MZAIxOhPJt7DBwnYKQBY5ehjNx6rIHEfGkqWOJCPKBTFhoIMJ0uOiopEYG4f//fdtfPbZZyrHW/ZpbHT1WEuGt7iX69kjHUZH9bKyEjQ21ZPFjle93+L2HcDxtmxYrwQuqak0ZouOZNxWPRoa6pAxZBD7v0cjnIsYlpAIVNU248P5S9DSHggdHdNDw4yIirUgxBGDHdvI0CcPoZlaCmpq62kAF8p+62iC9vk4kLUTGRmD1PkVFBTQ/XyTAqpTpkwh8KZZGedgsVgRQal3WVkFDh86SpAfz5841XMeYo2gs3gCdu/ejcMHDyGtVwrCw8O55qdX7PyqresRQffwROZvm9g73U7QnstIsrhR52DuNdezJ70RDZSWVx/LQmJIA4akh5BDl5z2MCTQSO3F5/+BFC5s9IpLpKt8s6p/ABcF1u3YhPVbN+O8YXRer2+k3D2UaxoE+Hml0MckY8z5l/BzNYKxYyJHt+E4s8lDqV5w19ZICYFck5DD2zBz2mSqA+xcbDAgJiUVKzfvwAGOc96lV6KdNWug+WVmYSEi2K/eKzYSpsYaLH3jJWxfvphRb/worq2FgTL3UTOmo//wESp27vaZc874J6l2AK0CWgW0CmgV0CqgVeC7VQENhHeA8GO5FV0i396pjAH7Bh6/W74Lf8ks4hdGMtyMOPKLEReTNWHPK2j+U07HdMpa1UMYcWbpuozXOkzYFP7mDpTRKqClALiLFTdyu48vGo+5A5J6fKbKPK1bKTnwFRDNXu0v2XNhwm8Bnn4Yx6/7Kvvtr+QdfjHh/pqyucvghwy+xxU7tR00Ofqp1c3fvcLZJ93WSlM1gjU7ZeLS+2zQS883wSzfQzo9M8EJnqXHWhzH3Q95TuTe+iATouJiYQ0nU9xsQx1Z8WC+H9NT0tAvvTeK8rLpwr1DPS+gWwC8jCvGaQJUQyyxSj4ubLOskAXxfe2kbVp7e6vqczYFG3HkyBEUFRfwObLjJjq001BRwKgAdTtl5AKWo2OTGCMWx/U8MxcV6unUXU/Qa0F473iUFtdwnCiy01b2Q3ORgGxyRBRjxei8rte1KeY8gMC7mSBXos4EtJqpCpB56mnIJuPL73L8avaOywJCBDOy5VyiwhzsCTejvLRMOYgLmJfzaKWDuLDzlU10k+dnWySZcBmjmat/VS06hCf3JWAdA0tQOOyNTtQWFiCgnQ7tpgblfm4xR3KeoVj1xVaE0SwvgnGMreU16loERFtxvKES2TVlqGgopkEc87vZzx3Jnu0W5rw3trNGXJhopMonFPWwMfe7sKiA50Wn9zZmyrG2Ol4LJ9sFxLHSZY/Rxt9cLToOPQ3YYuLozt4XYbLowkXOIJqwhXAhoZGZ8JFGqhgaq9g7XkIXezs/tnWoZ2Z8Kz9/pX/cwfmuXuzbAtLfe1TbTquAVgGtAloFtApoFfj/owLfNxB+PI9t1J08dGcDCG9mRNjPF2zBu7mcZGhHH6EgL1/EuIBscUaXiLMqgnEB4sKAi0mbQm4dsWSqZ1x+hPruePDLaSAl6S9MG4afj+t/Sne1LwfzbkG0kp4fx3Wfz0NBN5L2r4L4TqbqFwiX/TQmXKqgydFPvodM7FEWMOmgEoX/nAgWcAcMmPi+EsDcSnm090PeUeTEVW+3dHfY7e2uTTo2NRoCEcYosoaGhhOgW4CogGv5UYDSQJk2I8ZEwuykfF3AvrwmAF3mZbWGKHd0AfGyUCDgWwC7zEnGpSyGgJJjcQJJ7HMe2NeEa64ZgXBTOxzEmyaLDYEBRthb9GimoVigngCSIFfixizWYCYUivt3gFpgMHCBThYW5PjC6Ov4GaEjsJRjyTbyCCKb7T4HF+vvmq+8rpfsdH7WyPNyPm2cr9nAY6v/CHK5eKAWO9gbziHVv9XtlQjlOeoIXnW8Bq1tjerc2+1m5B6vxh/eYAY7N25pa0dTkyv3S5QKgQTGsl0NTdaCgwh+W21cfzTAyvm38fOthSZxBva+G9HKMZuV7L2lxcZER9dCSscnJJplMUOAOR8GtTjScV0CTVyUsKlMcrnOwVy4NOhYJ+5v4DU3hZpVEEVzcytrHEL2W+rDa8bz0vFabN6y75Q+V7WdtApoFdAqoFVAq4BWgf9/K6CBcNe1PStAuEyklUD84dV78e/DhaiTHklhxd0ooMv7kF8jFbjmN8F6G5kZ0uiqB1x6xOUbJX9Eeq7OVH3DpAkbnyBQGMzexj+cMxjzhvY65bv81JhwOZwHKz1nHm7J/thPJvx02WwNhEv1NRB+8i0fES7MraxbiXrE9YZRDDiTAxQT3AGGBRC7H/K8+2EiwJXX2rm9npSqgFHlxMD3tIBR4kHlUu4Gru5jybiyrYMMrABTAd90+FJjCdMsP7Iw0ErWVraVMfR8r7vnIa876VrexDd7gM4OB9n81toK5pEb8P4HP0NUAnXSZKZBhpaN23DWNaChhgt2zEE3kb23UX4vcnKDxBt2nLMsIihALV4TykOCrwWTga6vp5u7mWCVwJzn7mbzVR2CotAsr5PBl/m1kkWX85aPJXlI/7k8lBd8mBVOxrZxGYJj85nWZjgjCKZD+XmnFgkJiJm9rjPJ72ZkHyzH8Mnb1PkLyNVxUUMug13aBkSxwBrouUiggL+9DW3tNrWtmhdrExzIdgL2kavayoehUiGQ7Gbd7dzeINdWeGyOpRY/ZB9K55VYiLVQzL2w4FQJOKggUIsOXABo5jgtrI1BpPEGLuBwgcDJlAmx2pC2Ih1f27cr95Q/W7UdtQpoFdAqoFVAq4BWgf8/K6CBcNd1PWtAuPs2O0a55ZqccmwurkITv9jp5YupL0bc9Q3a1VMuGULuh9uTTb1OBSZfSiZ7My01BpNTYxEhQP80HqfGhJ8ukO5kwhoT3ulV1IzZ/Lu5Q0NcINy9YuXq4hAZuguEO8lyC+h0s9fCyrrBufwrCYCuTxMXw+0GyQEdQFpYWRegdr033SDRLUk3iNu6AokyBM3OZByCQde2BJmBAuYJsgWcUyYvx5Dt3A87ncEdZLPNBMNNVMX07dOO224fSaf3egJH9p3bqa7hZ0MLHcKl591Bh3eLOQS2BoJ0HqeVHwMypoBoxThzQUAtJHBRQeYlx5I5y8PN0tfXNygAL/vZyRALiy5/i0Gbg2BUzkEAq8zZHGxVx2nnokQIj6sWHLjwIIjVSRZdpPumED3Hkc2CyYCTaQ5oJ3tvRkVxM+76zz7WOJBO51JrOX/OmQBZYuKo+oalhdJ9zttAVZD87aDBmoFg3UnTNAeZdicjx9TVFbUD5+aW+csiQYDUlwcWL3c5D1lEkesuMn89F2QCiMabm82u9EeqjNrtLaoWwpbrJbKNc9GRKZdxlACJ40srgWyzZVumfzegtpVWAa0CWgW0CmgV0CrwvamABsI7vjYfyyvpuic85aSQ6e/NzeHviZ46E979EXyB+6/srYHwTguqgXD/7mTp03YBYDea/pINl+edHT3cJxhWea6juAp0E7y1iba6YwwXi+4aSyTfAQSBbgDvyaC7QLgAa5Ghuz6GBNTJcdxgPogMdpujoYNFd43rkn4HdUjoub8ssJHVDWS/t72VrG1AMyXZLWRyOWAbc8iDyCx32EMEB7pM5QJ1QUp9I+BRcsNPsPwEnp5yeTVHB00j+WiniaMcd+DAgTSSi0B1VY2rR95RS2O0elTXVLoYcpZPAL0LDBtgo1Rez2gxh01aYMhaU9JtZ8lblUCdIFykAmSTZR1CpO8i5ZZHcICJ7D5l/jx/B09SmOc2LjK6Fj70BOXclvVrZW76l4skrB8BdTBrqhcVA8vaTMCvVANSt47aKha84zly7FygZLEU0pbfhRl3XY829oyb9exZ538OOsFLvJtw55J3HiwgXEC9w+UdIAumsojh4LY6RkceOVLs3w14JraqXoo/3Pg0dneMfeHjK/DzE11HVVj9+NX4p3pxHv70wS34SkOS2v8YfuD52tHnccUDH3eMOAa3vfgkZvgK1OhsnG7n5l2MbuZ6KvPh8FdcNevEQT76YEWX1ZftTuV1z/06G8Pf47sn5rm9POeekz/H8bWtr3OU4/naxtc5us+ju1qeznF8jet5gX2di3sennX2vg49Od6ZeGtrY2oV0Crw3a/A9w6E55d2etF0Ggj/9m5m6Rm/f8lXY8wUCD8+D5/fOtK/yWkgvNM6aSDcv9tHTM46e7jrR3x44uHuI/ZcuXOQAhWg7vnQdUiiFbjtGMit7va8Luo5ysOFeT1p/w6w7X5OtvM8hPRuCxsrD4GdXApwtZyoJ1yqGAOBNpyywMAe6w6hjPd5GvhCq9eNojwbPU4nIIDsNJl4OYD0WM+ceT4mTZxMJ/USBWzDww3Ys2cPvvjiC8rBxaJMbCkEvLvPiRnefI6Kbi4WnFxLwdsO5pW7zkPUAFxMUPuqM1Ln5JRe8Y6FDQH2ni0CavFCkfRqQ5mhAuFEx2pMvSyQiGrAK3lCnj/xEMWDQOeOhRRZBFFst7p00qIg/fAiV+fkOy68u56BlEE4aQKnQLw8hA7v8OTIOVLmXe5v6O+DeOWqXwFu4K3Aat4J0Hz01Vm4D3/HR9cPhufvX07Otf9CT4CugPNqTHEDbzUmOgfwJwbqZBx0PzfvAnU511Oaj2t0N6j1BlPeYLeri+W5nzcQ7u4Ce+8n2/oL6NzH8TXHzs5JnusMsHcHnj3Be0/r4N6+u0UCX+fhecyu6u2+lt297jkXd719AfGuXve16PENvbm1w2gV0Crw/0EFNBDuuogaCD+lm/lrlJQrg7aNmPnyH5D8oYBy14R8G7J5zWHOLX6Adh894U9Mwsr7P8YRdJZvfkqF+lp2+hIj+dOX8OUhNRDuX/mFwTy5Vi6AdoLN7jBJc7PVbmm2bOOSJqtIA8WOysMN5gT5KvZVjMk6AJ6D6NZAtlU5jVNSHSCmb4p5FYBLVrpjLFcfugtwOp2u7QXQu4/n6ml2tas4ycTKuHqmIjgEDJIhVi5x5JoNjCR00FU8kO7h7QTtsp0cU9haPqWc0smdKxLYzYarsTr6plvJBMtQQUGUnIufBCHukIzhmD5tlgLkAfwJCgU2bdyINStXiiMZzdc4vtDaBL7SWy7svsxVuZFTzq0T13n+Lb3oyohOWsaFiOZ2TunD559OJ3vY5bdAkcxzoqIYEMpfgWnOg8BZgDqb4RFg5/z5q50LGWKsJkp+JXeX9QfZvMMrL5DmbXIdnCIlV6y1KAooMSczr9zU5Nq4Dq4WRpSphrDdQfTbEPU8D2vitRQ2XFoU2mThRHLSxWBO7peOxQN1L/AaH8us8O8G/Lq3EoD8QR+8/MD5cBHVLjY5+yphwwUEv4F0N5j2YqqrV9/LxIvtGHHBPGARTmbCT5qn1zhe59DlON3OzbsQ3c/15K27n4/ntt2BcF+guDvQ7Q8YdM+jqzl0dSt4gnBPUN3d8z25rTo7b18g2j2Pzo7TFfDv7vzkta7q3xlo9+f47uN1pgiQ17paiPCucVfz9nW/9OQaaNtqFdAq8P2pgAbCXddaA+Hfn3v+O3umGgg/s5dO5OgCiAdnZKhe7KioKII4KDdyYZmrmCVdXFKoAJsAY9f1ENDM/Wi0ECyAmgDcTkCoYx+0geBMcJ20IgubaucfLkDv6itXeytm1yVTV47bJ8B3B+NN9le2F1KVHcb8ncCV/+skYNdLD3jHeoyOzupsq+aWBLfUgQeyb7mV8m4B2nJOclhhkgUUCjMtu7nAvou5lR5og0F6zumaTuJcxmqhKznNvzloE0yOINgCKDmXKbQGwkQ0GpSWjJ/MPg8DU/qxRgSyyWF46d/PIPNYNqXbdC0XMzpdO2w0V9M1c3yB0zwR6RGXk5BjKnk+FxVGjxmDwYOGKCl7LbO2RdY+fPhwpKWloLy8XG3XWNuIt95+i/NzMc4C6lUNO0zsRMrOiG8OTfAvvfdOOp0TPwsw5+VynQtfdzH6Lhd0F10vQJtRZh2sufvadHa3uVsEPK+fbOc2qOtsn+NZnUdynNm7ubPRPdjnGG+Z+cngtfroQaD/YER0JiP3GFqB7I0zPID+ycf1dxx4M+Oew3xlDl0DbV/z8RzWF/Dq7vp0BxJ9gULvcX0xst5zdv/tS2Luz3F6emxvUO3PPewvc9wVy+8L4HZ3HTubn/f2vvb3Z3t/6qBto1VAq4BWAe8KaCC846tYVk55l/Rin7Ro7c7RKvCtV0AD4Wf2EgggnnflFXj22WeVYZliS4WVJbMpkVjvvP4m/v3Cv1BSUqQYYwHt0k8t20jPtp3u5XZlXOaKsiIMVCaICv1JHBjdvk88FCr20GQLA+60YMjwgczaNiI/Px9lpdVqMUAAuDDbYdHhiI9JQF1NLfLzjomFmKvHm4PSEF0JsMVETIC5mI0lJiShL4FUAPuyU1KSEBcTr6LMautdOeVyvkVFRdi+fTtzwstIAnOeXAgIZJ62AFdreBIiU+MZ8VUCXW0LHcxD6f7dgJoGsr8oQWSf3rh2+jT06dMHDYEWtRDx7svPY/+xTGVuJu3UzkDRcpNBbw9iVdr4qxi/uZzfRdkuooGE2Bg88+enMOeiK5QaQPrLs7KyKG8PR69evZQqQGLONq7diOuuuw7FpSUnJPcmkxUDBgxA3779kZ1/BLSI57kZUWtrwKGje1VfemJ8PMIjYjhOi8sMjosAjY2NaKc7exvr2txMJYE7TYK19Abh3koIuYbeILw74H46TLg38+cLkHT3DjkJoPoLbLsC4Sf6uU+jJ9xjst2CZ3/m2tP58Ng9AaC+Pnm8GW1fwM4bWPt7Xf2Vo8v4/kjJPefR2fbdMcfufbs6jr+LBL5q19nr3R27q4WCrqTvXbH/3seQvzVA7uudoL2uVUCrQE8q8H0D4YwD77Q8Og2E9+S20bb9NiqggfAzW3Vx9b7qqqvw1NN/Jspy9QNLFraZkVxVtTX46P338Je//AU5OcdPgDCXXLxjXi60TKZWj7BQi5Klt7QFIGXIeGSMnorGmqYTUm83sBPMrvK+CTIzt6xGv/5pmHHuFMRERqGyslb1ZLv6kplx7bChtbEZe3fuZPxXNUaNHIzIiFAVzWVraiXgpBN5exMaWhqxc9d+lJTXYdToyQgyBsNGwGkk8G4g+JRjh4SEKKZffj7+9BMsWLCAYF7k9ETvsjjA6LLZ1/wGc2++EQHhZJYb+Vx7IOqaq7GGEYoHlryBgNZaTImJRHR0BAyhkQgMC8PHr76MwpJihKekINhsIrNdgvqyOpgoK7exp1pHebiL2+eDUWNiWBcbFY7//us5XHjVTwmSBajbcfjwYTXPtLQ0VRuzyYgtm7figgsuQHV1NZ+jaoCpEcJqnzvrfPzoRz+mhL0JRjL2Zi6gbN6zA59++D7CSOtPnHAOEvv2ZYY4jdpYa4kea25uRm1VNXJzc7Fo4ecoLi7lAoqLmfd8eBroudzoO4z2PJQMblDuua3nGGcDCHfJwlO/7N32B9jKSfhgwuFXT3j343xlbt5vc3/nKvv5O59OAJXnYbvrVe4OMPsCyb7k3r4+4bxl597b+7Ow4M82bsDZ3Xz8WTjwrGNn0nQZvzvlgOfr/tbdH7beXzDdXduBZ238qYWva6u9rlVAq8D3rwIaCHddcw2Ef//u/e/cGWsg/MxeMgFR1157DZ555i9KDi19wAIAQ0PD1d/zP/4Azz33HI5nH1e91QLKROot5l4ud3RKygnkxg8YiMEjB6moroJCG2qtaeg1fAZqbMGKXT/RK87TERAuIF9+Di94BrnZhzFmzDDuG4zqilpER8UgPCoSGUMGYv3alSgpKsbBPbsxedww/Ob2GxAVblFxW6IqtzW3IijYgGCLGWs3bMdni9YQU1sJhkNgsppQVpSnzmPYsGEEztHILyxAbGws1q1bh+3btnHRQBhh6akWkByOhItux7Tbfwd7tJXMuAEJjhZUhAdiweLNqHnrWSS2VKOfsR3hcaGIj4hnjrYOCz/9QIH+6TPnYhAZ8sa6SrUgkFtQixoi70BnI8Itelx02eVoYr91C5UEYdS+z506AZNnX6Kk6PIQJjyAknphwkU2L4sGSxcvww9+cJVisSUCrVViwJhFNnzUBNx82+2sVTCMtFvX89qsWL8Giz78CL1CozFqzESE9+utosusVjOVAcwwJ9suaw21lRWU0P8LefnZdD33MGnrwa3mzYp773o6cvSvgwl3gVyc7GLuL7D1BcKVjNyjt7yrunUxTqdz8x7D37mq/fycD7fsDox29Zq/+5xJJtxdHm/w2lmPuHvb7hYVPMfzLL2/59rVMfxlwmX/ntTbG9i79/eui6+WAe/95G/Pfbpa8PB+3t9FjR58pGibahXQKvA9qYAGwl0X+hsF4QcLyr8nt5d2mt/lCvSLj3JNv4McPMERnvjbHafVcZYiPz7x65d/qOc8X+t44sSigvs16Q/mpuGhlG5/C49x48YogHrvvfcrxjOgI8bLag1V4HDt6hXYtWuXknRbrVZGTx3B7t27FbvqZkHb6hoxh4ZlwyYNQ4DRiJzsJqwociC03wSKvCWCTCTuHbnjHUZvJrNRAfayZc9RHn4c40YPRlNDLZITU9F/wCBsI0BOTU9FQ10t8rJzsG39WkyfMhqPPXwnIlgrycEWFrylXY8GyrADCeB37D2CTz5fjeq6NoSERROEW3Dl5Rdg0aJFSEhIUHPes28v4inVlvELC9nrTmAbKCL61mYUVwFp592E8++4HzYLsTxJ8lQ0ozDEgjc/XwvD4v/gSqMOyTXFsMSGICYmFjVss/5w9ypEkqE/f+6lSA0NQ0tNDRp0RhjTByM+aTAMtlK89sKzGDVxInTWWO4XhzouPMQYbJh50eWKoZZaCAgXRlzmJ7VNSkzCJ5/Mx8+u+4laSFAyfGals+udEv6xuP03v6N8nRJ6iQnjdVu0ehnWfboQQ8ITMWnGeRgweyacHDfIzD54gv5mLlgY6BhfkpeHRx+6G9mZlK57gPDO5OXuyDb1fxhejHh3t2v2MRbzFB+nC8K7Zpn9NDs7gyDcJwN+omZ+zlVt//WB8K4umTe48wfgeo7V2f7+MqldAUBvBt4f1tjXLenrvHo6Zzled2Db33p3tp0vYOyvsqEz4N2ZHN4ftt1XfbXXtQpoFdAqoIFw1z3wjYLwLm87FYPjclJG0zG0HVsPR8Fexu9W8AvpqbE0nsfiyPyTQIcMX0B0Kgxpw2BIn8M2UH7LdiOiji+X2lvj7KuAxoSf2WuSn5eDNYzXGjlypDJbE+fxQAK6kNBQ9oGXoCA7S/UfJyWlkAkPxoYNG3A08zBGjRqhQHkre6JXffQZ+rUFYszscQgmYN2/uxj3fLIRtaH9CY7NCoR7AjgDTd4EdCrWfMVfkXmELPdEvi9pEjY0QxjrWCxbsRyXXnYZNm/ejOKCQmxd9wWmThqJxx+9iyCced9Cg7frsGP3ERxlP3ZoRDiaCMjXbX6clb8AACAASURBVNqD0gobQXgkQsLDMPe8adi6dStGjBqpwK6A7zBKyFesWIFGm43938mUjbO/vKEKR7Mr0W/mL/Hjhx+HLtQJM8ePNTSgTB+Kt5ftRL/spXjQbEHyqi2UonPRJD4SdS0mbOrL85k3HekDMhCn59zYS7/uUC42FzWgrdGKMX0isHz+m7QXN6LREI5Y9rj3MjswKMKAjFHjyHLXE5jHKDO2djqryzVwsBbDhg7Dex98iBt+/jO0NtuURF+M5yjmx/AJU/Hr397Na1ILs52SctL585cvxN4lazA5tj+GTpyG3nNmws5M8wDxmjNJJro4nJuRdeAAHrjjZhTlHlLxZPLoqr/b83nPa+iOTetqv9MB4ad1x3vHd3kN5juijDt4g3Bvube8Liz7CQf2LmbsPY6PuXmP0uVcT3U+3QBCX2DRX/DpeQ49ZZW7uu5dybu7Y217cg91xgR3B3q9z9Hz77OVCXfP0dc1cW/XmYxeA+E9uau0bbUKaBXoqgIaCHdV5tsH4W4AThvftt0vo3n5a2jPL4BTeiRp0dx5gnHPbmw3S6nGkkxkMnBBgwbBcuk90CfM6Nlg2tbfeAU0EH5mS15UmI/ly5dj+IgRCoSLGVtkZLRijvNolLZ/11YMGpShgLGZhmBiaFZSWoQZM6YpmbOTMV1vP/cfROVUYvKl5xDwBeH44WrctXgHmpNGwxRg7Igac0nS3VFj7j7lXILwvJxDmDQ2g4x0GwYPHISIyFjKvxdh5NiRZNXzUEFwemDXDpw7dQweffC3CKbxmZioyWJBcbENza02hFG+vufgUSxcsg55xZXsgbYiPjERP7zqcixavJgmbSlqUSGPLLD8vnzVSiWHP+fic1HD57P2bWfedy6SZ/0SP3/8abQ4a2Gh89v0RANybeH4x+JtyKjegCcZ0xX1+hIYEmLgSIqAvjEAa6ZEI/ec/gi1RGN4Ivu56c7+7optWLKvAFZzKuZNH4LV81/DniNHEdJrGBc8xmKApR2phjpkjJmEMhrExcREdbDdVCMQhIuZ2rDhQ/Dm2+/jxht+hnZKyY3BQTR2k3i3AGSMnYKbbv0N+qeHIKiFn2vszX+brQNbPvwcsxOHYuTUWYibcy5aqQYINNPnnkC8vtEGa1A4svbuxSN334rywsPyfwMn3WBuoO35b2eu6Or/QLzy3D0HOh05+unc8Qq4Ml7M+3GhOze8w5F8odpgXudZ350w4e7YMde4J+8nx3y/1//w0IzIkw/rNY6vuX11HHfW+FeP2d18uqufN8Ppua2/zKns44sx9p6DN9CV1/0B9p7z9Wa+3WN0Bca9z60nx+uqht0x+p4At6vfT6fevoBxV+0AnrX2Z17e597ZPpoc/XQ+pbR9tQp8vyuggXDX9f/2QTgn4aRTb8vye9H4yVtwNkkgrXyhdOXOfu0PGkhJbA+9kmCIscB601MIHPDDr/0w2oBfXwU0EP711bKzkbKPH8WqVWswYcIERFMmLeDPZLIogJpLwHrs8D4y4YMUMHcz4WXlJZg+fSqMxiDYCYQ/f+ldRB4txcSLJjKqzIGywjbcuWI3qqMGw0JDMAGVbsAmMWfC6Mpz8lO2mqZmuYfRLz0WQbo2DB8yHLEJidi5dx8mTBqPrdu3oLiwCHt3bMX0yWPwyMN3cEzXZ0OAgRL0rceQnZuNvoP6obismuB9DaobWmEyW2EJDcGUCeOxd98+TJ48GdnZ2Th06BCi42KxZMkSxeSnDhkKna0RFUWZOHi4AAMu/DV+/MDDBPaVSAgKJqvswJ7mMDy5cCvGVm7CX3RmhL6+HMF9esEZYYWDUvjls+JwYGAswuwWzBoyBkEc9/0VO7GrqBXhCQMxNFGPrcveQ3L/Aciu01FCHo0oWwnGJxgxZc4ligGXueRRlSD9+ElJSYq1j4uLwSuvv4Xbb/0lWmxNrD+zvtmn3u4kEz5uKuXo9yI2shW1bPUxUFWwmHL0vfOX4fzEERg88RyEzpiEdvbFWyLYOmB2oryyhr3pMchnDZ586LeKCRdXeU/A7Wa43c+JWkEWTtxAXP717O9X0WudPL4tEH5m3y3f/dG7A+G+zs4Xi+qv5PxU59AVyPTsE++K1fYGkp7AtLPz9nf7rlon/N3fV83dr3urAXzN2XO/7pj+rhY5uuq192fBw99z0rbTKqBV4PtZAQ2Ed4DwzOyyLiPK+vaK+UbujpYtf0fDS49RXkpzIYn2UVlD0jDb5dRc5E03L3c6cfW9XSKSRKBOU6mWdhjCgxD+yGLoI4d/I+eqHaTnFdBAeM9r1pM9CnKzsHT5CowbPxmRNEQDWVx5WCkjLyoqQPb+fUjt2wshEZGIYJ/1tnXbUFlajhlzpxJwt5P1teKjv7+OlKxq9LloJPShzMTe14gH1h9CVlIGQmEF07MY3yV5207Kqu3ch8CcC21GmpAdWvUiKnO3YnCvNEqt9Rg7eTiS4uLxxZpNGH/ORByhY3hhfh72EYSfN2sKHrzvN2Tk6ZwuwzECbfe+gzjMOaanp6O2xY5PFq5CPccJCjQjlT3VM2dPV4A7gzno0uN+JCuTCwqRXHjgduyznjBrFifXhNVLF/CzIRjDLrgTNz/wAPJtZYgn09+PsvP5hY1Ys2YzRrVk4680Rov5cB1Z8HjY6YTuoEndqjm9UTAiDQGVLRjRZyDawk3IzsqGyeYkmCYDXVeFIwd3IS05RuWjNzTZ2LfeiAsuvgSTp81g33uTkqGLA70sfqSSqRfgG0Jp//Mvv4jf/voOOsM3c2GSUWdGM+PTnBg5cTZ+9av7YW3PR0FVJZJS0rBy0RJsXbgM05OHYtT4qYg6dzIaLcEItIQRwLfTad7OvPJg1BzchuK9i9Gib0RznQNNtlr21regrJwu8Bu2Ud0QjFb5GOb1sTDqTU/3eQcXRVuYg64AeXOjUioFWSJYugbYJIiccngDXfFBNYOdZnc5x6p7chtq235DFegMzJ0Oq+057a6Yau9t3H/7w0x3Nr481xmQ9z6+L5m5N6j3BXS7O6Z7Tp3J0T1fO9VadwV+u1oE8J5PVzXznltXbHtn17Cn1+8busW1w2gV0Cpwllfg+wbCmUTWOSz9tkG4o4Js2ZNXwV5SAZ2xIypHoa6OIODOpt1hcKWTaB0/bzSF2fkF9AR6dzkcQdfmhJGMkfXG9/nnt2OM5ecpfG8300D4mb30hczeXrJsuQLhEWS73SA8hL3PAsKP7NyBQcMzEEETskBKsXdu3ImKsnKC5ZGIiA8neDPgs+ffRtoh9lNfOBJOixONe+vw+y1ZyKL0OjLITHaXztz2RpdLOvusDWTCDQYnrBYjjix5Edn7VmD80CFkxq0YPnYQ+vZKx57dhzBuygQsZIxYRVkpDu7egYsuOBd3/PpG7kewxz5oO6XZFdUNyDy0X5mZldQ04PV3P0VFfRtjzGIVmBcQvmzZMsrnZ6Cqqgrbd+2k83uoAubC6v71xZdRXpKL+x++Dy2MNxt9+YO49vbbUOqoRQgDt/uFBWN1tQ4rV63H6NZc/IOfO1EfrkV7bDTsdGSXPLXVc3sjd3gqjNXtGDtwCJpDgrBv7wGgqokLBWaC8AqC8D3olRLLi+lQILymvkmB8GmzzkM95y21ycnJgcViUky49LyHhYXihb/+Dffccx9hLp3o+b8tBPFOJ43ZJs/Grb+6B5FtZajnQkB0ZAw+ee9/2L9yHWanj8SQsZMRNescOMMZUWZlnBoXQerI+Dc16RFYnoN4QwkGDKcLuz4MjU21StWwefse3Hn3o8jMZUY6WXc9V0oiOB8Ds97b+ZlZ08IZEHybCLR18sYMtCKIyoYayYqnYzu35DpLO8G6HVlHNRB+Zt+52uhaBbQKaBXQKqBV4LtXAQ2Eu66Z7tsG4bZlT6PxnT+R/NbxS58gZT9hNb/E62z1cErkTmf3nwdTLr/qKfF0GMWIzWNjweHiVETH5IjffwBD4jnfvTv5ezBjDYSf2YtclH8ci5cuw9hxk05iwgWEFxcXsn94D1L7pCMhOYk9yaHYun4rmds6jBgzFMYQ5lYHm7HoH28jZVcxhl0+HuDbrGx7GR7clY3sAWMQQXf0gEAdQWabyhZ3EDiLHN1A2brJHIC85f9F4ZG1GJSWioiIBAwYmk6DNqAgvwwXXHYRVq1ciZzjx7Bt00Zc+8NLcPst19PfjGPQ5Vuno1O4LgiWYBd7v2L9Zrzx3nyU1bYQqIcjnP3Q/Qf2w7FjxzBz5kzVe73/0EFlCLeS44r0+7Z7HkB9VQmeeuqPzDtrx/grHsaVv/wFGgJbwdNDRngwNjabMP+TpRjSlIW/CTB9fw1aoyPJ+ofwc0uPtRf1Q86QZBir2jBywGDYeF4HDhyCoZo0OBcu6morcfTQbqSnJpwA4bUNNlx4yaWYNO1cMvT8LCPDLvndbhAuzHgEjeWeffbPePjB36O5hdQ/YXgg52zXG5ExfBJ+e+dDiAtvQTZ72s2BJiz95FMc37QL01OGKhAex0ULh6mFUvUwBAUQwPMa1Dc40HL8AMxNmeidkcyPxADmrNtgZq127zmCJ//8PHLzK0CyHWaLheNbEeBo4752FFY1KsY+gUy/iSC9nfUPpOleMXvN2wjOI40mGA12Pt+ONZsLz+yNq42uVUCrgFYBrQJaBbQKfOcqoIHwswSE1/1jHlp2rPKv/1sU6mRjhAG3V1VAnz4Mxj7j+L2UGUEe7ubE8ypDWBC3XgKAGenTkr0XQeWH0Ea2WwKh3Mp06ibVdpYfPADT3Du/czfy92HCGgg/s1dZQPiiJUsVCI+i+ZonE15SUoT9O3YgY+hg5d4dHhaL5ctWobS4BLPnzKCDejDqKV9f8s93ELf+OKZcc66So+dtyMf9e3KQM3QCQTi16I5WlXPATnC0UefspArFwNYTYjgUrHoBxZnr0SchnmZw6SS4bcz2LkZcbApmX3g+9rOfuyAvF+tWr8L1P7kCv7zhxwgO4ocBmXADZdMNBM5NjDEzGHTYn5WLjz5fjtKaZkRRWu+gwWNZRanqtx48mOCYbujCKEu/8+rVqxWgvOl396E4Lwtvvfsa0NCOiVc8iGvYg13SXkcWX4++NDXb1mrFZx8vxihHAZ7l3EPfW4WWaJqyWaxkpu3YeNkgFI5MR3iTAWPIhFcT8O7dtRd6gnBnYBBqayrJ1u9Fn15Jyim+vrEJ9U0tuOiSeZhwzjmoIQiXuYhpXJg1BImJ8ZSNt3FRIgx/eu5JPHjvwyCuJZAOJhgnsGdNR084F3ff/QivVyEKKsoIluNURvj+lRswu/cojDpnJoInjYYxwgx9cAjl/5Sj89g2mw7NBOHWxkykc+FAJO52avvl3717D7MH/UNk55WiqLwGYZEhSI0JJ9Amu83jZxZXsA2gDX0TIylTZ9uBnVeUrHc2FQQNdG1PjwpHhImXm9L195ZmntkbVxtdq4BWAa0CWgW0CmgV+M5VQAPhZwkIr/79eLTTHEik4T4fZNH0gWS+KF1v7jsZYfe9g+DYRAJufoH02N9O1BYkTaiE2q3NDcolOX/nNpTfcyGG9a5HXSvdmqXvnPicNJqSVZouvBmWq//kcwraBt98BTQQfmZrLiB84eIlSo4uIFwXQGTMh/SECxOezR7qPulpZJOzkZbah27lhSgqLcEcRn850YI2vtc2vLEAUauPYOq1s2AIMyB7bQ7u25eLnMHjECbvRwI8vTgi8v2m1wUT0DnQTpY52BKI48tegK18P5IYMWY2RzLijO9JZoDX1tiQXZiLgYxH01HyvX3jOlx7zTwFwkMp93YyjozWbNi28wCK83MQGxtL9XcLFixbi8KKOgL6FEaYtaGWrH1jY6MygRPmO71vHwVw169fr2Tp1996J7IO78E7770OO/u0J1z2AH56280oaa1CIo3XepN1X19jwAIank0KrsCjbWTIyYS3R0fRCd6KJjK/6y4egMLhaYhxmDFl6ChUOlsYi7Yd+oomGqKZUV1VimNH91Nmn6x6qgWEN9hacfGlV2D8lMmopqS+laqevPxcxq+FKWd6mWNkZCieeOIRmtE9RqAsH1isH93oRYY/ZPwM3HP/owi256KgvAIxETFY+NEn2L9qI2b1Ho1x086DYdxQSuaNnGcoWwkcaCYT3mLTw5F/FKHtOeg7JIUVDEJDYzWsIWYueBzEP//9CvKKylBWRRAewTi2CAJ4yvLt9K4/nF+q8tmHpkXTZd2pnNqDAp3Yl1dLqbtdPZ8QwjYhxkH+7YO9Z/bG1UbXKqBVQKuAVgGtAloFvnMV0ED42QLC7x4Ne1mWd0pOpzeU9Cfai6rR0mcSrA9TPm4iq1Zdor6UunXm0uNpYgZwS201exdpABXBjFy+mn+8CG/OuQI/HFSDPhkBoE+SYuGUEzv3Mc75Naw/eMzvG7l08UO44fg8fH7ryJP3KV2MO2/YiJkv/wFz47oZbt+/cPH9wBOf34qhnpt19XxnQ6ljfYwj8tqAeXj5mbno7pDw2v6JmRuxNvkPuLJAziUec5bsxpKO48x54iXcetLE/C7N176hBsK/9pKeNKAbhAsTHhMbf5IxmzDhhQV5fA85sXTxMkyccA7fNyYaeJVjyJC+2L5lHfu2Z+DQ4k0IX3MEU346GzqC6KyVWfj93jxk9R2pgFlqQhRduZk/TnCmpzw7M6cIx4vYdxwciIIv3kLB4S/IriYQJIcSMDpgpit5aEg0ohNjcZhO3tSwY+fmDfjRDy7FLb/8KSxmAxxt7C0nE75i1Sa00Shs+PChyCooxnsfL0JJdaOKVGtvboGFLLiw+L1790ZWVhbaOJawziJHFxB+w2/vQ2neUfznxX/CSYn4JILwK/7vpyhrr0H/hGj0CzFiSYENSz5bganWetzdWIeIj9bDERuDIEa2NdMkbu3F/XFscAIibAGYlDECFQThwoQHNzAfnbFiVZVlOJ65nw7wqUqWX9/YjCZSy5defhVGjB+Hqopa5YZeUFDAvvxwBcLbKT+PIrN813134C9PPwcjo94iQkIRz958Nmuj38DhuOjieQgxt6Gwppo93RZ88r8PUbDrIGakjcDISTMQOmU8dLHs1OZCpJOKoYbmJgXCUXQMIS3H0WtgAmsdh+qaMoJwowLhL77yBgoJwoso3Q8nC54ezYgzfky20ZV9f1YJe8vtGDsgGRFcnNDxM9lBqfq2rFrlSD9uUDyS6QkgiyMPvbLtzN642uhaBbQKaBXQKqBVQKvAd64CGgg/S0B45V2j4CjNInPSnRO6sD9kV0pq0NJ3IiwPfYgAAvDAehsclMK22Ospc+XrZJiC6CZcuHkLVt7xIAzsYZzyyD0YcPWVyKW51Otzf4gEmsHPON+BxNQWNDXym6V8uyTKM1/w256BcALaDwmAlwj4ve44brh/dzdvghE+wfYJUD91Y+fgvLu3mAD313v7CcKP47oTwL8Yi+98GM8z8/ZLAL8L/7r4Y/T2tYjwDb7lNRB+ZotdXJCNBYsWY8zYiQqEu5lw6QkXEJ6dcwyhdOTeRWZ3/MSpqCRbnFeQj96UVq9ftRhzCSSPrNgO6/qjmH3b5QqE7/t0Nx7Zdvz/sXcd8FFVefdMykx674U00oBA6E2QYgELAiLYUcEGuroKrmJdd3V31d113QULuopiQaX33kuogQAppJDee5+U+c69k4QACSRIlP24488fMJn35s2ZN5N37il/pHbvjxBalwN8nODuyGw4M836OlPEJmUhnWq1Oe3cqVsXtmTCCwsr4e7riN/Nmo3bxk+k49yA6Q8/jML8PD5/FB5+YJLMhAtrtabRjMTThs3ue5CafAa33nozUrLz8OmX36OEqqwrx62VFhbg8SeewuDBgyVJ/ydLznbu2c0aCB127twps+Ev/elvSIk7gX+9/yc5unD0PW/gvqefQE5NPvxIQl0NemxMrcG2Dbtwk0sN5laWw2XNQegdHJlpt0WJtgGHp/RGIgmoTamBBLUXCukQOEVCa11J6725KQoLcugoiEVIoJ8k4WUk+9W05U+cPIWjxgaioKAENSxry8rKohuBWLkbR8W5OjnimTnPYfVPKzCs/0AejxOc2NZez0UHHa3plRU1cPHlfHIfH9i4uGLhJ5/ibPQp3NZ9MPoPHQuroX3R6MDCNDsniVkpm8zLy/ldm5kAp4Y0BPagPV5jzwUA4RgyQ/SxGDoCljMTnovk9Ey6BnwR6mHJtUoDFw1McOhUMvP69VxoYH6fZiMts/h6KvZ7TxUjv0yPkZEe8LahZYllffO+PNa1J67au0JAIaAQUAgoBBQC/3MIKBJ+jZDwoj/0ZTM6s4OX4uBUWwx5ZdCHjoDVvB/khZ9JaQVOl+6EtbkzAp2GolKfR0c7iTmttIunPoy07fvAnme4hwdi8oFtyD6bjiW3TIJLAUfu8AK8//AyuPvoUVsnLK0k4bc/TxLOYqZO3c4nrDHzH8e8lCZCezlF/DzF20iGt459Gx/4LOs0CZfPu6ENon/hazlPCY/EOEQjhc85PfkNzAP/3aKEe2CWIuEt52TLqdn0F9EpIG4tiwOiq6AJa/mzlsfJU+vcz5pa/S/ajneIHzmQXP0Wt5zMs1i9dh36DxjSQsJFZlqQ8NzcbEnCPZmvjj50BIHdw1HEVu9cdjKEBPgilepub9rYozfsg8XeeEyeNx1mDmbYv2gXXue/c8OGwIa5YU9XS/h72UJnQps5yVpqdjkqOA7MzMoB2bs+xNmTW+WIMgPvq24oRWA3PwweNAKu3u5YsXw5leJ8JJw8jgfum4SnHn+Qjd51XHYjqac6fOjIaY7D4gLAzWNxIiEJX367lCPKiKeDEwy0jtvzT6F49+/fH8ePH0dZZYXMhG/cuFE2qv91/kIc2rMF7/31TZix/XvQnX/AzBefRWZlLvycbeFnY4H1yZXYvHY7bnSowpwKfnesP4Ia2satbOxRrGvAkXv6ID7YFZZsRxdKeClL506zHd28lAfC7y9Bws8mxZ1Hwms4Xnvi5KnoPaAvCgpLZV5dzEMXqr27h5v8twst+n+Z9zZiY04ikCPRrEn4b7+NURwuaJRTkS8pKcG+PflwDAyAE4n4Z198jtTo0xgXNBADh4yF/fBB0Fs1sEDPWWIm2tH58qHJPAOH+lQE9PRGPZvrK6vKuTBhLhvpf/xxDTKyi5CcchZ+3QMQ7MHFDlr5q7h4ciD6TBMJ94UDi+tMuS2T/dh1vEiW4Y3u7wVfGxbw6c3wylfHf4vTmYsyP+LWm6eqPxUO6jxQnwP1PaC+B9T3QDvfA+IXtPhd+VvcFAlvIuEJybnt0t/gADFOp2tvhb+PREN22wU+gqyYWZAkF3IObfhoWL/0lfy3RYUpjhT8jL25r/Ci3hW3+H6MIOfBKK3JYMbUFtvefB8H/7WAhVBAn/vvxshFHyM95hS+Hz8NPuVs/NVaQkvLa3ifcnh41qKmwgRWE0jCH+goCRfke0Er6/YsYN65f1+E2LhZrWzrRsKdHBDJEUlUz8XPpuScs5VfuPFlbeZNanZ8R4jzhSp387atCbxSwi8m3S0M20i+/5+R8PysdKxctQa9+w2ED2dNC4JqnFFti/w8kseUNFq6dZLARvTqiwqquDlUnAcM7IOog7vRt29/nNp2FA5b4jD6jYe48qVF/Edb8Ore08gcfCMsOfbAluMHA7xd4Wxrg3zml5NTs+lCsSU5dETe7s8Re2oN/N2cYGVig/KaMhZ7kWKbW/N/8XnV0dKtwxE+18z778KTM6Zz5JYDR21VMZcMjtWKR0FONkaOvAGHT8ayHX0FiqvYLO7oTKMLpyiYm5Gwa2TGup7/C5IrnDVrN22Qo8AenPE0W8GPUG1egobaKoy+40U8POcJ1HOkGtcT4OHughN5lVj69Y/o76XFG/lMR6/agVqq5DpbqshUkPdN7oms7p6wLzGgZ+8IFBmqkXD0JHS1dPGQwGakpaAwL53zvz1l9ruUc8E15jqZCQ+I7IMyjiir5szyAlrA7RmhsXVwIQbmVKnN8Mkbf0AdlX1HJ2b0Tx3C43Oego9PN9Qzi12WnoLvPlwMbdgABA0aiU//8w8U077fz7E7ho++C86jB3NEmQ4WHBNnqjORJXYaLgxUph8ldtkICglFPc/nKk6asLO1xJ69Ufjp5zXI46LAmaQ0dA/xJwm3oAUdLHXTYs/R09JxNKpPMJvj67gIwmw+Iz07jqTIormRff3gbCkq8HV4/cuDXfvLQ+1dIaAQUAgoBBQCCgHjtakQdPi/uH4TI08bGb0Tf2++/9eCSVxDiv/FFBxRjm3K6y3x9+b7xXFcbySck8jahF/zW5PwonZIuJwUTpUFueXQ9xhFBXwRxxxRsa61xsGc77A//3U48YK+vrESNdWWuMnnc3R3GobyxmyOLtLi5OKfoKmpRvhD02Dp7oQMqlI/TngAniUatg8zI0n1ykBVrkfPSnh6VQFj5sD2gXc6d45KNTuHqvFkJNOa3mzhFsr0okCq2uM9GcO+MDvemoSTg49jDlsEsZvJdmcy4eJopbqdjADuJ6XpOdt/Ea0JtjiOBcBcZtfz5mNOxmR5vMb9dSDT3jmkftGjlR39F8F32Y2bSXhE3wHw7ebf8mXeTMLPUF0WeeF85sB9SdJLmLfOyy2gWuuEpORYDB8+Asc3HZQkfOSr98PE0wKJ87fjld0nkT5wBKwpBttba+Hr4cLPngUKi0uRW8DPNYmaKAw7u/mfOBO/AZEhgexyYBmZuyNmP/c8ekf0x5mEU/jbO++eR8KffpwjymivFmVrFib12L3/JCpLS3gcQ7GfOexvlqykGVzLRQR7lBeX4L6HHsSE2++Q48m++/ZblqAVU/mtwo69u6UdPYTPo6+rxvGo/SSYdRgy6nHcO/sRODALHezpiqyMTJwsqMHqH5ZhWIAt3iysh8Xa3ah3dZQkvIwLBYemRSI72EuS8N69eyPfUIW4wydgWk7Sy0WAJk9b6AAAIABJREFU0uICOaKsV89QScIrq/TMZ+txz7QH4BXei3PCy1FDZbuQGNtRube2cyA5NmV+XYOv//IWFX2NJOFZJw/ikedmMDNOBZvfh6Vpyfj2n9+0kPDPP/4XSuLiEGkfiBE3T4bHTcNRb2sOHcvzTLQaWsqpW5OEV2UckyQ8MLg7DIz0VFRyJjrfm90c8fbz0rWShCcmp3O8W6Ak4Saigq/RHHuPxTOeX4eREUGwM6+XJFyQ+N3R6Shn0dzw3t5wtqCn32CJPy5SmfDLfvjUAxQCCgGFgEJAIfALEWgm36LvpqGhHgml9ThWYoL4SlPUGjpQfN36+S/hTG4Wodo83Fbb6VjmGmbTgEgHA0KpZpjyOkOU4zaTcUXCjQj+9iT8ebb3XqSEcwXFgle2WeWoDh0GqzeXsBW9HjZVVjhcsAR7cl6CI5UwM1NLWiFBm2QhS4wsMc73M/jbD0alIR+2omCK9vQytjjraFHPSUnGj3c+KEm4rbUVLFhmxLG2UnHr3bMIfjNnw3xyZ9rRW1nIx+cYc9SzPLBgQetseCRmzcrBgvMK3JqIsHysKGYbxlKnVhnsTpJwaUUH1XSRJb9kLrxZ9e7oJ70D9vaO7uoXPk6R8F8I4GU2FyR8xcrVECS8m19Ay6OtOSO6IJ+t3mcSWXLmxObus/Dx9mfTd4Uk5BG9e9BGLTLMbojeGAXHrfEYMneKJOHpn+/DSzuOI23ADbh3bD8quZUsT6tgtpgrtCSWjSaWHIFVilKOBDu79WskJmxET9rbG7keZmZpitf/+DYm3DkRy5f9jPfe/Qtz1eY4eigKTzx4B2Y/OQM2bAIXJNy0oRo7956QJHzw4IGIOZOMr75bRldMo8yEi5b1UTeNpYX9CZSxJf2Pb73FTHQ5p7CZYcvO7XxdLniGI8piTh7F4s8/oxJeg9smv4ypz0xHdW0JDOWltJzbIrZQj03L12JsmDNey+MMctrv6905uouZ8EIzAw7f2xfpdA45lWoQERGB7NpSJNEWblbN0kfO384kdqlcsIjoFUYnAZvQ6wyShE+77yG4BfdAZVk5amkJLygogL09h7rR0VNLLlvLL6mv3nmD7fIWnOHOue1Uwh9+9lHa6L1goCuo+Gwili1cAZPuveEdMRiChJfGxyPCxg9jxk2B162jUGtpaCHhIocuSHh1ZjRsdTmShGs4Qq2svFiS8F2792Mpi+1ymVFPPpuB0PDuCHLTnkfCGziN4oaeAS1KeC2V8P0nMlBJf/2gniynM69jg7oF3vvhUj0ZXXtOq70rBBQCCgGFgELgekBAEHChfAvyXUJH2tIMkm86hq/kdu56+0q2Pn8bcVziFmrbgHt8DXCw0kkyLpRx/0DhVb5+bteuEi5IeNY5O7pYZTHRCQW8GrUhw2H1xx9JwJlpLGM7ctEK7M2ZBzsre2hNbaGvr2FxlBO8Xa3RoD0FfbUdbun2EXyt+zETmssLfnY6k6VbOdhxDnESlfCH4MmLZFsbK2gt6mhJbaTSZMoL1AYMeHkG3B7vZDv6Ao+mwrWLs+HtKuFNyvX0d+lgv0rt6AGyydxokUe7reZNCvz0DrSed3IhoKs/RoqEdy3CBdkZWL5iFXr26Qf/gCBpXRK2IUHCCzl/OjHhDAmtMy3LFfD28pMjylJSUtA9OABFnE4QGtYDh9bsgdO2BAx8YRJMvSyR8cV+zNl2DNlDR2NsqJeIRcsyMb2+hj0MdLTYU2EmCRf26OStXyHt7HZmwn1gWmcOVy8X3HX3FAQFhiE9LQnfLvqaK7kGHNy/B089fJck4Vb2zpJMa+oqsW0XVV0LnSxe23f0OBZ9v1wq4WJOeC1Hgd1+1wSMGDZc2teX/PCD3K6Oq8Xrt2ySs8PfePdvWLt2Fb749784e7wBE6a9htsfuZuW8Tw4s3+irtGEq8oN2LF2E27r4425qSSsJOENJOFmbEfPF5b4KRFI82eWu0rL4+iD1PJ8pJ9OhJZ29Dp+CeUSY2FH9+vmJZXwqmrmprlIKDLhHixyqyqvoKOnUmbf7aiCm7MIr5Yj2Gp4nJ//cR5fnx2z7RbIizuKh555RJJwcLEiPzEO677ZAFO20DuHROCLTz5CBRvge1l3w5jbpsLzphHQs71dzBfXaBu5Ty5wltWhKvMIHCwL4B8UyFUP5ssrSqQdfcfOvVi2fD1y8ouRkpopSXiAi5kcESeU8AMnEjl1Qo/BISyCY9Gb+GVaw4XMw7G5XFSoQ/8wV9ib1HJ10xIfLT/VtSeu2rtCQCGgEFAIKASucwQEAa/nONZiTl1ZmGSC3NoOEPDW3UUX4XdJKbxdtC+xFVOKDXgy2EABlSNTKYwGdne+rt61a5aEF77Qk0p4gvHN4DuoMaXxMU9PC/poWL2+iMU/BpiV1OBEySocyH0XlhbMc5taMa9ZxyZhezixGMnWMY/EoZ4zcEt4Ee2AsT5/RTfbQVTICyQJt6RtPZOW2p8mTodXqYlUwrVUwnllybIiDR9jQMCjj6LnW3/q4ElxvqocOmsyAhbsox1d2NJbZcOZ9/48cFnbo8xaE93WhWkXHEHoLKOtva3beUVwfIC0vrcsDFy4RTMJfxuBi9iILueatXETGfUraWjvIHJX8jBFwq8EtY5vU5iTSeK1EuERkQgMCpYZIkGurDjfWpDws8kpjGy4orS0lMQ4FKdOxpGEp2LM2BEk4Xn8mQ+2fLsW9ptjceNrD8DM20ra0Z/fdAglY27DmBBP2FhZMpVt4C8KfrYbqA5bOyIlPRvFZdVI3fENTp5YKe3o1lxcyy3KocXZOE9cZML9fXxRypIyQcJnPzoZwo4usuTNJPz4qTQ5D9zT0x2H2Ei+dPVmVLM5XSjKWhLEnn16wZFjC4V6X1xYJAvPmJLC9t270K1bN4y9fSJOs/RtF0l5PUd4jb/rD5jw2D0kysUIZJTFxdUTe5Pz8OOX3+KmHi546WwpnEj8G93sSWwtUUAyHDW1N9J8neFRzdJHFsAlFmUh8chJlGUUICAshHb70yguyORhVsuSOP+AYJwhhg889Cicg8JlHryazeWChNvak4RzvzVcIKzhmLLP3nwZDjZOjASYozgppkUJFyQ8O+4kfvp0GawjhkoS/tXC+ajmAklPK1+MHT8VLmOGwcBZ7OYc46ihfb2OtjSZCc84DCfrIknCGzg2TtjR7e2ssH3HnhYSfjYtC8GhgfBz4jb8bq4lpodPp0gS3j+QJXEsehPWsmpuf+xMCaq4uBAZRCu9pprf5RZYuLbtro+On5nqkQoBhYBCQCGgEFAIXAoBMUmlli6+L880Iq5cDGW++Ca6XHqzr0fcTuTqeYWlgZu1CdxtTJFDR2JepfAVo+W+XI5XFfcJUUZsZyCZ0rBjR27LP0UzMS8tEODE52u+SKd4I7bJqxD7YpHMBbcwu3o8FkrhU2fBqNslByr/v3vDr1kSXvR8KxJubsJxZXrURYyB1Sv/pVLNOd98M4+XLsfB3L/zgpwFQ7RO6nkRmJVlRwLuCAfnPF6wV5AsWECroY3TPgOGehuM8X4X3taRbE0vgRULpnLPpuKHCQ/Du7hJCbc0knBeQ/J5DAic/gjCXu9kJhzN6rMoZhOW8lbZcOas79w1rGMkvPXp1kEV2ki4cUGLedPiQEDrIrhLn8vG/eTIB11Ls8FbH7Ui4V37fVSUm0UL8gqE9eqDoO4hkoSL7I7ISxcV5nPU1kmq3UFIT0+nnboPYqnwnjoVi/G33SQz4aJVfeVnP8J24ymMe2cmtL42iPlgHX63IQrlN9+JQf4uLPZipri2mtSX+2bRmpW1PbKpthaXlCFr189IiFsv7ehCCbd3scPTz/4OkX0GYvu2jVj2408oooVb2NGfeWwynpr5iCxma7ajl1WZoqqslOPKWBx2+Bh+XLFBKuFCURZztV+a9wc4OTigsLAQMcdPYP/+/bSa12DNhvXw8vJCSJ8ByKNSnRJ7mrGWKirIz2Hio/eyfbxAkvASzuCOZ75qy8qNuHNAN8yOy4Pd5kPQu9pBx+coYNb6yP39kMIxbB6V5pKEJxVmInr3QcRHncDNE25HciLL43LTUKevkscxdNhI5BYW4/4HH4Gtb3eOS6QSztZ1sUhgw9Z1E2a49bTtV9XW4bPX53IsmQvHoZkwy52A6b97jCPMuDBHEp5x6jiW0o5u33cE7APD8SVnnQsSHqbzwi0THoTbmKFotGKLPEveNHT8iJw5SjgvPP0QXGxL4Bfkx1iOMRPuYG+NzVt2MJqwUSrhaRk5CAr2RzcHbmNokCQ8OiETjVzwiKTqb6Wp4S9jYk9ifzK1ApVcMOgd4AAbQ6WYN4H/bkzs2hNX7V0hoBBQCCgEFALXOQJVVZU4SffwF0lkxRfcmq+fG2orseXZHvKnT36XiGROcnnvDk/09bPHl3sz8e2xMjw9zAV393Nt2cPSo/lYsCsbW5/vfd5eszkJZc7yNLhaAR9ODT7vZ3Jf0VVMA7c+lnMa+ePB9ejlboVwTma5nm7XLAkvfKYHGjizljXnItyNuqBRsHj5C6pgdbCs5sicsp9oQX8flmxS1lEWq+XIoYx0e7ja057pTKWbF3wFReYoL3VHNy+29eoqUFpbwEtNK0wJWgxdgxN07hbIOMSL80kz4Ku3go0lCbtV/TkSbmJA0COPILSTJFwS2K0k2h944GeZ675YCX+XU7hlZnt23/PPt/bIdkdIuHxMdNukuUlVx0UK+vmN7pc/+TvStn75vVyNRygSfjVQbH8fxXnZLONajtCevWkxD5Uk3JwZbAsLC+a/2WSeEC8z4ampVMQ9fVHLvLUgwCEhQcjIZClgcBi2fb8edptOY+xb02HuYy3b0Z/beBC5w8fCRq9l5IOrpRzCXVdfa9y/1oKfZyvari05J3w+c+eb0Dc0CCU5ZQjvHYY3//RnWt/9kRB/En/98zu0WVXicNRePDvjHjzx2MPQksQLe7mwo+85cArFnCPu7e2JVBbGCSW8gkVmbuyFCOsejMlT70a/yEhpsV+5fAW2bNmCyuoqbNy6BUOHDsWzc+fhpyWLsfLHJTzEeky4+xWMmXYbKsoLEMqxYCFBPtiTlItvPl2EMcw8P3MmH867Y1DtZCcz4fm0eUc/MABpfrSjV5hJO/rZErbKxyQg+WgsyTJL4qyJJZXwPszRr169mk4eDYaOuBG33TGRJDxYquCShLM0ThTKGUiaRSa8oroW//3jK3Cmfd/Cktb23BRpR3dycpGZ8NQTR7F16W5YMQ+u9QikEv4f1KamIVzryfntzJuPvQENfJwg4TBjYQsjOo1F1SThUXC1KyUJD5CRHNGOLpTwdes3SxKeX1SGTDbgB3b3h6893UmNwmlkipikHPLxeknCLUHFm2nxSm4fl15JJbwBPf3tJAnXwAKfKxLetR9ctXeFgEJAIaAQuO4RKGUnzjexekSXcKJKO2jUluZi98tD5E8/XJ+ApdGFWPtcf/7LgB/2puBEdi3+83AfvPfTfny37RTuH9MTL90zFE9/fgAfzxyC5SzaXR2VJK9l/jR9NH6MSseRxAJ8/PhgPPq3ZXQxs3SN0bbCBhsUmzjSxWx53pE0H1dfhzpM76lD70j/6+p9u2ZJeMGzPdGYQ8WEo4MaHP2he387NI3VbBWuQUzlauzL/QcFHzuO2NHxwrWWOUVHeNBm6uiay4tHFkQVaVnK5IbufrS6mmQzb8kmQOQhwuke9LV9FjqqO7Wl+Vjz9Cso3n4crrSvW7AcSmtNMwYVcBOWKgmrZSBJeKeU8CYiLM+i9saIicdQDb+IgIttrpCENyvXl7KpG/cdjUs+pun0P7eQMB7XqjlEkfCu/a4SJFwo4cFs6Q4OCWsh4UIJFyQ8NSmRM7ftcPjwQSqw3hzZ5UtbOYsSOWUg5uQRaWMXI8pEMdugFyfLYrasL6PwwpYjSOw9CN72VG2ppDIoLIvZhIVZZJi0Ok4p4Bd3xraFckRZBFVZbaMFR5cZuMDmgrJSYWvmnG9rG5TV1ODY4f1Uwu/BzEcelO3ogoRDX4FN2w7JQrXu3QNxOjkV33HElomlPRcO3ODm5IxSto73YvZb2NHjTsfSpm4Pc52WWfKdkjA//rsXsWLpD1j1w/cynjJ52uu4adrtLCvLh7etNextTXC6SI9VS1bhjgGBeCIuB3Zbj0kSbskm8zxmo4/e3x/pJOGulWYI59ivNObJ6/LLUZ5VhA07t8GOWNkwm33zTaOwatUqHD9xGjePv10Ws+nc/biwUUUSXkHVnUq4jR0aSZar6xo59qsGn7/5B74OD6mEGwrT8eDs6XL8WjMJ3/zTTpiH9YOJSzd8//VCGLKZ0ycJv50k3HXM8BYS3qyECxJelrofbvZlkoRz4Brb2stkJnz1mg2ShBeVViI7N58kPAA+diKyU49qZtRPJufKfHgfPyrz/KYVt0reH5dZI4+3h68VbMHFEY01PtsQ17Unrtq7QkAhoBBQCCgErnMECgsL8NpBDRfKjRbwthrMa4oysP/NG3Hg5FlUG8zxxfYULJg5ELEp2TiaUsJuLTuEeNrhvvc3wsya01kqS/D93FsRl1GIicNCMX/5AXyxk+NqzRqx5JXb8e2OM0jIKsXCZ0djxj/WscvLmq5ic6SUkYOZ2ZFfNSnhF6wKWJB3vTtUg34Dul9X79o1S8LzftdLtqOb0OJYb8EipSc+gn3PSOiotm1kC3p8yUaWIwVRAa+VFnRXEnAXtxwWFrHEqEjHVmFXBPgyt2CWS4upIOD5iHScgqGOL8PAi8faijysfuJl5GzaAx9HX3F9TwWORMCC/4tUBO/oPAk/vwRNZrPFmLF2b22oyi0kfDIyODe83Yw2Wm97ufK1VgdwGUW9tQ29I2T9t/y0KBLetegX5WaSfK2Fj38QR/ZF0F1i/CIXxWwlxYVITUyWqrhoRw/w85cZIaGEOzk5IDo6GsE9w9nanQ6r7w6i98ybYdnDHdlfRWHutiOIH34DPMwcWmZGiv2KbLjYh8idC9t7xvYvEB+7Dn1Y9KbVWJGqN6CgpBQ1/A6oZqN6D1qiDcw0H9y3By88MRVPPfEIzGlHFxn1+uoSHD2SCCG0Dx3G1VqSyO+WrSdhNKWS3g3dSTKTkzJlXsqE7XAN7JJwdLTngp4e+6OiZDHb1PunY/PmjSxnWy1z6HdNupf3PcR96GmdZ3xF/GIp0WPdunW4eWAQXtiazJlkp1DhYwc7jRY5OmD/zMHIJSn3qGXWqW8E8+5pXPwjGaW7Z8WqFbDjTG03ugn60Lq/Z88exBw5jJE33YwHOJXBzNZFFtZVVJTTnl8o57M3yl+mJsS/DP987WXOWPdiPMAE9czoP/bS03Ty8LWwB6MwLgkbft4Ai8hhsPAIwqKP/gm2VSLAygvjJjJ+M2YEqlhCaW7GcY6M9zSyFE9bTjt6yh4eTy3cAwJ4H1VuRgXs7W2xbMVqrCIJFyPUsrJI5kMD4GEr5n5zljgxjU7Kkt+XvamEW3CBRNyqaGc/kVjEMXINCCMmlnUik9ZIO3pT10fXnr5q7woBhYBCQCGgELhuEcjLy8Gcfe2UsTWR4JqiTET9eRQ++nEn7h7bH99ui8ONvSi98VrscGI+BoZ4yKz37K9jobV3h74kF/Onh8uRpIN7dDsP24OxmXjhvwcQ6uOIL54bc97Pnv7yFGLyya7Yx9Pe7R8jGjFwcNh19X5dsyQ8dxbb0YUdnXlwzrhBlSVPiqffh3Pf4Wgso32i4G2klnEcUHU3KuQOzIAXstiJilGpBRVwZ/h6N6LRNA+1ejNaLYvR22UCBtj9Hia2zI6X5WPd7HnI2LibuUYfpkRB9Y1D44UVndeVpqK1zZxEnCfpldjRr6sz6Dd8sYqEdy34zSTc2y/wIhJeVlqMpLgESZZPnjpBUhZKO5INF8CKJAlPSEhAaERPpB6jTWnJEQz53V2wCHdDyic78cLmg0gaMRJuJOGSfNMO3kzCxZ9CERf7Td/2uWxH7+7lBlsLR5RVlMLZ3QORkYMQF38K+Vmp0Fnb4WgUSfiT92PmYw/CQCu7GDlmZqjhLwkb9kUY97101Xos37ANFRRpg7uHoUd4KEk67erFRRxLaMlCEHMjCaeSv3XHVjnT++5pD2Lr1s1YR7LM1Tnc9+AM3HPvA8xsU8021CHA3Z3fQfXYsG4jRvX1wbO0WZtGx6Pal/lnqsi5JOF7Hh2AbAcbeNdbo9fg/khITkJuahbMOJc75lQMNDXMrPO7JzA4nBbzKmSdTYGHty9uIeG3cfZiWVwlFx2q2VLOkWgsxKujtVtDNbyU88ObSbiOz9PAjP7Ml2dDa8nJDyYNKIxNwYal6yQJ17kHtpBwf0tPScK9Rt/QJgkvT94Nd1e9JOE1bJAXJFxEDlauXidJeFl5NUl4Lt9vf3jaiVmOXHipM5EkXCxeChJu1ainYg+W4JnieFIxv1zrES5IeL1YAVckvGs/tWrvCgGFgEJAIaAQEOvuWXhxz6Ub0WuLM3Ho3TF4+oPl+HjOJESRSB88nY5B4d44nMAFdxJqezr/Zi9OhlYIA4zjzX8wkO68UtxMwrx0ezRjZ8V49eHRmPfFDmyIrUZfOt++eO5GhD7wT5hZ2MBUZwOdoxdFEpdLk/CRjRg81JhPv15u1zAJ7436zKYWXV6Um9BiWmnjDcMT78B1wFg0lqZjb+GfcKbkECzNmINEDdUiLUf6OKObJ+fiaQto5TSVRLyPy0Ra0J+DmY0O1cw/bJj9BrK3UAF38IWOF4taqlomVGuMRECMEScJ58oPHagsZpuO0Nc6W8x2vZw+v+3rVCS8a/EXJHzN2nXw9PVHz169z1PCKzgnOzE2np8dLY4cPUTLd3dJwvPy8iRpO3bsGAbdMAxnj9Kyvuw4Rs2dBh3HVJ2ZvxXPrduHuCFD0c3GQyrfzURcKOGCkAslXPwvlPDkxM2ymM3SjN0PzFAP4kgxAy1Tq1Yvh43oi+CIrZijUXj52Ucw/aFpaDCz4C+HEjTWliFfzO221jHRUodD0aewYuN2knANbfNeHEdoQzU8jL+kcpCUkiifV7SoCyu7IOHDhw/HxLvvx8ZN67Bu5XJJwu994FFMnHIv0lnWVkZLlrO1JdJLDdi5bTsmjIrACzvSoGXeu9rXCXbMSefamWPvYwOR62ALT70lIgb1x+nEBGQmpcHLnqV0LEY7tIuN7eUliOg3COHhPaW1PreAxWwzniGhtuPc8FqS8Cq5uCFiAMKNYEYFvpDlbR+8PBfB/t2YCScO/Pn0uU8RDoGJAUXxZ7Hq2+WShGvdAvDNf/4FTW4uAq29Oe/8EUnCq7V6mJrboM6knqWV/B4srUH52T3wcKM67+/P0Y5c/OQigLu7K9ZwoWEli+0KRSY8U5BwP74GwanPJ+F9OBPdkvEgQcKrGkwkCRdKeDMJNzB+8OUm1Y7etZ9ctXeFgEJAIaAQuN4RECT8ld1osaM349HaCS5I+NH3bsKDf16KeQ/cgB4B7njoneV4ZtJAHIrPRnpuCf721M2478NDSKmwQIBNNb5/fhBe+vdqvPfsnfjopz2Yv/Io3pkxCrcMCsWd70Uh0NGAL5+/Eb2e+t5IvFnGJoi4KYtlBbc679Z0MDra0d8bpVEkvAkcTXxSTruj3UICuz4lnD2rDxrSW12scUSZhvOEqyy80Pjkn+A66CYYSMT3kYgnlB6ARu+B8hIHcGwxreRFqNGLLHgW+ntMQV/rF6BhZ34NbRTrn3kdeVuj4O3kTQWcGXAqZcKC3lylL4iAyIM3k/AAkQl/9c/X+2f5mnz9ioR37dvSTMI9fPzQK6KPWJ6STygs6FWV5bId3YvKdFLyGQQGBkoFOjXlLK3cYWxJP4UQ2tGTj5yB5fcHMfyFu6ENdUH6wj2Ywwbx2MFDLiLhYtGrNQnP3vUVs9prpR29mjOsQ8KC8YdXX+MIslps2LgWxw7uR0lFJU4fP4zXfj8T906dDA3naNcwJ15XVYr9+2KQm5MhR39Vcw72T2s2cVHOmm3fTqhkzvqluS9j5MiRyMrJxvfff4vY2FiphO/hyLMBAwbgzonT2Aq+QarhZLa4444pmDB5CuMtVSSZDXCw4gJASiE2rlmHe8YPxAu7M2B6PAFVXnTmcHZ2toM5DrK4RJJw2tF7DuyH02fikZWYhr7hEVwUZNb6x29QUVqE8D79MWLECOzZsY1q+Vk8+vTvZYu7uAkCnpaWJvPeQg03YfO4WDx458Xfo09oCEeU0cvDfTzw+yd4XPUw4aJiyZk0rPl+JXR9hsLMxU+ScBMukAg7uiDhnqOGo0ZXZyTh/M9A1mxeQsWdJNzLowHu3diOTiwqWQzXmoTnsR1dkPCwMH942Rp/RfDtwPHELI47M5VKuI4kXLyP5bTON5PwHr72sKIrqZHZf2VH79rPrdq7QkAhoBBQCCgEhB19/qFanC5uezyZQEiQ8OP/uAUPvrMSk4YF4u7RERjw5FdY8PwtiGLPzfyVx7DsrQnowd/tWeyN8XKyxOmz+Zjwh2+RuOR5fLTsCD7blgmLhjJs/WAKtp/IxfK9iVg0Z+x5b8DhpFI8tSiF1OripnbxwB6O9XhmiO66s6MnsE+nrdtvTsIznux7PgnnURrMmRUtL0OVzh2GZ9+Fy6Ax0JRlYW/RGziZFwVb8yCG/muY82TGkQR8kOdU9LF8EY02zICTgK979jUS8INNGXAScNo4TZsU8GYQTNiIrhH/Nynh/oqEX7PfZIqEd+1bI0j4uvUb4Orpg959+rKYTaxVGaRVXBSGCcIt2tKjo4+iT0SEJF4pHIPVp08EC9VOIzA0GEmHE2C6eB9GzLkH5iHOyFi4Fy9vOYy4wUPhY+Muy97ETWwrF8CE64X/CyU8betCqYT3ZhN3PbvYgoID8c9//4ft5t5YuWo55n/4dxSXV1CRP4E35zyFKZPv5HeEpSSPJixxzM+rxt49u7h3zrHUWuNFfUUZAAAgAElEQVS75euphBvg7ubJudx1eOuttzB27Ghm2jPx4YcfIikpST7v1h3bSYiH445J07Bh/Rps2LBOkvBJk+7DbbffwaKxGmgtzOHhbI8DMWlYu3wVpt4+GL/fkwHzU8moIQm3qeOsbidz7H90ILKsLNCN4xH7DBuEWDbKJ55KwNC+A6Hn98y6pd9BT1LfPawXBhGTXVs3IiMnDw89+Tw83d3ka0lKSsHZs2fpNgiR5XFinnlGRgb+/srLiOzBGAAdPiZsUL//+RkcK1ZP+xfnhiekSBIulHATJ19Jwk1ZQCdI+B1THpMkvMq8VmbCa8AMN8eJCRJelrKbUR7AlTPYhYNAkHA3Nxfm19di7ZotECQ8OzufCy2B8LRhfwZ5eBk3P3YmE1qeF4KEa+uZs+d7KEj4iWYlnCTcmmPmhBK+cGN81564au8KAYWAQkAhoBC4zhEQxWxH00rxyXGSnebbBfJqXTndwu71iM0o5XzvBng7W+FoajUnwNjK+F42x7DWVeRjTIQbwqmSx6bkYtuJPLacW6FfgC1yyhpR0OiIhuoyBDqwMNfOlqVtZQh2oarC3/ca9vaIHHgly3VTylnSxmuxtg7m6b516M+xaNdbMds1S8LTH++PumY7etM7JtOdLFEy4ezfGis34Fla0/uO5gVoHvYUz8OJgiiYNvpSyc7BYM+J6G3xe7ZImUBfWcQM+KvI3bKPCng3mPPCX0cfuhkV8MZzTM5oRaclQs4Jp9pkwj/9H6Ed/VVlR78Wv8sUCe/ad6U4L0uScGfat/tE9mN5mUG2lwuCVcfCsMx0Kr8krbt375QZak9mpBMTEyVp27VrF2677TacOZIA7fdRuOUNjigjCT/z7y14Ye0+nBk6HH72Xi12dEnEm4ZoNJNwoYQnJmzkCqwPpySYwdXdhXbwe1j+Vof1G9bwvho5Mivh9FH88aVZmDrlLrpftJKkak3qOLc8k/PMc+WiQRGzzD+v3YLcogr4+gSQfJqgJ5V6oTInkuSK1yFmgws7/b6oAxg8eDAmTb2fivt6bFi7Cqa0uU9/eCZuunkc95HP7w9TONha4ER8Ljax9O3eO4fgmb3psIzPQKW7HazL65DlaY0DJOHpbIfzb7RDn8EDcIpK+JmT8RgxcCibSBux5qfFPFYgrHc/9IzoRVV9JQqKy/HYsy/Cy82ZmfVSHI+OofKdh0GDBslyNrG6LcrwPn3nXURwocPC0hw65skfmvukJOFaKvSFcSlYufhnqYRrHH3w7YJ/w6ygAEE2PpgwdSY8bhyGCtNqScKrDbUc3cjvu+IqVDAT7tfNBM4k4Xq9XmbCRcZ/yU/LsGnjThQUlvJYCohdUAsJL+XChiDhOi7ICDu6tq6a36OmJOcGHE8ulk6jHj5UwpkJFyRctaN37edW7V0hoBBQCCgEFAJiRFk5hcu/760nAW5LDTegUV/FKTIVRps4p500MmJmYk7SLrqxBA9i5K9BX4n6qmIYeM2loaXczMqRv+O1aJC/681gasHxqdy2vrpURtQE6W6so2OQcTp5bSfEFZ0tI3gOcn8X3gLt6jHnBo5stbW77kaUXbMkPG0GSXgGR5RJatx6CYf/FkScmcwaG0+YznoLbiTiqMzHruI32Zq+EwOd70cfm2dg4Oie+upibHjmTWRuYgmbIwk4d8UOJp4MVMuNIlzLzdSEd/A8pEHd2NpMEh7w6CMImfe/Y0dvc7SYnBGejOmrZyPi/9H3kiLhXftmChK+fsNGjv3zkCRcfF4ECRefDdGMmZKUzBFlDjhwYJ+0ozvQ9i1s08HBQTh48CD69++P5OgkmFAJH/fmIzANdUYS54S/sGYvkobeAG87D+MXdKtituZ2dEGKCw98h4S49bKYzcxggSHDBmPkmLFUgfNYwFjIYrhTOB2fhNMnDuFPLCW7e9IdDDZb0QlTizq2o+/ZfQKuLg4yr36Eo79+XL0JmblltFd70jptBh9fD4wePRqnYk9j+/bt8GcBnWhW37J9G/r27Ysp902XmfBtWzbyGM0x5e77MPamW1BRVQ5zS1OOSNPhBO1a29Zuwr133YCn96TCOjkHtR4OsKI8nOlljajHBiOTJLy7wQGhkREyE57MYx415AYUsPV844olsKTDJ6RXJHoxd79t81rkUG1+dNaL8HSzp50+j06DkyhkTlzMLre1s6YSnUnHQRK++Nt7JOGhzMqbwEJfi+lciKhrrGNZnQVyTidiI0enCRJu4GLH4vkfSRIuMuGChLuPHIoqsxouUJwj4aZFlShnO7q/nymcvH0kCa/n+2xnZ4PF3y3Btq17UcQFAqGECxIu7OhCCRck/GhCBizZECeV8CYSXsryuQtJuHAlfLqeM9LVTSGgEFAIKAQUAgqBLkOgsrKCPTeVyOPv7Y8OAFlVbZS0kWzLbp4WhdwYx5URXeFQFNdn/Lu45hMknSxajhwTN4Mg6mKaFEm2/Hcju7WatpN/Nl+kCxrHfRqb0VtzOsCThdjPDdFw3Kot43bW6NGLost1dLtmSXgKFaSGLJEJbzuabuBFtKaiBLUObNx76k249BtNy/kZDoQ/BleTodDa2aOGF+obn3sLOVv2wtuhG3Qk2RwDDI2YFS9OjiYSLk8JnkMm/LkwxUoaLk8+A/wefAhhb/7lyk8JSYCXAbPexgfjORf5EreLCHQb27Y3v7v1aLGWpxg3yziLvEMkXIw5W4bAz/+E8e7ZWN/ueLRIvHuNkHlFwq/8tOzIlsKOLki4g4s7+vYbID8kzUq4sBllpKVLwrt//16phLu4uFAdT4efny9z1FsxbNgwZMdnwfTb/Rjz2oMyE352/nY8t3IXYvsP4qKYd8uIsmY7ujiu1iPKRDu6F9vF7SydMPOJGZg8dRrnepeysKwaf//rO9h/8CjSU+Lw97fn4hZay6GzkDbq3IyzOHQolp93E1rOx2L3gcP4fsV6FJbqqey6wIJZlFfmzZXqtxhR9vHHHyM5OZkzyCu4zyhazydJO/o3i7/Cpg1reVRmuPOOyZg46W6xOMxRiFWwphp++ESaJOHTp7FddHcadAlpqHF3hE1FA7K8jSQ8g/sP0TghrG9vScITY89geP/BHO1VzxnjX1MJ16Bn3/7ow/+3rFvJMWZZmDX3Dbg6WaMgvxAxMaeQl1uEgQMHwsnZga8/l+3zcVIJj+wZJpVwyzo9HqIlv7a+VirhgoRv+MGYCW+085RKuJaqvyDhE+994jwSXtMg7ONczSYJL6MSHhhgDicvb1Rw3Bx/9UoSvuib77BrZxQXPzgnPDuPJLy7VMJN+V1ZwpFxx4UdnSV9rZXw4up6nOCc0WYlXNrRmQlXJLwjnz71GIWAQkAhoBBQCFw5AuL6TIxhFUQ8v6QCnx0BUkrbzmRf+bNc+ZYB9nV4oj/jb7zGEwRcx+u3kLCu7xy78iO++ltesyT8zHRePObEs7VX5LPbfuEGXjhqKouht/eAdvZbcOw7iJbKSsDWBLW0rG967m3kbWMJG6vxdWRs5hbMioo6dEG0m7i9ceou2bh0aggKLnRwcSf/pMzjc+/D6PHHdzuM/OVng7faVehkfP7BeDSfcrkkyz+TsG9oJs/ioZJA78NYkuN+R1/HzAUelyTBF5L0i47nguc8dzQXk/CtYy+/cNBhYLrggYqEdwGorXZZlJvFYrJtsKRFqD/nWIueBHGzsbFGaXEJ52wnwdrGlHnlFLi5+sr54ZlZySwKs8LZ5Gz07tcL2UdSUL14J8a+/CBsIryQ8J8teHXFPhwbMgieFm7GJnQz8VnjKqlceBV/N/47aePHyM/eBT8XH2gaGtGrd0/86d2/o3twN3z33ff47guOMMvN5yzxGPz1zecx4Y7xaDDVsdGb7dy0RWVl0D7FcV3d/P2waesujinbhCI2gHtxBJiGxPiF559Fv379kZmRjc8++xyFJcVUwouxj3PHBwzsz6w1lf2sbGRwJFd5YRkm3XU3pt17D4q4+AcS8KKCSpzJzMYxNoc/9sCteGxTOkxoj9d6O8MkNRN5fl7Y9dQQLgwa0MPaQyrh+04cRX5cGgaPHCXL7ZZ997lUwnv3H4i+AwZiLZvYUzPy8fSLr8LZzoJldxWy5E60offp04cYW0q1vpmE38Djb2isgSMt93f97hHUcjyYmOudvPswlv24Ft633MZcuRZfffwfWFfUIEjrg1vuewQBzKdX6BppKtKhHrXgW4D6vBKUpkYhKNQGtp5eKOcscy3LMB3cbPDvjxcj+nAUcouLkZVdh2G9u8HNogF6M06kYKZ978lM2LGwb2igE/S0TJhyn4V6Cxw8kw0XtsD38LTiKji/ZGlV+2xtXNeeuGrvCgGFgEJAIaAQuM4REKJJfX2dLKutZmStiv+fyq7F7jRTnC662Bb+a8HVw6kWI7o1oKenDlaWVpz8YiULf83Yoh7Yne3a19HtmiXhcU9PhCZxt7hma0cLb3qXhDWiohi11s4k4m/CfdQNqGVWde1zf0Th9iOyBd2cqp2u1RgysUPRxCyu+kUJW7M7QtBvSTNESzOvSjVkecHP/QEBs57t8CkhSO+iwMuT1/YUbcTMx3zMxpQMQbhzLvG8HpglVWvxEEGgF2DDRY9uUq2blXCuJcxbFHge8WftwsWq97jJmJWyDIqEG4znXtOCTWu3Tqu7W/3c+IiWxYFW567cU+v9tP5Z05NctB3vED9ysBOT7H/9W2sSPoAZ5uYPiiDhZZwRmcT8t72DDkePHqF6Gi6bu7OyUxBBsnyC87J9/b2QfjgJ9Uu4iEQSbtXTA4nzt+E1kvDowYPgbuHaQsIl+W76IDaT8Iwd/0X8iaWIDIuEjYWlnBMeGNyLhYrGAjgfZyeczc5lg3o0/vzq7zD+1pvQyOx2oxjj1VCN/XujoW/Qs+ijLw4cisbiJStRUq6Hn38gGoisE1vLw8LCceTwMRLbcnj5+nC8WRF27tyO0LAQBHUPpn29AMdPnGSspRb33D0N4269meM+ONpLa46c7ELEk4QfXbcBT82YgCe35cGyjA1yrnYwJKUj299dkvD8ugZEMgoTwBK1XUcPojqjCP2YiS8syMO6ZYthx+K2MLbPu7Bp/gCL5CqqGzHj2blcHbZinqsSx48fZw68gAsG/Wj/t5M5dlGGt+jv/8CQ3pwiQRLuwQWQSc8/hio6BGxsrJCy5wh++m4NfMffRmeAOb6kEm5XXSdJ+E3THkYovyeLTUQxm0UTCWd0J69IkvDuIdawJgmvZqZbkHBrRx3+Nf9rxBw7jHwuAGTn1GMILWOChNfSltZMwu05Qm1IgCNnqLO8T6NHYa0OUYqE//ofXPWMCgGFgEJAIXDdIyBs5oKINzRwqb1JFZd/Mr7WQCdeAxfMDRfmcrsQNWFbNxX/UzTQ0Y2oY4RNqN/iT1ORLaco4x/o2IVHcO3t+pol4Wf+/T70K95n9kDDk0XkUNsBT1jKWQiE4gI0OHmhZOz9OL1uD8p37ocX7a40QBrngDeNIZPcW5BvIbuRiRvt50ZKZcyBy6JgKjkUx7WW6PafzxF0442dfOcuZecWu2rL0t2aSLcm2Hx4ky094N2FmH2JUHfLAkC/6JYMOLgoME+wc6GAT0/GzItIeNNLa6W4X8qOHtoBW30nwbrihysl/Iqh69CGzSTcwsaWzd1iPrdxM0HCK8rKcSaBzedmdYiLi0PPHn0lCU9Nj4O3tzdz1HsxbvxNiNt7EoalB3HLSw/CItwNSQt3Yd6yPYih6utu7W5sQhcLXiL+0bR/U44jFPensh09LXkjQryDYMEVUv9AjkrrMwhnU8/I7LmzlSUSUtNx+uQx/OWN53H7+FtkOzpFc87dKMfunUc4a9ucGaNwNp7vxbLVm1FTZwI3ZsL5mwDDhgyUJDw5SVjXj8DWwR7p6anMsx9gC/p4TJw4FYt++BZ7DkShvrwKEydMxL1330PLtx7llWXI5vzMMzm5iFq9GrOfmIwnt+fShs5yEirYJnQC5IV5Y/fTQ5Fdo8cAlwAE0jq+i+PUCk6nws7VXZbbnTqym9lyS1g7OLEMRYu8LGarbZxx72Oz4GJviYICQbijWUZXLcemabVmtKPnk5gfw48LPsaAHj2Z266Gv7MzJv9+Bsqqy7mirJUkfNXSzQicMImr4MBn//oH7GvqEWLphxsnT0PY6BEoZQmlKYvs6gzMhvM7ry6nGOXph2gHs4Wdlw8qmAm34DFqbUzwj4++ZPb+OAo5Hz4ntw6De/q2kPBKEvV9p7I4ss1KknChhAsSXlCjbSHhPZmPN9FQCRd29NWqHb1DH0D1IIWAQkAhoBBQCPwCBAQRF1NoxKQVoYqLP0Vkr5H5bXG/+LnMhHfxTV7jSaejuL4zlZN1RGmuUL/Fn9INyZ/7BRhHs14vt2uWhGcdO47MF+6Fra6YF6siv02S3Na7Iu4UqqJ4U+sqaR8tx8lkCzjbusLKtBHmtI02jyGT5FuOHzPu6RwBlyWAUgWniCZXaYRz0jx0EIZ9+y1n6f5aGQojEU+RRBeXyGWTU19AhtvKhIfOmoW5/UCLO1XyViR8VsA+YEqzim4EtcW2Lu3qkTjKTPjWgEgIed1Y6GZcWLiW1HFFwrv2a0qQ8E2bt7LoywZDho5oIeHW1lao5Giw2FOxsLFjHtlSxwI0b+Tm5iIp5SR8fLzYSl6JiB7hOLD5ABqW7Mf4OQ/Asoc7Uhbtx9yfdiCG+Wd3Gw+58im6OlqTcKGEi/vj1nyEwlwWhdHqLuzoEybeiT/++T0+vpE59P34z/vvIS4llXb043ifmfDbxt0sSbieynM9YypR+2Ng72QnR5utYm579YYdVG0BO3tn2Njb4O/v/xWRkb04M7weL788D8mpZ6Ud/fDhg7jv/nsx7MabsWzVSmzjyLLG+kbcwWb0EUOHscGTZWbMWaWkZSONjoBDJOEvPH8fHl+fAQtmzqstTGCZWYKiPn7Y/uQgZFZUo7ejL8vXepCsRiPvZApsXdxk0Un0gW3wcHHiOLdwOLu54yCt8PUGLR6d/SJsuZ9c2u0FCa/n8wsSLooshBJ+4kQ0vue4tv7hPSQJ785m+onPPYrSqjKuKpsjcedBrFm+VZLwqqpGkvAP4MACtQiH7hhJEh44bAiqLMxYUKejhZ0Np9yzPrtAKuGtSbgtdXIR4fnHv+hKOB2DAs6Cz8mtxeBe3nDVNrYo4YKEO1KNH+zvgFquvGtN65FfbYaD8bSj08nR09O25XtXkfCu/dyqvSsEFAIKAYWAQuB/EQFFwo3v2m8+J1wcRPS/5kP/7ZuwcWJuUX9524SB5JrXrSivMCDljHF1RWtdR/IgFG5Rty8u9o2m1xZCL64+m+4QznRTNhmbiZlBDVp4ffY1gpld7eytzZK0C3ZysaLcWj0XSvgs4P03kDz9YvX7Yst7O3b0ZuI9L9r47KHMpQoRKhQYO7cVCW9S2uPhgXHjWNwQOBljty7gc/MY5jWXtbXOjHcWka55vCLhXYNr814FCd+4aQubwK0w/IZRcnSFIMuWlhaorqyiDTwOdrSjC9Ln6OAux3sJEi7mhFvoOJKKLYh7NuyFfvEu3DprCqx7eSLph0OYs3QnTvcdALdWSrj80rkgE5686RNknN2MYK9AODKX7uXjiVAq7hoT2qhI9BJjTuBMWgZniZ/G3956EWNGjZCZcLGi1lBVglMxKVSta2QmfPuuvVi1fqck4Y4sZnNydcJkkvrc3DxUUOVOIZmv48pwYWG+HLn28PSH4BfcE5u3bcVh2u1FUGUIjzm0eyg8OL6LZi5k5hSisLoG+5f+jDdfmYHH1qRIEl5D9d0mrxy5YR7YPKMf8vUN6OcaAP+wYOw4EgU9s+oiE55B1X3Nz1/DmRnuyIGDqfJH4sfvFvM4zDFrzmvQsPxNZMKPHDlCIl0j2+aFyi0y4VFR+/HTx59gUK8IScKDPTxw5zMPo7ymQj4mYfsB7NgcBbcxN3Mfenz96X9gW61HT7tAKuH3o9ugfqjk+6alHb0BgoRroM8rRPlZZsLDmAn38EVJdQUc6RhgngcfzV/MUXAnkUPHUW6eHkOY73c2a2zJhO8/nc2FTzomOOezmqvsrUm4my0z4Zw5Kr57xXfsgtUqE961n1y1d4WAQkAhoBBQCPzvIaBI+DVEwkVW4eCrb6J+/cewd9ZxRh3r8cV4JJLq5pnCrU8xaajgz821BlRVaGjbNKNuJCyX5yvfRjv6uS2b+qZoQTfOtyssrkbfT75E4J23X9EZ3G7eu2lvl8yNtzSZT0ZGuw3lFyvhzQd6/nNfqF43EX2cXwgnVfAUI0Ef++4wsMMKY5kJT57+NgIXNanfPstwZ3tW9itC6ZdvpEj4L8fwUnsozuP5smETzJjHvmHE6KbJE1zostChpqqa5PcsP1+VOHnyJHqER8LZ2R6x8Uc5oiyYM7oTMWTIEBzfewL1/92OsdNvl5nwpBWMSqzai9h+A+Fp62m0JrVSwgXJb7aji2I2YUcXSrinK+dPW5ijtKIOhUU5LB+zRwgz3InpmUhNiZckfOQNQyUJ5+AsVJfk4Ux8Jhr5WXfzcMWO3Qewfsse5pw1cKYK7enjDQ83R1rp46Hl3EvRDm5tZ8uSuWSS3kN48KEHEDl0JH744Qe2k5+Ennbw4KAwlsP1Re/hw2Hp6EC7dj3ySsqw9IO/4ZVnp+Ghn+NgS9W5hvPDrdk0nhvkgq0ctVhQ1yhJeEB4CLYe3Ifq9ELceOt4xJ2MwebVS/janKUS3iOiN5b/tIQWegfcP/MZWJLkiky4IOF6Ppcg4eYscSspKcHevbuxfOHnMhOupwMolC3vd8x+CBW1lZKEx2/bj83r9sFu2HBa2iuw4vuvYVdTh1CrbriZZZP+QwegSmvKYjZmwg3VcgGkng3sZWlRXOiwhx0XGkT+24lWMQOPY/4nS5CcEMsivEyphN/QtxscuRgiitmEHf1AbM55JFxn1oCCSlPs59x0dztLRHjb8b3gYiifZ/4qNaKsaz+5au8KAYWAQkAhoBD430NAkfBrhISLjIK4IBd/nly8BDmf/AvWVelSBTPllVw75nTj0XMbU3MqOxxrV1Ii5t2JHMK5oeCtbehNG8j91TWaQtdzIIbN/zdsfL2v+Oy9MiVcPF0rRbupHK1jSnjbhyqPI3mycUxZu7dmhXsyktnMbhxRdk71lo3sW4dhVgCL2jpQOHfFoF3BhoqEXwFondikJD8H69ZvhAkLNG4cxdIzKuHCJq5lKVkzCTc1q8dRFnZ1D+rB+dvOiEs4hoAAPxzYfww33HADMjmirGHhVoycOEq2oyetP4XfkxwKO7qfg+9FJFxmxKm+iucRJDw9ZVNLJjyUJPaZ516Cu4eTnOu9askPSGYxWmZ6Et774xxJwkUxWx2t26V5GTgcFQcXD2cq4b7YtnMflq/ZIkvPPJl39u7mi/umTebYr0GoJ0l+6623OZ87TyrhMTHHmWe/VZLwPXv2YM/2XTDQiRPWozc8g0IxecYMdO8fQcLLWkNa8D+aPQvPP3Qzpi4+Clvmr2voDtBms2k83EeS8LNUs/s7+yOImfAth/ahJq0QfVnMlp6SjB0blkkSHtIzAn6BQVjx849cDHDFY8/MYUibc7tJwo8dO0bl30DrfKTssigvL5cN7mu+WiSV8Brm38N9fHDb0w9IEi6cCbHM5G/dcIBK+Fjm3POx7Nuv4MRJE+E2/hj/4CPoNrg/qkVUh4sWdbSj0xtPO3ohSs7uR0i4Hey9fDn/Ww8HrpDoDbVY+N/lOJsYj+SMNGTnVWJkvwCScGMxWwUVc6GEu3JhpFkJt+RCKEeySxLuYW8lSbgMAHHx898rTnfiLFQPVQgoBBQCCgGFgELgekBAkfAmEh57JqvdpH5Y90vPu75aJ0rrsgB9dTVOb94CzZEYVu1XyjFGl7yxXU3Di0RBwIUd/dId6/w5L1yDH7gfjqHdW8h/c3a8s6/nypTw9hrO23v2tsvbLl95dMF2LbtvZTfHubFoRkIumtevnfngzYesSHhnz8zOPb6sMA9r1q6HhoVho0Yzby3iGq1IeGLCWY7lbqQymgVrK0eOz9IhvzBNzglPPJMGd09PlLGjwfDpVgy/dShse3sjeVs8frd+H472iEAgiemFSnhrEp6w7j+ShPf0D0MjV9R6RvTAPz/6FB6ejvj004VY+cP3SGdreH5uulTChw4e0KKElxdk4dCBWJaE1XLkRQCiY+Lw4/L1tKebsvU8RKrej894GOPH34yDUcfx5z+/K8eWlZWV4MCBfXj0sUcQ1Lsfli35CYcPHIJWo0OvyAHwCe+JMfffDw+2p1eTvJcUl+GjJ2Zi7iO3Ytq3LHerN0ONvTnqkzNREdYNO58cjLSKKgz3DYdvUABW7aS9v1iPgSNuRGJcLPZsWQUHtpn3GTCIze8hWLn0J/ZbWOKJ51+GCW3m4rvr6NGjsr29V69eLL8zzkEXlvllny2UmfAqjmPr5eeH8U/dLzPhQi0XJHzjmj0InjQZSUmZHOf2Cdxp0+/nGoY7pj8Oz369WRhXxvFoVszRN7CYzZTFbAUoTtnH47CiHd0b1Xy/bfl/NWeQf7FoOV0JZ3AmNUWS8FEDguCgYeMqSXgZS+qEEt5MwmtY/MJR5cgpa8D+uCyScKGE20sSLr6HFQnv3OdQPVohoBBQCCgEFALXAwLXGwmPS8xu823VXAsk/H/1hLtyJfzSr/hy5P7CrTumhDdvdbH6LWeYt+TFgXGXaWf/td8vRcJ/bcTV8ykEFAIKAYWAQkAhoBBQCCgEFAK/FAFFwn8pgl2wvbGp/GLluX1S/QtVdPkamkm4sRBOtqDLUWfLIEejcXr5nSx4u5aIuCLhXXDyqV0qBBQCCgGFgEJAIaAQUAgoBBQCXYqAIuFXFd6rQYabDqjV3G6fn5tmffNHXTenu4mEi2K2ecmY/nkgFs3ch7EyI37xMbXcd1Xx6xuDGQAAACAASURBVNzOFAnvHF7q0QoBhYBCQCGgEFAIKAQUAgoBhcBvj4Ai4b/9e6CO4AoRUCT8CoFTmykEFAIKAYWAQkAhoBBQCCgEFAK/GQKKhP9m0Ksn/qUIKBL+SxFU2ysEFAIKAYWAQkAhoBBQCCgEFAK/NgKKhP/aiKvnu2oIKBJ+1aBUO1IIKAQUAgoBhYBCQCGgEFAIKAR+JQQUCf+VgFZPc/URUCT86mOq9qgQUAgoBBQCCgGFgEJAIaAQUAh0LQLtkvDTCZntzgkPD/a6qkd1OiP/qu5P7Uwh0BUIBHs4G3fb9Mlo+YC0/Nv4l5bFAf6z+TEG8bfW27X+mbyfjzj3YONDeYf408FO2xUvR+1TIaAQUAgoBBQCCgGFgEJAIaAQ+A0Q4DjwNp9Vczoh6xIk3PNXOVQDSYhGoyEXMaCq+ihSCr5BXsVx1DVWosFQd9WOwURjCnMTC9jr/OHrOAGujpNgojG/avtXO+oaBJQS3jW4qr0qBBQCCgGFgEJAIaAQUAgoBBQCXYdA7Jnsa5WEizUAQcDrkZT7d5zM/hQ19RWoI/kmNe8SRDQwhYWpJfzsh6FPt/eh0/p2yfOonV4dBBQJvzo4qr0oBBQCCgGFgEJAIaAQUAgoBBQCvx4ClyDhv54dvb2XazA0IjbjFRzL+S/VbwPMqFhTGG+x+F5NmAStF6TOgEZJ8r2sQjAy5AdotT5X82nUvq4iAoqEX0Uw1a4UAgoBhYBCQCGgEFAIKAQUAgqBXwWBS9jRf3sSnlX0PXYmvYCGRhOK4vXSlq7R8O9ddBOkX5B8oYg3NDagh9sd6B/wGe8z66JnVLv9JQgoEv5L0FPbKgQUAgoBhYBCQCGgEFAIKAQUAr8FAtcsCW9oqMS2uNuRXRELE9JiExNTNJJ16esqJBm/2jdRgWVuZglTU2bBqbobDA38uxY3h/4Xrna3XO2nU/u7CggoEn4VQFS7UAgoBBQCCgGFgEJAIaAQUAgoBH5VBK5ZEp5dvBpbE56GQdMIrYk9reiW0Jiawd3Fj4TcjCSZqvVVgkpQekHyS8qyUVlRJA3pdY2l0DfUoIf7QxgU8MFVeia1m6uJgCLhVxNNtS+FgEJAIaAQUAgoBBQCCgGFgELg10CgXRJ+Kr59O3qPkKs7oqytF3oy60McTn0fZqY66DSOsLC0QZDdAzh7yAN5+cXQWVCxlizsl1FxYT+vqzNQ9TZBj0FWKLX6AcWliajWV6KmsRhutpG4vdf6X+O9UM/RSQQUCe8kYOrhCgGFgEJAIaAQUAgoBBQCCgGFwG+OACeRtXkMmt+ahB9N/TOisz6BzsSSdnQdQgOHI+bnYXj//b9j6Dimtk20aKgXWfEGkvErJ+KCyNnYahAdVYLu7hMwca4dKjXLScrrUFZTBGfrUNwVuf03f6PUAVyMgCLh6qxQCCgEFAIKAYWAQkAhoBBQCCgE/tcQuGZJ+KHUv+BE5gKq4CKnrUWY/zCseCcIybVf4In3ilGcX8XodgO0Zk5obCARv0Iezv41uLgbcHArcPCz29HnXkfkYTMG9WqkHb2MI8u6457+V0jCc9djzsxliB83C6tn9738uREzH3fOiz73uNDJ+PyD8XCX9xzD/DsXYAMi8e7q2Yi43N6anjvg3YWYfdkHZ2P9nDewIF7s1AOzPv8TxhuftOUWM/9xzNvQ+p5LHId87n0Y28Z+2jvs3PWvY+aCnMu9KuPPm/BsIeG56zDn8eVIuOzWkXhn1Sz0aqdSoOXuVn+Rf23694U/v/jfxntajku27RtvonPgvP20/lnTk1y0He8QP3Kw0172lakHKAQUAgoBhYBCQCGgEFAIKAQUAv8bCFyzJDzq7F8Qk0klXGMhVe8Q/0HY8mEvHM35GJPnnoVF7UiS5GIUVR+FldaDxKfuihAX/N3exYCT++qRumoqek21wd7MjQjzNqf6XgprC3/cHbmj0/u+NKlsm+hCkPBFgUbi3fT3WQHLsECSXw+EhuYgXpDwuSThF5Dkiw+wiVgHXG4BwPi4rWPfxlwsIBFGOyT8dWRMaSbnzaS9LSLemtBfArYLFiYkXsmTL1qsEOR/10guJGA+5mRMxvTkNzAPxtd0Pgnfj7EL375o8aDlCGIWYMKrUCS802ey2kAhoBBQCCgEFAIKAYWAQkAhoBC4mghcwyT8r4jJ+ISFbBYwMzFHuP9gbPwwHEez/4spL8fCy+Q5hDg9j93pd6C8Nh46c3eSsvpOYyOUcBsXIGaXHsmrJqM3SXh00XpYmFjD3akWkaFumNJvWyf226xYGzcJnfU2PhjvKf/eTMxb33feji+hhBu39WhHBT//OS9/sG0vAhifo20SftE+m4513AVKu9jH+yTJza+5WcHHZRR5IwkfhlkpXHSQinxbt0iMGxdNN4Ai4Zd/j9UjFAIKAYWAQkAhoBBQCCgEFAIKgWsRgWuXhKf8lXb0T2FOEi7a0HtQCd/0YRiV8EWY9IcEuDXejxv9vkJe1QnsS5uB0roE6EztaPlt7BTOQgm3daUSvqcOKcsnovc0axwv2gB7KyuSeg383L0xd8KqDu6zSQVGs438QnJ8GSt5G0q4UMXRmoB3wuIuLeRNhLUjL6DzJDznfNW89fG3PKERg46R8LaV8EWB5xYyWr8mZUfvyLuqHqMQUAgoBBQCCgGFgEJAIaAQUAhcSwhcsyT8QPJfcTzjM44n08GEs7t7dBuIzf8KIQlfjIkvJcIND2Ko96e0ox/DnvQZqK7LYHbcmth2joQLJdyeSvjxvXqkrbwDfabaUgk3knBT5sydbfzx+rRlnX7PWmeohfJttHo3Z57bIeNtKeFzgfdFrrz1EXQwY96VJNz4+lq/DkG2lyHwohx450j454HLzuHETPy7Y/dhnrCpT8lhzjwZAR1UwnPXv4HHtw7FwpZM/TkA2xszrzLhnT7N1QYKAYWAQkAhoBBQCCgEFAIKAYVAJxG4hkn43xCd/ilJODPhpqYk4QNIwsNwKHsRprxSBEOFJ+wtItHd4R7sy5iFOkMVzE1sWGQlLOkdb2lrbNDA3hU4sacW6atuQ6S0o2+EvaUVFXjA3d4P86Ys7yCs55Tvdi3n3NO5vPgFtvB2lHAZ/26lgL9LQi9z0q0L15p/3oEjvdBC3rxJh5XwpsWCNl9jB4+jLRu7yIRLEi5I98h9xnz89GTM3DUM4jULVb/5z8tmwkUGfFGAIuEdOB/UQxQCCgGFgEJAIaAQUAgoBBQCCoFfD4F2SfjJuIx2OqSBnqHeXX6EB5JJwtOohItiNjMThPv1xxZJwr/B3S9XoLxIj/rGaliZe9I23oAG6Em9yZo7eRNKuB2V8FP7BQkfdxEJdyMJf7XDJLyTT37ew9vOdbdW0Y3E9ULLe9NOJPlNxvRWzekXK+GXVqU7RMIvZ4e/qBn9CpTw1iS8xQlgXLDw+fmcxb7zdnRiFTIJn73f3Dh//vullPBfcv6qbRUCCgGFgEJAIaAQUAgoBBQCCoGOIMBx4G0+TPObk/AkIwk345xwoYSH+/XFtn+H4GD2t7h7biVqyswZ/6bubaigbdxSEnDjQKfO3QyNGpJwA2L26ZG5+hZEMhMeXbSFSjjnk5PTXxEJ74Aa3L5SbiTZydOblO429hU6azICFuw73/r9q5DwpoWC80anXYD31SDhzbZ9+Twe+FmMZmuy4LefCb+wHf0YFkz4mHXon2HWBSPalB29c58R9WiFgEJAIaAQUAgoBBQCCgGFgELg6iFwzZLwfYl/w7HUz2Bu2kzCI7HjoxBE5XxHEl7xf+x9B4BU5bn2MzuzvVOXXqUJUsQCKBZEwS6WxMSSm1giJrn/jTHJNSa50cTc9HajUUkxxSRqsKCCRkClCSK9l106yy6wwLJ9Z+Z/32/m7J49e+rMzu7AvscAu3O++nzfOZnne96C2pN+FTjN5yPyrViVdwLOMGpK+CZSwg++OZ18wikwW8XCNiDhVnmym1OCNUcQjyyoPkJ48aBxWFASTVcWXW8moPogZS22QcJJuF1aMt1I4iThxnzqmm/98NmzMa2YfeoperrL6Ogbn34A38JDeGN2yxztQsLb7gUiLQkCgoAgIAgIAoKAICAICAKCgDcEkpeE74yQ8ACR8NRAAMP7j8UHvx6KlUf+gZseqUbDKb/i3ax+ExX3NmtdaY6Ontc1TObopIS/fRWR8Cwi4e8TCaeAcHEp4V5JuEbOiWwufJqU8NnAYxzojP79yXeIeM4C5wxfODhyn/N6tyDxCSbhrQOxGSGPL01a5ACiCDMWcAoy/UXB3+YMxgsqOJ3HFGWMyf16hZzV8RW45PXZMIjjqkMxR4/5MZKKgoAgIAgIAoKAICAICAKCgCDgEoGkJeHLiISvYSWczNFTyRx9xEBWwodg5aGXcCOR8LqTrIDHTr41fIIUTD2fzNGZhJcumEY+4W1Fwg0RzQ0L0tocXYsuHiHdbI4+9UOOQE4VdabYSgmfsI78vw0k35aEFykT90j+bWOOcE3hbr1jmsZojNreVNQ833jLlrz5hBuVcOOonMzR+/6L1G/GjHy/OTI6OEr6M0X4wRuz0UP9DDz03BOYoaLdtbyEhLt8a0gxQUAQEAQEAUFAEBAEBAFBQBCIGYGkJuGr9zyPNH8WKeEppISfhw9/MxRryl/GDV+tQhWRcC9R0K0QophuyO0KbFlVh9J5V2Ls7TlYe2IxCjLaWwnXRmjwCVcfN6vMVpHNzebnNUVZzLvItqIHEt6Uws1hJNFDCc2snFX0+5+Jpn+b0dr8XKUrU/eL8NDzRMB7mLcvJDwxO0BaFQQEAUFAEBAEBAFBQBAQBASBZgSSloQv3fFjrNkzhwKzpSNAJHzUwLFY9IvBWHbgFdzyzSrUkzm6lW+vlwVmEp7dPYx17zfi2PypmHgv+4QviY+EexmAlI0Zgeb19xYPQHzCY4ZcKgoCgoAgIAgIAoKAICAICAKCQJwIWJLwddv2WzKbscP7xtmtc/UlRMI/ISU8QCnKWAkfQT7h6/8xBL9+5jUMGp1GXuBEwik6esvLjXl662mlpvtwYE81xlMwtAl3ZVIatA9RmBWHEu48PSnRBggICW8DEKUJQUAQEAQEAUFAEBAEBAFBQBBoVwTWbz9g2p+vw0n49p9gdckcMkcnJTzVh+6ZQzA+/QGUHa5GbW09BU2jwGwxXD4O5mbC1UNowKA+RZhXMhdLDyxEz7wsKhdGj7z2yhMew2Q6eRUh4YndANvKTya2A2ldEBAEBAFBQBAQBAQBQUAQIARGdM/vVDhYkvCNW62V8NEj2kEJj5LwAJHwzNRMpJNZ+pjAZzCqaDKQVo1wsFnR5p/8FMq8NliH+lADpS0zX0OOop6dmk15yTgSNv3FF5NyYnNpqWkoO3YUP1/2SxwJHkAhRUfnyOsx5QnvVFuo4yYrJDyx2AsJTyy+0rogIAgIAoKAICAICAKCQASBzkbCN22zUMI7moR/uI2V8Ofh96UhIzULWZmpaDydgYO7uqGuHkhNI2dulaKMDNN9ARw7fRIjs/thWP5A1IYaWyQtYzKd7k9DZf1pfFi2FhkZmUgj0h5kIk6Enck5t1FWW4oK/1FKT5ZKfuiRDSEkPHlfDULCE7s2QsITi6+0LggIAoKAICAICAKCgCAgJFy/B3wdTsK3/xQrd88hVTuFCDL/CSAtPYxDFaexuRgIBv3kKx5Gis+P0zWn4A8X4fHrf4yR3Qeiur5G1dMuVrpT/QGEUtLwk3d+gKW7X0OvLt1IAQ8q03QWzkNE1LNT0ykgWwYoI1rTJSQ8eV8NQsITuzZCwhOLr7QuCAgCgoAgIAgIAoKAICAkPKlI+KLNP6TAbH+mMTFFbkSIGFeIGHNOegANDSk4fDQNdQ1+pAf8OHTqOIZkn4evXPEtIt8hIuhBqkV5xHVm6WHSvXMzu+PNT17Gy9ueRb9u3SLkOxw1S6ef2aw9rPudAemZ3x+P3faax+cjkmZs4TTK6T2zV4u6nE7rvoWTMYdyWJukqm7VjypfPAtO+bO1ii3Kq9zhnE98Forvm4vBc57ETHedUr25wOzW4zcFQvUzF4Oeeh4Pj2lOp9aq7PBZreetcpADT817GGN0FdykVxMS7nFbeiwuJNwjYFJcEBAEBAFBQBAQBAQBQSAmBMQcPQJbhyvhH2z5BSnhz0VJONFjZsz0D5PxVDIVbyRr9CPH0lHfEEAjEefq6hDywzmU0owUbyqjcWlF1OgvHzuKUzT1k+EqBHJJ9U5T02xhtm62Y3oW9MNjt77uejMp8rjAZXEzUmqo6paEq3It8mwXYfjwUmwfNBvzpi43JbqRrmxIs+k0ijDbQOY1wvwUnsZjGIcZC0pbE34m2y8MNjl8MM8jLiQ8sm95+xbkqc3a7peQ8HaHXDoUBAQBQUAQEAQEAUGgUyIgJDyy7B1OwlftehHvb/mBIiERjbr54t9SUkgZD6Wg/Fga6utTWCtHTUNjc1l9dDauQBycU5qlknKekeon83Z3+/u8AVPxhat+6a5wU6nYlPC2IPBNpJ2Jd5T0lrU6GGhNpNXQlSq9DsNbKODWc+EqTcr+o8BPlBo+G3iMVPfZRXj6aVK45wzGC/cV496n6OMWJNyc/M9QajoPxXiY0XrMooR73JYeiwsJ9wiYFBcEBAFBQBAQBAQBQUAQiAkBIeER2Hxrt+6zzBM+bkS/mMD1UulUdRle+OB21DQeU9HLjUSc2/KT23cjWZOXK0Wc/MbJl9ty0NHOI4K6UykunEL+5mHMuujLuPTcz3kZOpWNENent1tUc6GAc80WRHQGKdoPj7do0FrNHj5jHLBgXdRUPDKu4nsjRLf5ah5vSwLOJdzdU22peRXhlRvIlH0GdUuKuHbNoHEsKDEo4Uz6P5wcmRebtL9ShJ9G5yhKOG9UUcI9PnhSXBAQBAQBQUAQEAQEAUHgDESgs5FwSgduukodTsJ5VG+s+j52HHmZfvKhIUy5wQ1DZW9uJuKhkA9lx1kRpyjnsaUPb9GyCupGf3rn98J/3vAi0jmtmacrNiW8RRfKz7oY02aX4uniInMTb5MxRczSi5p8rPn3n2B21DedybqJb3hUAXczRU2pblFW1S+Nmqnr+ijTmaCbmKO38I833BcSLiTczX6UMoKAICAICAKCgCAgCAgCZz4CQsIja5gUJLyhsRZPL/gU6kJ7EGRzcgq41pTfmzkKj5T+SiXb8iAVKD8RCdoWKxFnD3EfRVtPoeBufvItv++qH2FYn8ti2NXxKuHNJP5R8rPmwGxzBs91COhm0mdUcYcW3O22UkXs7zUEQXM9Qb1y3VQposKXzJ6FQU8vJ19wXRA4RA4SVH9mPuH6z4SEs/AduVTqPSHhrvelFBQEBAFBQBAQBAQBQUAQOKMREBKeJCScTdA5mFpNfSV+/979OFm3FQE/B1yjiGxRohI5LlBWu/D5Qyp6esWJVNTWE5E2yuaO25IIOFXi/wJpBbh7yiMYM/Bqx1rmBeJTwvVqdo+m6OhFlhHXteBqiPpTa77dTaq1RnDvLcZ9psHRor7dLQK7mczMxCReKdYls/DUtOV4jOoPj5Lxlubo5M/NPuILTczRtcjoUYKvDhtMxtHaTD6y7i03g7vlaq7Xsnzr5qKOC9Ebxvutf49GMDCSacWrNWbdfHjUVCx6miQk3N36SSlBQBAQBAQBQUAQEAQEgbMLASHhURK+YYu1T/iYkYn3CVc8O0rEg8EGfLjpH9h8YB6OV++iOw2K1ugpGJumB4h4B8k0vbKSIqbTB/rYbPbbNOIpnpdRiHP7TcG14+9Cbu7wGHZ2/JHGIwRaM+2OkmMtRVmLVGBWw9PMwSlA2k/IL52joz8MUquXk5/2OpQMNk875pQ6zTxKu059Z9WdSf6H1I2Kjs6K+HJM1VR3MyU8anLPSrl22GCm+DPRf8Fk3ELCY9iiHqpIYDYPYElRQUAQEAQEAUFAEBAEBIGYEehsJHzjVguf8GQg4RoR539ZFQ+FgzhyfD9OnD6sVGvT+GrEp/0UOd0LAQ+FGpFNBLyoyzAyRfdH0pmpxl2GUDdutyhZ3h5VjvX+zVoqMWvf6nXQ32tFfqP+26b1aRz6YG7NZTSybBEVneq1TnGmTSpSZ8Iat/nKtUMAbyQcUaKtzO8NedSFhJ/9KcrKP5yHqe9W46uf+RTuH+Xm/V2C5x9fBRjLb1mEkS+WAyMvxNbPDmpqaN3f/ok7t2bhZ/95A67t7qZ98zLexxl7X1JTEBAEBAFBQBAQBASBzoKAkPDISvuShYSfWRtPU8LH4SlOyUXpvsyuiMn2XCyAnhTr8mUjkirMvC4p2RPWGXy7dQo8RSFvnadbu29Nws0CobVKE2Zijh45JODAcaC0ZKUo7jsrkqJMKeFP0xz5sjBHV4cVyzFtTkS156jttx2g9oSEdz6f8PLV+OqvdmO+gTxbPv/lFXj73XfxyFZg5tVX4+dTC5uLRom49nlsBJza/yW1f9RqBN3x9+9fCco90HRpBN3TO8vtfD01KoUFAUFAEBAEBAFBQBA4sxAQEi4kvM13rJtI31admpuB2w3REAFdp8pH/K0RjWKuayNaBsOLsH17c1oxvR+2nTl68b1PYPAL1PA08vsu1szRn8TMnro+zMzRYTCd3z6OfMcpGrz4hJ+9JFxTqmN4ylqRbWpDEd81vfDhZ4EfMol31a6eQEcU9Z+7qseFWpNvraqQcNcgSkFBQBAQBAQBQUAQEARaICAkPErCP9ls7RM+YVT7+ISfiXvT2qzbZDa2ub8j5b2Q8Oa+SYnXIpLr/MujDUbVZ40kR03VwTm+Z0LPm7m8fa7yliQ6kn/cmAZN5zfeYr4G//noPTPfdDFHP4vM0duIhEfU7eZnqrUZe1TJxhB8+P8mEnW2voxtGUu6NZGPkHA0mbxH2tVIu3E80d+7tzSbPxPfeTJmQUAQEAQEAUFAEBAE4kWgs5HwNVssfMKFhMe7laR+ohGQwGyJRTghgdmiJNwtsVUzjJqqw2h2Ds1kPEJ0+0T9yu1R8eAX7nGsQsITux+ldUFAEBAEBAFBQBA4exEQEh5ZW5+Q8LN3k58tMxMSntiVTCwJvxp92Kfb0udamxsR7P/Mw5/J1LwlCdcIeDOpNpJgIzpO91uhKSQ8sRtMWhcEBAFBQBAQBAQBQSCKgJBwIeHyMJwhCAgJT+xCJTMJN/pfs7J+89FIhHX7y6iEOwVgs2itW2szd1HCE7sfpXVBQBAQBAQBQUAQOHsREBIeJeFrtuxtTsRtWO/xI/ufvTtAZnbGICAkPLFLlRAS3tZDVmp1lfLDvmBrS59sY1fmSnjbkHAnv3L7aVsHe2truKQ9QUAQEAQEAUFAEBAEkhGBzkbC127dZ7oMvvYk4VsOUF5fuQSBJEfgnKKukRFGj6eaTqmafo/80HQ4QL9qZcL8k76e/p76nEo0Fz57o6NH19gTaTVRnSPNJI9PuKf5tNrnQsKT/NGX4QkCgoAgIAgIAoJAghEQEh4B2Ld+s7USft6o9lXCTzc04Pldu7ChogIlp083EZu23Au9MzMxJDcXDw8fjl70c4RMheHz+dqyG2mrDREQJbwNwTRpKpFKuCKt5S4jl5uWaybgXx1Zjp9zpPS2zrktPuGJ3WDSuiAgCAgCgoAgIAgIAlEEOhsJ37DFQglfvcmahJ9/bvuQcCbBC0tL8a1165AVCCDUzLoSsmFTiHAz4f+PIUPw4LBh8NPvQsQTAnWbNCokvE1gtGwk4SRcl2LMdiatlHDz9GOu1Whde67rmA3QMC7xCU/sfpTWBQFBQBAQBAQBQeDsRaCzkXAKgm66mL5kIOFvHzyI765fj8K0NNSHQglRwPWzZ807QMS7jvqa0bs3vjVmzNm708+CmQkJT+wiJpyEx6WEu527fb5wIeFucZRygoAgIAgIAoKAICAIJA4BIeERbDuchLMifdV77yE3NVURcOPFhJmVa3ajVWSMPvC3KMQlLGPLKVVd1TXZSxl+Pw5WV2PuZZdhWF5e4nabtBwXAkLC44LPsXLCSXi8SrhjejOrKbr0wRZzdMc9IgUEAUFAEBAEBAFBQBBoCwSEhCcJCf/Zli14k5RwZthGCp5CYwwSfa5uDMGf4iP1msm0D1WNjUSuiY/z7+EQ/ZuifLrZpFwjbMrFm8pkpgaQmUL3TdpnM3Qm+OeQj/j/XXihMkuXK/kQEBKe2DVJJAlP7Mj1rdsr4bbjEBLefsskPQkCgoAgIAgIAoJAp0ZASHiSkPC7li7FflKjjRcT8CpSxgsDqZhSmIPS+iDK6U8a3ZjaNR955DveEE6BPzUddXUNCDdWwx/wI0BknSg3GunvAJHv5YdKsfHUKdSmpSNTkfiWFxNvVsvfmTYN6aSMy5V8CAgJT+yaCAnn9Gfl4Bzk949yxlp8wp0xkhKCgCAgCAgCgoAgIAiYISAkPElI+BXvvttKAWc9uoGY19jcLNxJ6aJGZqXiBPJRG8iEr7EOA/1VRLD95NOdjlQ/KeHErBvq6+DzpyE9UKfU7dp6H3xUZt/pSiL5NVhERHxpZR2ZskfM07UrlcpWkEn80quvRiYRe7mSDwEh4Yldk7Yn4THm5NamaZGqTPPrnknP6s+nFqrSEUKsO8SzTHOmx7AEzz++Cj83wNrWJPzvEw7jTm1sbR3RPbFbQloXBAQBQUAQEAQEAUEgIQgICU8SEn4ZkXD9xQS8lhRwJuBPDumDLL+PzNHrkZLWE5kZBahvqEV15V40pKQjGE5HRiqQnRtA2J+C2mCASDqVpfqNqWmkhfvJFJ1abAgheLocv9xfhn+frEI69aER8VRSyyvq64WEJ+Qxa5tGhYS3DY5WrZwZJLwC5eWF6N69Zc7wceWr8dVf7cb86OTcEWmTQwJX5D3SiWsl/LPAD6NjczeuxK6ztC4ICAKCgCAgCAgCgkBHIyAkPErC12zZbxnVbPzIvglfJzMSzr7h3xpYPrY17wAAIABJREFUhIvzslBHPt/hYBBI74n0zAI0NNQgWH0QDY0+pHfpgq2vvIndr7+BoedfgPzcfPgOVyBUeRopA3ujLhDG3q2bcZqI+LXfeRRH6qrw6JY9qErPRAq1y1dHkvAj87+N+xZOxpyfzkTPjb/FDY8BT817GE6x2jf+9n68MPgJ/HRmL+DIfHztvuWYNudJzOxJEzL+3mIF1+K3NzyNBY6rWoTZWnvRsmqsT5c61lQFZszGvIfHuyvropSQcBcgxVGk7Ul4HIORqoKAICAICAKCgCAgCAgCZy0CnY2Er916wHQtfZS7zJKETxjVL+EbQE/CWQVvJMbVMz0V3yUS3Y9k7noOtqZIeHdkEAlvJBLeUHMIjUTCMwvyseeN17D35ZdQ2KUPumTlITs1C2FqKEiK+Im6Ghw7vh/hPr1xwaP/TWp5EN9fuQ6rginIobohajdWEu6FlA6fHSXMJoQYTz2Ph4l1M7F+DO7Ia3wkfC4G6wi2mkfxrGbSbEHim8pNXY4bXhgcOThoms9hzP/ad7Bw2hN4FE+3bK8NdpCQ8DYA0aYJIeGJxVdaFwQEAUFAEBAEBAFBQBCIINDZSDgJ3slPwtmXu4aI8YT8XPxX3yLkk4k569VMlv2ZXZCZSX7hdbVorC5DMBREbloILxX3xdu7M9A1N4guFFctN92H7Azg+GmKqk7cfWeFD0PzUvDwuFLKQ34ac7aW4M9bdqJLv77w5+SArNnbzBzdC5GOkPiiiPKtiO9cbDddotaqdHwkPA4lnMk6k/DH1pmOlA8bhITTmVb0WEv90/xrNHJ/cwT/pnvRNHoFeWkd8n4WEt4hsEungoAgIAgIAoKAICAIdDoEhIRHljyplPAARVgrb/Tj0W4n8anqt1FWdZICr6WS+l2JzDHfRV6fC1B7mnxDP3kCDZV70KvveDy44b/w91WkcN/kQ/kpII8cvnvk+vDxnhDGD/Jh7ppG7Nufh7l3L8KgEy9gbfrleJA+KyCyntqlK7K6dkVFXV2b+IS7J+FRs/Co2baqVzILT01bjsc083TTR9KtOblW2UjguX6cSrjOzLyVik7dmn0W79tFlPB4EbSvLyQ8sfhK64KAICAICAKCgCAgCAgCEQSEhCchCacYbDhJOcFvohRk3WpO4nB1LaUkSyEFsQHBvAspzVg/XJFfjsuO3Y26ql3ILxyOp0qex/dey8CnL67HOX3T0INU7zR/GAXZfrzyST3G9fTh5VW5mHvrb9C3+nmszfg8bl+eR6nPgqSmh5FXVITT2dlYMn163NHR3ZJwVY4ds5mEK2W5VPlgT1ij8xG3eVLjU8LjIeGTMbtkLp42l+xpxOMwe3Ypntabt7fBG0dIeBuAaNOEkPDE4iutCwKCgCAgCAgCgoAgIAgICdfvAd+GLdY+4WNGtq9PeIovhSKh1+D8buehpHoADlSFFAlnk/SsxiCqQz7M6FqB72U+gMbgMYqCXofltY/jwX9dhTkPVONfHwcxqGcAmWRjzkHR6xobselgOkL1VfjtpP8Hf8NBbEy9Fbd9kE6m6WGKrk6B2dgEPj8fK++4o51IOKvRyzE4SlafIh9qLciaqZ/58FkG/+uI/3iHBGZzQa5FCRdzdPk/GUFAEBAEBAFBQBAQBAQBQcAMgc6mhG/cauETnkwknHN4Hw/58fm805h4chlKq0+rfODp4RpsKPwy/lU3DjNyy/HVhs+gsb6cyHkQteF++OvRX+Gdrb1QVlGpgq+xGr50ewPGD8hAdk4GfnTRMxgcnoOc7O7YmHYDPvNxFxSmUm3iS0zyj9fWYt3DDyMrlT3EY7/cKuHcg6Upt605emRssZNwbW4tzeG1NlmdnxENFGdEQRvvnMFzraOkk7Kv7rsg615QFiXcC1rey4oS7h0zqSEICAKCgCAgCAgCgoAg4B0BIeERzHxrt1or4eNGtK8SHiD1uqwhjP/uE8BnAjtwtOYUUlLSkO+rwZu+W/Gd/cNxa9eTuD/zDdQ1VNPoyQE8WIWaQG/8cdVIvLoqD3tOpBBBB3p28WF8/2o8OuMgzsncRFHXUyhyejp2Ukzvz324EwVpASLhYTJd9+N4Tc0ZTsKNQd1aB3PTHpEmtb2Vwh6JcB4xNR/XKlVaCxJOJJvJ9k8omvtP+87FDR9SmrUo+RYSLkq499ex1BAEBAFBQBAQBAQBQUAQ6AwIdDYSvm6bhRKeXCScgqvV1eNrwwbjtm5dcaiqgUzEw8gldfvtsnz87+583NKjGl8ZdASN8JMSHiazcx+CdSeB2nLsORbAltIc1Db40S+/GqN61yAzKwfhTEqmRTbtOZT6bPvpKnzm9bdRmJ6enCTcmIvbyRzd9dMaUb9LVLo0KMJdfG8kPZq6OE+5lnpM5SyP+Kmr3ON0CQknEJqinkd+aFLo9RHQdeHQJTq6680pBQUBQUAQEAQEAUFAEBAEOgECQsIji+xbs2WvZZ7w8SP7J3wr6POEB4hQl9c34NEhfXBrfgoO1wWQEa5FXmod5lcMoiBsPTGr+2k83GcHGihFWSOZrjeG2QE8laiPH5k+IuPBGkppFkYqKd01vi7EvVPhozbCYT8ySGr/+PhJPPL+CuSnpSUnCfdqjh7TCkUIuZajvBUJN2nTjITfpx0Y6MzQRQkXJTymLSmVBAFBQBAQBAQBQUAQEATOegQ6Gwknwdt0TX3kLG5JwkeP6JvwjWBOwvvitoI0HK6lSOeoQ36ASPjx/vjhnh64pXsVkfCdqKXI5g0phRRYrRa+YC1C/kxSxzMQCJIJO5m1h0MhNPoyiJrXwE+pz+rDmQigFs9uLcYruw4hK0AB39gn/Ew3R49hhbSUaHNIEo8K3S2VcBckfJ4uVRkXN5J04/0YhtlURXzC40HPua74hDtjJCUEAUFAEBAEBAFBQBAQBOJHoLOR8E3bDpw5JPxrQ/qSEh4gJTyFlPB65Abq8dbxAfhBSXfc1qMSX2YSToQ75Esj0n2clPB0hIP1CAW6EPmuRYDq8FXPpJz+TiES3kA/+6nW77eW4J+7DhIJJ3P2mH3C483XHX9gNpXizOmK5iFvKqbMzNdFUqMZSHQLc3QrEm40lbfq36x9p7Ha3BcSHgd4LqoKCXcBkhQRBAQBQUAQEAQEAUFAEIgbASHhEQiTUgl/ZFA/3JyfgfLGFKSTsp2f2oh1df3x6tFuOD+vCtfl7sLpYBqZmqchNVxJsyCT9HAjGv05SKGc4ilEvNkHvJ4CtykSHiXkqaSqzyElPH4SHvf+kwY8ICAk3ANYMRQVEh4DaFJFEBAEBAFBQBAQBAQBQcAzAkLCoyScIrZZmqOPHd7+5ujHGxpxT58euLtbHiqDZI4eqsGJYCr+dHQgRlDE820nU3BJVjkuzj6OOl8AgRD5gVME9XCoAcGUfCLh9fAR2SbxG3UhUsJ9mhJO5ujkG/77bXuEhHt+XDq2gpDwxOIvJDyx+ErrgoAgIAgIAoKAICAICAIRBDobCV+/3cIcPZlIuJ98uU81hnADEfD7u6ehoTGIvIws/K20Pz44mYsfX1CPvxf7UEIW6E+cc4gCs9VQILZT8BEJB5HwkL+AyHcD/aHPiYQ3+rKJlNeSEh5Cgy+L/MdrSAnfi5eUT3g85ujyGLUnAkLCE4t2R5Dwu2ZOw1/nL4T2b4sZHn8HP/7sLsya/zCGNt04jg8fvx3PfcIfzML/6O9t/S3u+urcaMkL8MDf/hdTuzS3yH3wxf25uUzHZFLRqZzTfW5SG5vVuIxj1rfp5merdp0wsRq705zM7jv15WZNjGX0+0dbWys8zNqPZR7aemlr4tSG1q/ZGuvX1akd433bZycWMKWOICAICAKCgCDQjggICY+A7SNncUsl/NzhfRK+JPrAbH6Kjn6SiPdtPQvwua4ZqGtsRIG/Bi8cGIx5x3vjoXOr8N7+VNRU1+OJYbuA1Az4Gk/C56fo6KF6hFPYJ7xO+X6Hw5S6LIVJeA0p4xykLRt++vlP2/bhH7vj9QlPOCzSgQ4BIeGJ3Q7tTcLtScQW/GXml/GOgWjvenYa/ge/wV8fHAX9z1CEfTEu1oi3IuRoQdLtSI4daXSDuh2xdyJXRlLnluSZ4edEzIxE2MvY7A4K3BwSOPXlRFKtSLRGvvW46dsyEl2v62kk9Xb19cTcrJzTPol1bE7YumlXyggCgoAgIAgIAu2JQGcj4Zu3HzSFN6lIOPtuc9TzMTnp+M+e2SigCOZ+XxBHTjbg2b1DsL6uEF39dbi/5w6cXxREHSnf/sYKpKSkIEgpy5DWgyKlV8FHCjmJ6qR+Ewmn6OgpJIsH6Wf+/LebS/DW3iOUrow+bePo6O25gTtTX0LCE7vayULCT/z7m/jSzz/GeTfPAl4jvbtJ7WZi/mcM0Ii2qVKuYdSyrJPSrNVyUibtiK9GAt2skhlpdUPuvPThZk5eVGOnwwL9+M3adTogMM7fDbG068fLeO3Grr/ntD/s1tBpPlZrYYebV0zd7E0pIwgIAoKAICAItAcCQsIjKCcVCWfiTPHUkEk5xr7VOwfnZFCINVK0UygFWXUwH4eIhBcEaoiIlyKUlkdKeAGCjVUUGZ1M0P3k/015wH2NFKiNyDVHPg/686juaSLkYYT9uaisPYnHV23GntM1ZJrOn7ZtirL22LidsQ8h4Yld9fYk4Xbk4cTWLcDIUSgwkuxWpNtAynXwKCL/wRX4v+9fgwL63ErpjleZNJrSu+nHa5lYFHyrebk5jDBTc7V5Wu1Ao2m2XnG36tPJLcCJtBoPJPRrYaaE6/ec2wMPM3LeFvNx2gNOhwtW43LCNLFvEGldEBAEBAFBQBBwj4CQ8CQk4epUgP7UETsemdKI2UVdUZSTh9pgIwq7DkBuZhaZqAdx7Oh+Itr1Kuga5wMHEWpm3j7yC+efQyHy9/ZnwRcIkH846euhRuSnZ+DX6zfj7zt2I5P8wTUb/LbME+5++0lJLwgICfeClveyyULCm0YeCwlXdX6MDWj2Cbcic04kz4koaeN0UpON7Vi164UYuiHT3J6TcuuEgUZ07Q4bnAhjrGqtl7G5Gaf3JyJSQ3+goO/HjAjr94Sb/qzWxwlTs77d4OVmTFJGEBAEBAFBQBBoDwSEhEdQ9lHENkuf8POGta9PuLbwTKlrgiFMyc3E7V2zSPkOIT2nH9Kzu6GxoRY1FTuJXNep4vrB+3xseE6TUn9RODaOmE4m6ydrK7HowCG8WlJGwdxClDe8uZ6Q8PZ43OLrQ0h4fPg51W4vEu6alMVCwrVJWviE22Fg5ddsJLxuCamekDmRYSO5c41RtBM3BMztoYIVubQj/mZKuBsrAav1cDN/twcR3Idbv3Anywg7iwAnFdrJosHp+dTft9urTuPw0o+UFQQEAUFAEBAEEoVAZyPhG3ZY+ISTs7glCR81rHei8G9q91NLlqC0hqKZG64UUrTryc+7C6nWA32NSG3w4XQNKd9BUsBJBW8k33HWzcnQvEVNJvCRi+/4SEUH9p+uwrHaeqSS77iegHOpAH1WSQHg1jz4IDJTKd+4XEmHgJDwxC7JWUXC0dpU3Y0irUfYSAStiGE8SrgXIsljc0smtXkYybFxB9mNXT+2eA8euF83xFobn1NZozpt9WR4OXhwIsl2WMZyCGK3H70o4V6xTexbRFoXBAQBQUAQEATcIdDZSPiWHYdMgfF1NAn/+ief4ONjxxSVNp4GMKEO0odB9t8mQt546hTqT55EY00tWZ2T/3fUDN18yTU6Hibi7YPfyL6jldg3nDKNY93991OwtoC73SOl2hUBIeGJhbu9SLhr0uDkA+4hMJu+TyPRcyJwVmTUjCi6JdVmaqVX4mV2YOC0Q9yMz0lltSPnZtha9Wnnt+7GckDfl9m8Y/GLN5u7E6b6+06+83bjtDoQcXMgYTwk8TJmKSsICAJtj8DOzeuxc9smEoyCKmhwn4GDcd7EyW3fkbQoCJzBCAgJjyxeh5Pww6SC37h4MQrSKC84mYqbyfIanfb5yZebVOuGykrUV1QgVEcm6fSSi/iE09XM1lpsTSupP4tId2lVFf7vxhsxY8iQM3g7n91DFxKe2PVNfhKOFmnJWqQoM5qfM0H/OfAABWb7UjQ/uFv03CieeiXWSQV1c9/N2PTjclNeK+PGxNquPSeLALdqsxMOPAa3bVmN1421g9U43IzPrF+39ZzKCQn3squlrCCQnAiE6Pvr8kXzsXf3NmRkZiM9PRP1dTWoo++pBV27Yur0m5Cdm5ucg5dRCQLtjICQ8CQh4TyMX23dilf27UMemYPX0Olh0IJMR44NSAGnf0JExlkVb6A/oQaKjq6Rcbu60U3GpDyH+qqnejn0UnzrzjtFBW/nB9BLd0LCvaDlvWx7knA94bIkJ6ZKt5Y/nFuY1SIPuJbaLDLzlvdiIU9mCq6ZQuuFXLldFac2je14La/Vd1PPjIQb+7dSz/XlnPqyu29Grt1iyeXcmvG3hRJuNS4v83drFeGkknvBSMoKAoKAdwROnaggwr1dEe2MzBzsLd6B7JxcjL/oUuQVFDY1WFN9Gju3bEDJjq24+uZPITMrx3tnUkMQOMsQEBIeWdAOV8J5EEE6QfwFEfE/FRejKDNTpRfjnOFNCrfZ5mP1m83U6ZSx/sQJpY6HmYw7mJTzaSWT+GO1tRjcsyf+fNNNKMrOJhGdPMg1Rf0s2+xn+nSEhCd2BZOOhCd2uqaqqxfS6JbIuiFfbqZqR3SNpM1IPN0SQysl2WkOxvadFG03irWbNmMp44S1l8MAbsstNk7lYlHChYQ7rabcFwQSgwB/V/xk+WLs2bUdAwYPQxZl8DlVcQx++u458ZIrlQm62cUqeX5hN5w7/oLEDExaFQTOIASEhEcWy0fO4paB2Uae06tdl3Qn+XwzGd9B/1YQoXZzKeJMf4JkVs5EvIHqqrRlFhe/KFPoz8+mT8eVAweCo6NHQrzJlawICAlP7Mq0NwnXExgngpKImTv1aaaEW40jXpNvL2RSG5eT33Q86rGZj7ETHlZWAnZr59WX2WrN9GOLxRfcbIxOPutu+tT2uNZ+rPvEbs2d9nEinh1pUxDo7AhsWrMSOzevw/Wf/jxSPQTzLdmxBWtWfIDzp1xJynkmivr07+xQnhXzrychMC09/ayYS3tOorOR8K07D5vCmxQkXK9CswrOacRsTdINU1Ekmsk41eW27C4m2xyojck31xEFvD0fu9j6EhIeG25ua3UECXc7NiknCAgCgoAgIAgkCwKv/vU5zJj1Gc9m5Wy+vuHjZfD7A6g4Vo7M7BxMmXatELhkWViX42gkV9gACXkN9XVY8f67OOfcseglByou0WsuJiQ8goUtCR/Rzkq451WUCp0CASHhsS2zW+sOIeGx4Su1BAFBQBAQBDoOgSDHECJSlGglso7cFw/tL0HlyQowmb7kquvimnTlyRNY+cG/yYTdj6nX3ETE3B9Xe1K5/RA4sLcY+8j/v6BrN5Rs34rpN96R8P3XfrNrv57cknB7WbX9xhtvT9tiUcJHDC2Kt1+pLwjEjYCQ8NggdBvjQEh4bPhKLUFAEBAEBIGOQ6D8yCFs37CGfLGnKRNvs4vjAB0/egSFXXvERHZLD+3HCvLn7l7UR5mhDx4+GpfNuKlNJj3vn3/EBTR2MU1vEzjbpZFayui0duWH+Oj9d3DjnV9An/6DLfdeuwzoDO3ENQl3EWz7TIBg265S02HaK+FCws+EtT3rxygkPLYlFhIeG25SSxAQBAQBQSD5Eag4fhQfL3kPEydfgS7de5oOeB9FMN+0bjWuvfWznifE/r5L/z1PEfARYycq1T0YbKAo6Hme2zKrsH7VMmqvERMmXdYm7Ukj7YMAm6L/5emfoKGhHrfc/SB60P6QyxsCQsIjePm27rQOzDZ8iCjh3raVlE4EAkLCY0NVSHhsuEktQUAQEAQEgeRHgMnQ4gWvqSjlw0ePbzVgVsHfeuXPmHDxZaRYDvI8ITYb/+iDd8n8/FrPPuBuOtu5eT2Olpdi0uXXuCkuZZIEgeNHy1SQvQkXT7U8/EmSoSbtMDobCd++20IJp4htlib3w4eYnywm7arKwM5KBISEx7asQsJjw01qCQKCgCAgCJwZCGzbuAa5eQXoM2Aw2FS4pqYKhV26qcEzCd9BJuQjxkyIaTJVp09h+aIFKvWY1mZMDVlUWrtyicrmI0p4W6Ka+La04GyJ7+ns7aHzkfAjpotJSriQ8LN3m58dMxMSHts6CgmPDTepJQgIAoKAIHDmILB39zby194YId7038GSXRhOxHvylTPjmgST+JUUATsYCqpgbEzKy0sPY+DQ4abtHt6/BxkU9dwtYX/39X/gvImTE+YTXltdjYysrLgwkMqCQCIQEBIeQdVHErmlEj50cI9EYC9tCgKeEEhWEq4SzPNF/zb/2PyL+kx/L/pB03y0e5xaj4rm56V5wsWpcArcxUeXwGxOSMp9QUAQEAQEgWRDgEnmh+/NQ0NtHUaffyHy8rsgJcWPkxVHsY0U8LraGky77lZkZefGPPSqykq8P/9VhMJByguehqNlh3HR1KtxzqjzWrU55+dPoD8R9Ktv/JRjf8fIDP2jxe9i+k2fijm6NkeHD9EBAX2VV0HnUlJSVL8lO7dh4+rlSM/IoHGHyBJgIgadM8JxTFJAEGgvBNyS8FDTt+v2Glli+tlVXGbacLuS8G0HjiZmdtKqINCGCAwp6hJpLcqsm06pmn433BAS7oj+XTOnqTJ/nb/QtiyXM5ZxW5cbNqtv1qFVOe1z432nMbi5bzZ3t+N1AthqvPp6Zrhqn+nr22FjtYZO89fWxljfqZ7TfW1+bnF0Kud0Xz8PqzWJBWcv/To9Q057xc19N+OJBXu7vu2eD+Nz6Wa/upmnXRknDJzuO/Wv39t2bennrj0/7TF/p/F39H32B1/w6ovo1rM3BWa7HKlp6S2GxCr2lnUfo2TXVlx32z1NBDWWcXOANo7E3qVbdyL2tXj39X+SGj4SQ0eci8ycHDTWN2DPrm3K9N1POaQ5UFzfgUMsu2Kz+Xdo7MPHjI/JVJ7J9+6tG3FwXwkaGxtUP1mkwPcfdA7qCZd1ZOZ+2cybyUy/kJT7g1i9bJHC6ZxRY5HiT6F59IwpUnws2EkdQcAMASHhEVTalYQ7bcUwKYJVZEqUTREHG+klk9LWJyA+apFPCwNpdG5I//ncKYVO45b7iUVAlPDY8E0mJdztF1azL5dOpNAtOnbkSE8o9O2ZkVS+r32B1spaEQjjfWM9u/pu56WNRz8GM1IeCznUj8ENUTCOWT9fPZZu52239sb5usXLjsS62ad22DqNN5b9bbUHzeZrJKtO62e1H93uayfM7fakU139vjbuIzfPn9v29XP1gofTmJwwdIuNnqzbYeJmvmdTmXWrlqKCAmRdce0s22ktfnsuivoNwMgx57fZ9FXU9PfeRPXp08jOzSNiXq1I/hWkuh89chjLF76NUeMmov/gEXS/WYXn77j7Kcf0GiLJXYkIXzL9+pi+hy55dx6lXSvD2AsvIXLdCw11tSg9uBeH9u3BsfIjuPTqG9Cr74Cm+TJpf+PvvyfC3oguXbsjSOr4FDLVb6so720GrDTUaRAQEh5Z6qQh4WF6KYRqqxCgoBpBOsH0JSg3XJiIeIhOApGVC39aZkwvwE7zlCTJRIWEx7YQHUnCYyGBZrPkL6puVR+3fVqhqe/Lqi07kmNGQJ2IvxvS52b1zcZrrNdWJNyOFDjNV08irEikm/kaCY4ZjmZrZdxLbvqyssyw20faPSdSZ7dG8ZB9M5y9HKJ4KWu1jvHgpsfP7Ll0+05wWl/jHnH63TguJ5z17XlZa31Zp4ObtnqHOGGVTPdZ5V7w6t9x5cxbHH2e2U976/rVuPL629p8CkohJ6U5nXKUd+vRq6n9skMHsW71Uo4Mh4Iu3RFITVVm4xxt/fSpE0pFHzNxUkzj2bFpHXZu2YDr7rjHtD6nzWKzebtrBeW4rjh2NKa0bTENWioJAgYEhIRHAPHtKD5i6RM+ZFD3dtk4oRDlXjx5DIGGRqV9+5wUcMXKrIZNBNtK4FaNswZOPrhExoOZGfBnFwoRb5dVjr0TIeGxYdfRJNztqM0UISey5OULvhMx9PIl1+5LNc/XSd1yc1DgFjeNAOjL2yn3Vjg79Wd3EOI0HzPF0i1pcFvODAezObk50HGaj9aX1Tp7Ja9O5d2sjb5MLMTdOCc7guu0/7Wx2JmWO81Ju68/7NHvI20dzfa927b1fTjtCzcHXPpn380BgZt9ZsRB68NsDeysO7xikmzlOdo5m3tzFPHUjHRkZmarKOjLF72NK0l5drpOnajAJ8vfJ8X8FqeibX6fDwAqK09RfvF65auelp6Bor791Ry0iw8UNF9u7TMm6ycrjqmI73qLTVayWdkfOnIM+XiPjGu8bA4/auwF6Df4nLjaSZbKvE82r1lJBx0naUj0HZ++OA4ZMRoDhpgH0fMybrM18lJfyrZGoLOR8N0l5abbwJ6ED4ikeUjkxWYxqDyGlDr2a6GfLa8Isw6TWY2PzckDqeql3HyxeTndb6ilh4+UdHrhWRN1rZYPjeRHE8jMEyKeyEWOs+2kJeHaaU9b+YTnpsaJVMvqxv9jt2o8EYHZ3HzJdCLaPF43X5C1eVl9ETUjOkbFS2tD/8Xf+Jk2Hv7Xrk2zemZzsWpHv05m4zFbRzdEwa25utXcjDhbEUgrEuJE4NryYMXNGrldQy/j0u8Rq31g9Rx6PcBxuw/cmLMbD0uMbcdrwq+th90LzgrneJRwp+fHidzrx2t3WGj2PrHr2837Ub9/jGvohui36f+ZdGBjW9d/TKbW+5UpdZ/+g5WZt6aEX3Pzpx19m1mp3vDxcky74fYOnIV117u3bcKBPbtx2Yyb0NDQQMHa5uMYmZoPIrV87IVTWlSsOFaOj8m/+4JLpplGYPdCFjcRYa2uqsKFl16ZlLi4HRTAlj/RAAAgAElEQVRbI6xethgH9u5Gv0FD0W/gUKRRQLo6Ctr38dKFGEiHFbGmgGMz/kVvzcUACrY3zCQQn9sxSrnWCLgm4S143pmL5O695jHROpyEN9achL+qsiWypiJ3mHzEScjOIf8aXxhBOvVSkremehNTY407hczMw6Soh7hN8v+2FMy5qiJPPoQKusCfmnnmru5ZPnIh4bEt8JlEws2+cNp9CTUjqm7JjV05K3JuJHVWpMUrkbJTQvXExUnpcmrHDK+2UHPNcHBq1w2B8EJg9GtjHI8XFd+4xma/uyVGdk+sm7Vyc0Bg1odd27Hcc6rDY3A6KLN7to370opsOpFluwM4bYx2eOn3mxVBNu5bs/aMWOjn7uUtrsfBbT2nd4TbdpKtHJNvFlboLyWuBCjwGV/LyO86hSwaJ105w3bIqz58j77spTSRzZrq0wgFOSNJGBzcjf2i09JbBnVrTwxY1efAafn0PZT9vDMpkvs4It9swm78//BD+0uwfeNaTJl2Xasx82HD+wtex8xb70IO+anrLzZh702quv7zJe++gW69+rSpr3x74sZ9VRw/ivff+he69izChZdMV24BessBjp7/9ty/4tJp16N7r96uh6cdZmygCPNsSTHpihmOhz2uG5eCCgEh4ZGNYEvCBw9IfIqycMUhpNBL1unil7CfVOvSPQcQXjUH+WUrEPKlRk3XmX5HAtmXD7gDBVNuQ0FBFhqrIsEybC+qFKIHFzndRA13WoQOut/eJLxpmg7R0fVR09skRVlu26Yo49AHbq5EKeFu+jYSNn0dJwVMK+tEFLx8OXWj4lp90TbO1w2RipWQmfXFn5mZ6hox5d/tlDirMdkdUFittRdSbFxPO3XWTDV1s1+cDgCccHGzp7UydnvbrB0nxdpp7Gbrqu/H6TnR9o9THeMBiR2B1cYUD25Oz5vTM+Q0b7NDBON43ew3uzV1ejdYvSvM1sSpLS9Yn8llOWf3grkvUvCz4Zg45XLT729sDr7k32/i+k/d25SmjIlV+eGDauqc/5tVUr0/d0dgwinFfv+LJ3DDp/+D0p9NtxwCR2j/6IN3W6Rd48+YmJ8gH+8wKUuFhd1UwDft2rh6hVKEe/cfpCwJ8rt0VcHjDpJyPOPWu8l/vG0t8NoLv+MUgO4dyrM+/qJLbSPMsysC+8lffNnVjkOLRNRfrVLc9ezdD/sp3/yEi6cqzFgV5zRwcrUNAm5JeNDOQLpthtIurRTvtUhRZucT3i4kvHyvLghbVNamfIxQujdfEd+OQH4ODm3YgHk/+jH67fkA4zLrUUfMJ6JmU2mqyjXeq+mCzIuuxw3//Siy6WXUSOY2PkXEue2oL7nPYKpOpu3BfE7ZEDlhlSu5EBASHtt6dDQJ96IK25Efnr0dATQja3aExm15sz7tiKG2Sk59O+GiX203BMPYr5v6+rk57S4rkmJF+J3mZ0cmYyWaZvNxIuVu1pKxMTvEMRun01ppOHsp52Zt7NbbDZ5Wz5fTOI3k2wors3k7Pe/GOm6ItBlWbuegH7ubsRnfDU4HEcaxuenDuK5m8/NywOi0l87E+6xSfvjOG2TJ6EdR7/4qDVd6eiZqaipVpPADe4txMZFavd9z5amTYALvp++BOQX5LfyzOwID/n7LpuFL/j1PRTQ/nw4F+lv4MXPZFYsXkLn6EfTq05/MyStx7Egp8khFnzxtJjKzcih92j+IWKerqOknjpVFArDdfg/KDu/Hzs0b1PdpJpMcWT2voLAjphx3n+wz//Yrf8G4iy7B8NHjbdvjQ4o1Kz7AVTfc4UiiVeq37ZtRT2noTp08ThHw38LMWZ9VBDyLrHDFJD3upWtqQEh4BArfzpIyy8Bsg/onPjCb7+he8u1uHgK/IMJ+Mg3iEyf+nP6XkkYndRRE7Y2vfwW7Vi7HdY88hr7du1A+xHplgq4uUsrTyQRn9apVWPKbX+Hqb3wLF33+QdQfP85G6hGGzt2EKEBGiPzPyTxJu8JM0omE++jFJVfyISAkPLY1OZNIuN0XTi8KIbdjJFdWKpbWp5GoaF/I7YidWRkrs1y7L+hOJMHtyluRLT0WTuTYri9jO1aHIm7IhRdiaDUmpzXV9oH+oMBJUdXXserXK3F3W17rz45UudkrTvvA6UBB//xYlTWO1S0Btdobbgi2mzJunxXjuyZWJdzYn/E9ZTVms8/drK3Z+8rNno0FlzOtDvtVszJaXUWm5qRucxC03PwC5cvbtXtRu0+HU6flFXZ1JH36gXH+8eLtGzmgOkaOPd/SipPN83dv26jmmsFR2bv3bmFqzSb2u7ZuoCjsp5R5Ngcn06ci4/qaSX+7A9NGHb79r7/RuvYkq4GrHFvkQ5ePKBo8p7LzOu9VSxapXPSXXnUdxl18qakfvuMApIApAp2NhJfsswjM1tEkHGV7mhYoRHYHjUzCD36CxoNriTNTXu+wD6lEwkPVlXjhT8uRmp6Kex64CuH0HIo42dhkgsREPjMrDUdL9uHZZxZh7KieuPamC1ATIpKuHPspAmVaGvyDpiLQdQhSwlRXBW8jbh4DCS9b8G08UDwLr83mU7i1eOamp/GO6VYrwhefexIzeto/iaq9hZPx3E9mwpMTwMbf4ubHge+//jBGx/Cwb3r6fjyO2dF52DRwZD6+/sBc7OAiw2bh+9OWY0mfJ3HrQcahCNe8s65p/td8/3k8NCaGwVhUERIeG5ZnEgl3Q5wZBSdioCEVqxptRS6NK2BHrvR9G8dsRexjW+HmWnbkyy3xioWkO5Fur/f1OHglMUYMzebjRHac7putk9c6XstrfbqpZ3bo4nToYbZGVs+a2XNgdfhkVZY/9/KcOR2euMHF6vmyG4cX4u/mfWC3jlbE3Mt7obOr4owV+wAHKduO35+qCGp7X+zf/d4bLykf5UmXXxNT916Cq8XUwRleacuG1XQIsQnX3XaPs7spzZWD3u3cuhGXXXOjq/J6eFgVryBrgrEXXHLGmu0n63ILCY+sTIcr4U0knJTsRl8a6ra+ieA/vonQ6WqEOQI6DTKlhny7+w9H8eSvIyXYiIEf/BDBo3tAjFwF64jMxAd/TR3qRl+B4olfRpeT21D0wY/RSOkhQPnAWSlHkFTwASPgv+MXyO49Cr7GOmqcVXI/wvk9PCnhZURK/0Wk9B0ipM/9pAj/IhKOVuSTyflcDDIl4S3vKRL+TKnheRnnSK5dk2iLJ9F1fUXCi3FPE9k/jAWPfge/A89fOziwm2/srwIh4bFh19Ek3M2ovRJEryqS2y+3bki7meJn/BJvJNluFFs3ODmVMRItLm9HXpyIGdc3K2M1X218Xkm3F6Jt1YdxrHZYORE2N/ed1kLDXl/O7pDErLxZH3bYmpFvK1zs1t5qHxnHo38WzPox3teX8UL63ZB1pzVz2g/afSsl22lPWz0rbtbQbk9bjTue+brZu2dSmW0b16CGFOHx5LfbERcHBuOMPV1IleXI5u+9/k9lBj6eTMq9qq4dMf4zrU8OqvfveS9jPJFit6nVOABd16LeGHXeRM/TFT9wz5C5riAkPAKVb9eecktz9IH9Ep+iDGXFNAx27vajvjGEmr89itDSuQj3IFN4UrA5DZmvqgIZX5mDFZtOwB9Iwfm9G9HwwjcQzu1KPuFErtm0nAIv+MmMPfyff8T7L7+HflOmYGTZIlS/9jukdO0aiazJEz51DAfH3IaBd/+A/GGy0VhbrVKehfOLPJHwCHwa6ZyFkgeIhD9E/z4TVYvp7jD6fdAzy92TcBdKuCLN5pK7yeZvQxLfQgkfh2uwDiXTnsA9xd8hJZ1+b1LC3Sn/rp9U3h36CGgeKjbXa1mpdXMcJzWyDVtcEpjNA9oti7r5omj1ZZxbMpoR61t3SyC1Ok5E2Kk9J+Kp9WNGPIwAusHFC+hG8mVGovTtuTWZ1c/Jzrda378Rb6/kxdinGXZ2a+oWt3hNvr2sqR0ZtdrT/LkZrlbzMztAstuLZvvZClf9WMyeSSvybzZWp+fDC3E3YtRWKrAeG+09pPVlh7NVWbfvBjfvBS9Yu30WztRy7Au+duUSCjB2iCJXX4Pe/QZ1yFR2kcK6btVSnD/5ChWtvGTHFlxCpstytS0CxYRrZmaWCrC2Zd3HmEF+2m4ujja/lALzXXXj7U2B+dzUi6fM6uWLVXwpDhgnlzUCnY2E79lvkaIseUh4QJ0kVv3hvxBa+yYoxCNApJwiIpCNEfn5PPBrHEwpIn/uIHpW7kDa3/8HIU7DwEyLSLivsRahVHpIH3wWB/YdQ27/Aei+9kWE3/sLfLkFESU8nIJAuAY78i5CxqX34Nypl8Kfno0gPdgo7B0DCdc2WMQcPW4l3AUJb97SkT5LHnoCP57Ry8WzHlWulT25m8tI4I0qt9aevpwo4YrO68m7Pod4lOk3HQ5o99gFg5Yk/yyKju5mh0kZQUAQEAQEAUHAKwJbySS57PAhStV1bYcrzkcOHSBiuIr8sDeiOymu02/8NLJzKZWuXHEjwEr0h+/OQzVZtDY01quo7jfe+Xn0KOpj2jYr5RxXKovSvO3ZtR0rKZL8hRSYb9A5I+Iei5sGVn74bxyhnPaBtHRKMRfA5dfc3KHp79yMuaPKCAmPIE9K+BFrJbxv4gOzhZuUcCLh5ONd9YdHKAXZG0BXeomRj7iPSfjpWtTd/7/YeDBA1uNhDM8sQ87cnxAJz46ScArPRgSeIrrhxINPY9Oybeg2ehTO2TcPKYteAfJyFAn3kX+4P1SF4j4zERx5DUXT7I5eYy9EakYmGrK6kM94hsv9SAT0699FyT3P4SFyxC5b8B088DujKbmuqWG34LkfG329ibDe/Cqp5E9gBjmBqzYWTTIpZz6kVuXL2Fx8Ba6MtuduIjyGZ8iXm9XryDisL/14ef7PAF+jOmVP4+sHbokcBMQ0BueRtrsS3pR7PjI2o3Ie1c2bFXo90U4mEu7XJmKPcSJSlDmvqpQQBAQBQUAQEAS8I1BTU9XhUc31o2by9eY//6SikI+/aGqH+KN7RzH5anAkcybeRZQejK+VlOP9CEV1v+amO8H33p8/F3d98WuWA1/89qsoLztMwep6gv3zR46d2G4EfPPaj7Fj0xrccveDanzLKYp96cF9lJ/+KvSlHO1ytUTANQkPWlLUMwrSPQcsArPt3ldqOcP+vT2FCIsNECMJ/z2R8NVEwvPJ37uBiDNlDfPXNqCiaBwOjZtFPuFB9F7zT+Se2IZgSlo0Tzh1TXzDV9+AY0Ono3TEdGRUHkXfNX9GRnUpQn7Kv6zM0VPgb6jD7gHTkTLuVuRn+pHZpTu6jzgXvh4DyDfcbYqywyjbtA4/e5xI9Pefw6wD38GDJbfg1YeA3928Ape8Nht45gH8ZdD38KO+r+KWPw/Cs00kfC2VYeLr9hqHJ6m9FkHXNj2NWx5fh2uo7y9qN4gAf4NI+BWOZFrXL7dDY3tw0KvYc6murVZDixw6POtBRW81ZrfTNSmXKBLO6e0iV0tzdIoFqH0cvWv8PVKxlaKttaR/ojwo4XltrIQHhITHseukqiAgCAgCgsCZjACroj6KF5Soiwnjorf+hTRSPidMvhy5efmJ6irp22VT8UpyE2hsaERh9x6eApkd2l+C1UsXIyMrSynZKfRdfPjosVj70RLMvPWuJjWZI7+nEtZmF0fH/4D8vyeSa0A2WclyYD5WxJ2uqspKFO/cgsHnjIrZgoHHv2rJQsy45bNNBzC8NzhP/Ud0QDNk2ChKp3ZpQvei0zyT7b5bEt54lpDwfYcs8oTv3nvUmoT36ZL4dTuyK8JmKJolp06ofO4RhJbPg6+QiLM+Szs92HXIZNdxpIVqKCgbEWbDyH30QaguiLrUHPiDDUjz1SGsK8cvY/68eOBV8E24Fd3IJ9yXmob0vDwUjJsKf0aWt/lGSeyTV67Atx2U8GYSbt4FK9sPkhLuVA5RAs6tXPN9Yv2PWxH6IjxoS8gjxHoPqflfRISMW/etK+sUgl2ND60PDrwh26K0kPDYwBMSHhtuUksQEAQEAUFAEHBCgInnacpZnd+lm+fI205tn0n3T1VQTu2Fb6shc3R6PpS48rpbUVFejrLSg5QuLh8DLHKfHya1+P35r6ro5T169VNEdduGNXjzpT/h5s/e55gHnPusr6vD2//6C6VjG4MxEy5yDR2r6wvffAUnTxzHjXd8Dr36DbStyy6zHAiQx1hL8aQKaN1ZcX/x2Z9RcMDL0bVHT1SerFDp4xpJ8PMRYTl5/Bg2k7vCbfc+pNLFyRVBoNOR8IPHTZfet3uvdZ7w/n3aITAbk3CVDDxijl7xzNeiJJxMzdkUPYUzgbPMTX+nNKic4uEwEXBdbvHmmVE5P5udB0lBD1BZYuzM4NjnVinhbLZeg31DrkHqhTehC5mz++nkzUdBFLqOoxQEBRTArV0vVsVfxUAiyxPWGEl4871mM/GIio4o+UY8Snj0ACFCvJ1Itnb/exj4ZxtF/JqH8OqlK4SEixLerk+RdCYICAKCgCAgCLQVAkzqqipPdnpy7QZPPoiY9/c/YARFHx81LhKBnPNr79yyDgWF3dCtqBcOkSLMwfMuuOTKVocVr7/4e0ykz/v0bw6ux/i/8sIzuPWeLyI9w95NlA8AFpGZetduPXDp1Te6GbIqw5H1WWnPzslFYdduGDpqLHr1JYtYi+sERcJfs+IDIvy1OEl9ZmZnoyeZzddQWryywwcwlAh2IDVVWQBk5eSpPPFplBaZDyQ2rVlJSZj8lOpsiuvxne0FOx8JtwjMVrzf2ie8X6/E+4RDI+Fkd95A6ceO/voR1C17kyKaUzC1xqBK/0CR05TZeRh+pVyrMOdWFxMgjsEWpFMoFbSNiDfVCfO//F99NQ6fMw3pk4mE5xEJp4iLHEShcOwUBPIoGJyXi4jsN8gfWpmck3m4+WWuSCvlm9Xza27Bs7fOBFqQ8Kj5N0Udf/JrZIreyitAI+MxmqObma6rz0pwt9H03QaPpjlQmRam8V4wdFFWlHAXIJkUESU8NtykliAgCAgCgkDyIMBE6wgRnUYKzuWnbDaFXbpSEDTz4FxtMeqSndvwrz8/g4e+8SSRNAoALJclAls3foKyQweVkq1drDD/4Zc/wOxv/oBU8AIVdPm1F+fgYgqS1m/Q0KZybMa98ZOPcM3Nd7Zqn4k4R5zXXxwLYPHbr5HqfCmR7p7gAH3bN6/HgMHDcNHUq1yv0rpVy4iEf0IHAwOQTwcFyxYtwN1ffESN1erasm419pXsUD7/nyx/HxdMuRKfrKBI6LQfOUI/C32lB/ZSuroe6me2ACjs2gO9+vRX5D2VeMiYiZNcj/FsL9jZSPj+wxY+4clDwv1kxhJC6S8fwelFFFCtKx0A0Akb8+2ULMrzTUmPw5QHPES5vn2kmnOwc8sr1KBMy8MBUsKJkXPOcVbafZQTPIVIePm5VyBzyvXokhNRwpmEFxAJT/VEwqO+3RR0TanJisS+CnyR/MCjQcr49x2sDj80XjdUQ71Wk3C6zxXiIeGRuiXaOPX9W5qSe/VjdzKF9/Z6ERLuDS+ttJDw2HCTWoKAICAICAIdjwCrrCsWz0fVqUpl+suqaB35BVeeOoG66ipSL8/DyBjyPzvNjInhL777//Cj5+eie6/eTsU79f2l772lFGS9qTWT5Toy0+Y1065Na1aRmXYlBSqb1vQZBy/Ly++C0RMudIUhB2rbvnEt+gwYRBmMQ8ig/TBo+GhPgc+WUMqyFe+/Q8T/0zheXkYE/C1MIFPya2+7y3YMO4jsc/R1VrOXken96PEXYS2lpwuReDhmwiSsX72MrCdOoZrKBBsbyL89hw5wcnDFzFuV6u4n61zNVJ4j6hfv2KyCtvlJIe+Ml5DwyKr7bEl4UXuZo7Ng7UMD/Sn5xXcRfOdFpHUvQpDMPvK+9DjSJ1wCeuPSQxfGif/9BoK7N8OXQwEw6CFscRHJDlccRfqMWci/j8za6YH30Ula1Uu/x+m5f0GAgrA1VFXhwLirUHTJVcgnc5JAEwmfjNRc90r4pt89iG+/MxZPvqoLmla2AN94kIh3dFDDHmRCXuTu+dLVda63Dr+7hczSn3xWF5iN+16OK561iXIe7QM241Lq9rOgP07R0iMR3R9cPBnP/mgGmbQn7koYCW8asiEwm/a5U55wLYKbRXR0dYLkJTBbTmqbghgIpLhqT6Kju4JJCgkCgoAgIAi0EwJ1tbV459UX0aN3X4wae4Ey/+X8yxzwqp7unTp5HCsWzSc/3F6YSipsWwZgY4X1l//zCH747EukbPaMuDMmMMBbO0GakG6YSPcbMAT9Bp9j2/7W9R+T73UFLr7s6qZySyiQ2mDy49abovNNDsB2mFTlnr37KzNu9q9evex98rc+gek33aHuN1Ig5mwKhOeVxLKp/B4KxJZJBHnZe/PRu/9AZfHASrXdtXvbJmVWf/7ky7CclPNzx1+IjWs+InPzDBV47dCBPcqn/TCp+6zgc7q6I2QhMJDSox0jywAOWMdKOOcu/5DmzfMqJJN1Lyb0CVnADmrUNQnnVNVnwbW/1MIcvWRfuWVgtr692iEw2+GdCl7mK770VLzz85+i7C/PYAgdANRTSrFBP/stcseMJkJN+f+ycrHzqw+jZuUy8t8uiJiq6y8i4fXlR9Htoa9g0Je/ioayUvjJvKT0r3/EoV/8LzJIXS853YDAVddj3KSL6aWeg9QsIuLkt1E4bjICOW5JuJ4El2LBN6J+0qyK6whphKjzAHsaSG2kfssI6QZCb7vpzOqbVdD3a0LcrfpQZL0Yd+sPGHRlI0T9iPrE+cAg/qdHSHhsGCYTCb9r5jT8df5CzxOJtZ6Xjpz64Pv6S5uHvp5TG/r6Xsoa5+G2rptyxjLaPL2sk9t+eB7GdvW4OvXpph+7NY+3vtn66fHyshfiGYtW10sbdmXjuaetqVkbXsZntW5t2a6X8cTar5vnx7h+ZutptcZWc/AyNy/vxY4syyrn0vfIIpIsGC+56jrLoXBQrH+/8Q8MHjZa+SO3FVGuJT/fH3/ry7h79qNkYrwHXUkUGjZ6XEdCkpR98+HE4rfn4hzyp2Yz86rTpxS5zMzMJqL5OsacP5lMsruj4lg5llC+7/EXT20qd7LiGNatWk4m6lepgw79xcHa/jnnVzh/0mVkweon4nqEXBC6YQp9d0+h7/nxXiU7t5If90Fqy68OWC689ErHJvcX78TiBa+iW4/e2Lt7B4r69qOgbNXoS77sfJCg8sT37K1SqaUSp2CFv4zSq4278BIi4/uUSf55Eydj/ty/UqT0qcpM/d9vvKxSqA0dOcax/7OtQGcj4QcOWwRm63ASXhoh4awYBtICePvZp/EO/cmg0yUOTX/3s7/EiEmTUEcm5b70AOZ8/gHsWf4JsrvkkRlISxLuoyBup8pO4IovfwGzHv8WKo8eRQZFPl/w699iwY9/jS69KYJlWibGTJ+OcydMUMETUsnUPZCeQT7hTMKt/UHOtgfgTJqPkPDYVqujSLiRtDqN3o6AtfUXzFjHpv9ibDcf/Vyc+jKbt1MdrW/9QYATvk4HCNp9M1LutDbGvq3mz58b5+ZEvPXjsuuH73nFzUvbxr6NZMtsbzjNzSvWZmtk1obbvakv54V06nF2swedcLAbr/Fgw6qs3TNndmBmtZ5esbPaB27mZMTR7NkwI+xex+jl3ZBMZZnIrP3oQ0y58jrHtFHF2zdj5fvvovfAISpF2Mix5yOTTIFjvdaRifFWyvnMZCmDRJou5Hv84NefbLd80zzuHVs2IJfSbPFhxBEipKPPn9TKPzrW+bVVPU7t9cmKRfjgnTfwuYe/qZRwzpfOvtNjJl6MdSuXkpn6QBT16Ye9u7ah/9DhKn0YpxL7iMzK/eRiWrx9Kz71hS8Rxi1tKRn7IcPHoFvPXorAs1rNxL6tr4P7SrB72wZMvfomx6Y5TgCr3JOvnIn3F7xO5HqK8g3ng6DJV85QP5+k4G18EKQyMQVSKVBbGqbfeDu2b1qv1o+jpq+n/TVl2rUU34BSL9PcOGjb7Z+b3cJ033EwZ0EBIeGRRfSVHLCOjt63ZztECy/dHt1OvGkD+Pfvnsayl/6J7K5d0FBTiwvv+yyGXDSRYrM1oJ5MUBb+6Dc4daAUadmZ5Bfe0kyBSXhNxSkMvmIypjxwDxqq65BCKco+fvEV7Ji/mNosRLC+EYMmX0QvtYlkjhIl4RmZKDxvkpDwJH2whYTHtjAdRcJjG23sRCrW/rzUc1KwrNQr7iNWwmVW1+2Y7Q4vzAirGUnW+rI6LDCSHyvC5YXkGecXD3ZusdKXc3PoYySHGnZWFhJexuFEWr2Oz8secjrIsFrveNbXDhundr3cN1szq77dlrXbm1br5PQe0a+XVVlt3G72gpe9l0xl9+3eTtG1N2DaDbc7Dov9xtlUmM19Dx0oQRaRtUumX+9Yz1iA/XT/+YffUL7qRSrIWG/yO5734h9x0eVX494vfcNze7FWYMX4FJltHz92hA4VClQAOjbNPo+IeLKo8Rwo7xUKXJeTy4ceE5USznm5mYgy4ebfR59/MQ7uLVaRw3uRWszKL7sSvDfvJfQn1XwkuRgc2LObiHZvVZfXkJV0JrVltBbX3XFPm1k2aGvBuK6hwx12ZfCTlUU9pRkrKzuMUWMmoKa2BvmUIem8CyaZEv79JbtQsnMzWWbcQFYabylVf/XShThNY558xQxSvgtp/JWKfCsiTv+xCwUr9xuJaKdT7Kltm9ao+bJizib26bRXP1r8DsZPnoqRY86PdcuckfU6HQk/csx0nXx79lvnCe9T5NY8O4490ETCKfYakfAFz/4OS198EYXkTxGmfIP19bUIEbnmVGWcsiwtJY3MXSgwm0WEdI6I3kgv5XqS1pmUc3qyQCgFqXQKFeJ79fUYMvliMpOh01Im4RnpSKUI6QWihMexiImtKiQ8NnyTgYRbfQeT2V8AACAASURBVLF3Q+ziJbBOqHkdm5GUxvJl3W0dr1+0YyVQZl/6nfp2qwA6jcm4Plbm6m7UTLO1joXAuyE2+nnpCbjxczdjsirjtHf1981wc+My4UQUrZ4/Y99OZNjLXPR7z2yOTs+P8b5d306HRm76cpqbmUpvPPCyshKxI+xOz47TuJL5PivR+4t3KP/boWTme8n0GxzTVGnzWUpBt4ooSFgs5r0cwXozBQ+bPG1mU5AxNrX++3O/wAOPfg8TKRq28WJSx0r1oOHnIkDfX+O9WBUtPbAPl828CZwSKz09E3kFhSqQ2FGyDuhLvtdM/jr6UqovmZNzVHC2OjhWXkpRzldSwLwKXDb9RkrPZe7Kyso+K8F7aX1v/sx9LabB6vIm8rG+8NLppKRflBDle8emdSrKfjoFbmardjYZP0QHHL0pPzibmIeIcwwadi6GUcA/43WY9uPOretpztfi4yXvkUn5Jfh46WJSs8uUy0Q3ik1gvNgEnVOWcQT5OhIVG4h/9B00RGEQpEOjOjoEOEV+7pfPvAUDyVKgM12djYQfLK0wXV5bEt67HUi477CmhBMJJ/OUBc8/hyUvv4S8bt3J3DyEMG3iEKUqY3N1JuIp6WnOp2NUL1hXH3E0p3p+qkONEx+n9ui/oRdeQFEKJ7Qg4flCwpP2+W8LEq4/s2kdBCG2wGxNJ0EWgdnUQVEHBmZLTYLAbF6+oLspa0eS3BAo/SZ305+eFNipxWaEwYpQePkC7XZOXlQ5s7I8Jjsyx/fNyLdZPeP8zMiMHcHx2k+8ZN9pT8Q7H6/t272I3ewHJzzsLBhi2RteDrOMz4STu4PR5N3qd6tnzekwwgkrq2fVy7vDbM5WBFt7zoyHO2a/G99NSft/4B4GxhG0jxzcq4hwA32HKyWC22/wUNfm5R8vWajEnAnkS+z1MkuJxSbxc37xpArCdecD/6X8kvUXK73P/ex/8MgTv1JkOd6Lo26nEfEefu5Y5FA8I46yzWl2T1PU7Q+JpI6ecFGLKOTx9hdrffap3rphDeUB74Jj5K/NUcY51/bYCyZjwJARts1yhHMWytisW/PhLz20n3KLv6eihRdR7u1EXUyGi7dubgq0x4HdThwvVynOjpGZfDqJdRwMTrM44D1xhMbG/u5sOr504VvoScHXdmzmCO1DcZRU9JzcXEqPdrUi2Evee1O5yWaQdS3zDxb9JpHpeTWtHx9acIamo0cOK8Wfo8f36NVXRWe/4z++jGG05p3pckvCG86SwGyHkp6ER33CX/u/X2PFv15Fz/79aQM3KjVbPagqMmVYEXPbNOEqNTjVIUKviDuL4VSHf+G2KslcZMjECZg4aTIyODAbpTjg4Gz5Yo6etM+/kPDYliZZSLjZ6BOlhBsJnBOh8To2N+qhHWlzImROpMBOvbObq1vi5aT+2REKPYEwK6fdd4u5vrydybcd3m5Iq36sxn7M2nb7NFrtcS/zd7uXnPaV2dq4mZsZHmaHJE5m9FZ9uSXhbjG32r+x7Gund4fToZXZmujJt3ZflPBmpNjMl0noOeeep0yxvarLnK96+fvzW6msbvcPl2Oyxamo6mrrsPTfbygF+vpPfV6NpS/5naeSWbF2VZ46iW8/fCce/Nr3lHl1rBcrxHuI2B4tO0Lk7DSZL68iMtiXCF6eUo0zM7IxdcYNjgQ31v5jqcd+6+kkcDHpPnn8GPIpd7vTxVHNF775Cs4ddyEO7CtWZDVA5ts7t20k9Xmc61RlTv0Y7/OaZlAmpD07tlCu712KhPP+4rXcV7JTBd7jHN/MES6Zdp1aZw7EtozS4x05uB//8ZXHVMC5t1/5C/m496Wy+ynq+UhlNp9KGFxI+c+3rF2lrDB2blmvzPTZSmLcRVOwmwK2DRg6QpnlcyC4IxSsLSe3QKVr691vEN56+c+47vZ7yDr3Yq/TOqPLCwmPLJ9v74FjltHRe/WgNGAJvnyHtqke2FQ8jQjx2sXv4Xff/G/k0SbOInLcSDn49JcdAdeXM04qxZeiTlbr/WFMuW4mRg4fQUHb8lWfASbhY9gnPPHzTTCcZ2XzbULCdRunaW/oflA/NqUkixZ2SFHWBLaVEh5tU+smMg9S3Zs+iHZJH/BHeW2coiw11V3+yUSkKHMikxp2duSQy9gpvFab3Yl4xTo2/Zj1bdipVNoc+F8vX9q9zt2rEm7EzmwdrNQ+/VycVFA3OLVFP/r5uCVcRgyM6qTZfbN1tGrHbH+6VVDNcHU6IND6szqIiuUAyWoOZs+vfq/Hi5Nx/7t9Dxhxc1LCzTBzs6edDhGdsLZ7R1mp5Fb70+l9dyZ9KeBgXxyU6zSR27se+ppSELOIiNqRcY5kvnPrBirjJ+X8AJkTjzI17WVf4wpSbXuR6bHxYtK9f08xkasS1FL6swC5PGbS98It61eD/dNvuftBqluugmkNIdPzwfSHL/Zx/voXZmHmrLtwFQXg8nJxoK/TJyuordHKzPkwRWFPS03HSIry/trf5uCq628nHE6onNQFlF73gqnTMIJ8lzv6YvLNOLFfM4dlYlWX/dWZ5Lq5NlPQu91EuvsMGKysUzn18KBhI1V7ibjY15z90PsNHo5zKAq5SodMbq655P/NacnYDH3gOcNpfctUJPZqEup4n9TQvmLrhj27thJJvlcJgZtWLyfCfTVFdV+q8oWv+egDdUjDaca2UkA6Jt3rP16OArIKYKX7HDJrX7P8fdqPI1FKhN3nCyvyXX74kPIV5729btUyXDvrsyp9WWe6XJPwBkMWrDMUpMNlJ01HnjQkXHuhpVKasoVz5+KtP/wBaVlp8FNgNT61ivcKU7qzFHqIhp1HASPOHYVsCpiQQYEU0igyOucKzz/vYgSyJTp6vDgnor6Q8NhQ7WgS7qSOmX2xdjNTp3ad2nDzpdXqS7/dF2Qr4mH25TmeMRjn5+ZQwa0Sric/RjKrn58bomc1b7P1icXs2M4qwIx82e0LtyRPa8OJqFn15ZaE6/uJ9fDG7WGEWTm7Awnj2lsRXy94m5XVj8HpmXYi21ZYmO1jN8+m9py4HZdxPeMl4cZ+430nOs2jPe9XkC/0Wy/9CSPPO5+ibS/EpRRkTVMJORL3qRPHlFrJ2W3Yb5wVyNS0VMon3k+ZOXPe8G1kdlxEZsVjKCWURuCZrP/sO18hMjsdV9/4KTUlDjDGptUHqR2OJ8RkrHe/wU2qLue23kXR12+443Pqe+iOzevIDPsTMr3uoYK38fX47M9g0uUzlH80q9msrPpI9Lnm5jstiSkT+zUrl1AE9Hxlds6+wZz3mkn+NvJb5u+q7Pu9cfVHRFBHqEOJKYRDIk213a7xWy/9Gd179aFx59M4U7CJ8B9LODPhTMZrN63fsvfexvhJU1VwtDUrPwTvhSy2hCXz8xPHjqKQ3F85ansGBUpjklxTXUUm5tNxYO9ulZv8ri8+QgcmJyga/PsqNgD77p9Hpverl0V8wi+fcbMi0+FQUPmcs6oSop8LKbJ+tx5FKijdYVLUa2uqlEsBq+J1FAgunSwBWDHnwHScvqwzXULCI6vd8ST84FZ1MsUvOKbaTLjSuubj0KZN2PfJaiLhFGmQTowiRNytDm6+lf10ypVGp6V8AuUnBTydiHiAHkpOUZY/hkh4bvw+PZ3pIWqvuQoJjw3pZCHhbtQpL6QlNjSaa5mRS+2uFXnTz8HOX9M4NquDBqcvzV7JmhN+doTMihBYjYH7ciI9XMaJyDmZIrvtRz93JzLtFle3REw/T20cbgiW3Zid7nlZS6vDEquxGtfMCk8veybW59XN4YDdeuvn7vZAQltP45idnlezfWA2b7tnwrgmVmvhtMdjxTuZ6nHqqGPkb8smw/vILDiFzIRXLVmklHFWhOtIrWYVlQkMp8C6mggvm6Kv+eh9FXSLcy+zIjmWcjTrA169+/o/8Moff4vv/eYvROBLUFZ6EHt37iDz7xX4DPl8c+oo/cU+wY2N9UTYcps+ZpL2CZEvjoLNSuoffv0DdT8YpJRT5BudX9hNRWe/5e4H1H2zi9Vt/k7LAb3+8sxPKFf21fjN97+Bon4DMItU90VvzVWE/M77voKXabycGWj4mPG44JJppgHA2nPtFr/9Ki64dJoyledr9bJFYN9qLbo3R6tnH3EeP5twdyUiyum5tIuV82NlpWr+fQcOpXBN7iz2Yp0jr3E97Rc2Meco5dXRCOzKIoKk/NJDe5Uf+MmKCuUK0J38tIMUh+rNl19QKcce+sb3lU8477XlZJ4+esLF2Ll5PblMjMX2jWuUJQAfCvnJemJv8XYysc9SnCVA3IWvor79cWjfnqY5p1EOcU7Bxy4IvL+PE4nv239wUgTcixXjWOoJCY+g5tt3qMJSZi7q1vziiQVkV3X2bUIKvcz4hdp8UUTznFycoo1bVrxbPch8sthsx+uqZUMhJvps+kLm7b4A/HRyGiCVnc1P0ulByB42HqnkpyFX8iEgJDy2NUkmEu6GtJnN0gsZcouSnSpmNU5u20i+tf7szNETTcKNBxxOGFj5+DqZ19q164XoWY3XLcnR1sFqPE4Exem+vl2rtXPCWL8v7NrT7jmRdn0bxv3pNB8va8P9OJFwszHHs6ZO+8pqvlZkVj8WuwM1N/vNzfq4WV+zMk5rbnfQZ4a3l/m43b/JUo4JCxM/VhQ5XReLNvzvxtUryJR7FIp3bMVVN9xG/26j1FFvKkJe1LsP+e9Slh0yC550xdUtpvLdL1P6WkoPdds9DynTdyb5rGTfQfmq9WSbK3HgrRd+8yPc++VvtCC/TCB/+9R/Y8XiBcqf+IrrZuF8CgbHxDyvoAtyiJRqQcfMcGR1dRXl1Gaytv7jZSoSekFhV1xMqa7YnJ6jvPfo1Rt9+g9RJPzmu+4n9XS/yqs9Y9Zn6OChf4ctz+L5r+Fc8n/vQRjztVxh0BPDR49Xv68lhb+YTMB7kFrOxDa/sFCZa/O1igLnlR7apwK6HSGT7EmXX0MR3wcndC5/e/bn6rv/XV/8msL6FAVI43RkbFUQCKSRb/pudVDAa8CHO5zLvDthzwclrJZrQf5qSMWe988XkEp8pJwOEfJpnfnqQus/9sLJ6EF70upiNb6cDgOYx7BP+MAhw2k9D5KbQVey2lijUrqx8u714jExL+II9Wfa1dlIeOnRStMl8u07aJ0nvKi7eZqBtlzshj2RJPbkFB5tNuozS6K3Py2AyvJyHD9wWKnX7E8R98UB3qLB2/iHAJHx1C49kDdioiLkciUfAkLCY1uTZCLh+hl4MRVuDxLuZWxm49ETAm7LzZd/r+SI23VS0ezGpp+j05d4MyJjtgOd5qDVcTsuq13elv1YHcDY9e1EcNzsUWO/ZntOj5fdfWO5WPebHYGPZa/p92hsb6yWtcwOBLQSGkk1Pm/6343PjBtMrfa50x4wm7vTu8LJncLuQMRpfdoC/2Rp46U//J9SCZV/LaURY6WVCcsHFC2czc03k4o9YcIY7Nu3D8cp8jT7hleeOkVaSwYuvGy6yv0cgh8niBCuXr6M/K6DlCJqGZkRH0cjqZGfvu//UZ5oc1PqEgrk9d2v3IvHf/p8U8RsDi72t2d/gcVvvaJMk1nRHEKp1K7/FPkNe7jY/HnjJx+puEScOotFoYLC7upfVmKD4SBWUg5pVsD5cKCWTNb7DzoHEyZfjmwyxe+oawkdEIwYPUERVb4++uBddCESq0X35rRdHKSN03yxCr2J5njldbeqsu/Ne5n8x4mwEoFny4YuZAYeSzo5p7kzOeU84MwtOBBckEzD2QWBfbn3UaA7jj3QndIg88WHPHxo0kiZmBrI8uFaCpLGKj/7rvv8Pow6b6Iqx8HnlDk6kfQtG1arKPWcy57J9SQ6PGEXhX3kX84HPxwJPcCKN93rQ2nl6on0c050DgR3iKw86jmNMhH+wm7dyBz+GAW3G6aixbu9WJXnGAL7incpYbEXBYQ708zZOx0JLz9uurwdTsIrd66jgFREwjm4FUcxV1HQtStMRDwNp48exXEKuMEni0zG476U3Tu9limqoZ/MhQI9+iNv8Ki4m5UGEoOAkPDYcE0WEm4cvVuSx/XcEByv6DipUFp7TuqwGTl0Ig5WWOhJhdv52I3PDmM78qX1bUUg9GNzQ0z0a2hG/s3aM5Zz6seOpFsdOHjZV1Zl3exjp7E5ETGnvRDvfnNzIOa0z+3G6LR2dnXt+nWDC5cx9u9m3d3sP6e9bPWc2JFn434ye07N3k12e8wJpzPhPhNvDn7Fwa0+eOd1Uian4nwiQqxqFnbvjfTQcWQ17MXi9z/GwEEDkM+pvRrIp3fSRGRRQLOwLwtbtxZj4fz5mHTxBFQjH9977Nvo26sLfvT8XBIS64n0NiLkozS2aJnre29JMX7x7S/h8Z/9Ad16Fim42JT6mR99C9Nv+rQ6DHjp978h0n8CX/ivb7uCk6NuF5PveCURqV79+pOpOeWOJnPknqRua2bbTLL4AGAREX2Ows0kj4l3Ls2toy9WwkeMHtcU4G4lKfrdKKgaB6zjawMFL8sh69LBpOgzweW0c1fMvFndY4uG0edfpIKwsSpe0LW7aU7ueObIbgmrly8mlbkbmaAPVpYSxynQ2oxb7iTz8bXKXYHzmfchzNlvm4P5sSLNF5PqLt17KKV+O5mcN9K+GEpkm+MP8IHBlnUf0967XLUzhALq7aBI6Icprzu7MbDCv2PTejp4OKTM14t3bCZLjTF0qJKG/8/eVwDWcZ7ZHjEzg8VsRpmZYwjZcbDbNmlSSre87Wv3dbdvU9hSChvONk3SxHHiOLZjZiYZJdkii5mZpXe+f+5IV7Jky6opzUyrCO7gN/+9nvOf850TzX3U1dYqs7dGtjOEMiu8oa4KQQTPUgcxtVuw4uEhX7aoDQ7u2KTMC6toGHiG+3js2W8Peft7YUUDhGt3wSK/uGZQetnP6/ZLHKpo9e/YUMgPSy9mgrcRG0tvuMSSmYYJz06k4w00T6guEIt/MuLDBOI98F56wrlPS/ZsSAS595SFw97nvTCY/9nPwQDhw7vDdxOED++Mja2MChgVMCpgVMCoQN8KZDLmSfKaRepdzF7ueLKTNgRTVcVX4WxRTkB+Gg4OBDvR4bB1ckBtZQ18vNwJjubixJFjOHv6ApasvB9NtSV4/MnvIjwsGAnxkXjhF99DJ6Nwm1vZqkgALox5WyfJHkdXdHS70zn7Cl7+45/w41//D8WaA3sSXU1LxcsE5d/6v79Vjt+DLZXlJUg6doAsbB3BYbQCn0WFOdi58e+qTzl65HhlRifGXfoiBmICKOX7zbqv364xJEA6dvQ4Fa8ly7F929UEgoBwiQI7sG0jncijlUpArvlS0kkal61W6+7evIETFwuV63j/XvJbcb45mWkqRkzAtfRuF+RkqNYFL7YyRMeNQcr5U8qIr7WZxmxku23YPlDLCQ9HZ2cy0uUCiehwPhNFzH8fycmCVE4gBBNQN9IxPSx6lHI4H8F7nEIJuUjYK8rY200GfQp75K8kJ2HU2InMEt+GGXMW4gwnj6bNmIXsrEze81q4u7sT/NfSmb0VGelpaOd4c3BwVCy5sOWLhuCun0tDvzSaAwYEh6l9inxe9hc7cpyq+Wdp+byB8NLKhgFvz3VBuK/XnZG8NJbkoasoDZ6cFZI3D7u3+YFHVtwsysmarHVjVRVqi4rB/Ijr9tsMNhDlI1QAvAV7OuTztLWpFT7TlhKQ2ymTiOv18HyWBvc/27kOF4T3jB8pyE1FlJkq2H96qieyTPvBPOrMrJnCLOpMW6lvJNrgEWUuzgObuAz3ftraDM3I8HZElA33nI3tjAoYFTAqYFTAqIBeAZF7Jx07yFinAsUECyveyb8JgbJkZhhBVZrK9K6vp8M4//6dHz6Pt155E6PGjERjcwsunU/Bmscfgo+3B9bc/zTiE6Kx7uHFeOm1DfjT736ong1aGV9L6kc9B9o62aOivBqvvf4hTpxKRVVNHRn2SKxbt4q9zfPQ1tSFVjiipdMKnbDHxbNJ2LHxXYwaP5nxVfPhzf5o80Vkzsdp6CVO7jEESyJdFxAqcvQP//YSc6gLmLdNl+7qCvb2uvAa3TByfKICg3psl0i+GwngFqy8uRi02zGKBITHUSKvR71J73RIRAzrX4O0C0lkt33pKp6JZQ89oXKxRcmw0HTeuzavx5zFq8lG20Nk684uzjedry7AU57Vzc3e5DrFnXw39x9Iw7X5ZJWzOTlSWpgLJ46ZAqoP1n75ecVki4y+KDdbZXfLvREmW5zeZaKjvLSEUvkQZKYk0XxuMdsWDsLTNxCNjJIbkxCDTEbhoaOBfd2l8HB1Vtdnw2tZOGc6LiWnIDwkGDl5BYiLDENqeiYms00i9XI6mjkOXRwdUM17SI9BtkTYoNHKDYGj59Ft/wwBdY2KudOXq1RBZDLGTQC/nj8vEXub33tDTSjU1lRh+UNPkgUvUY7unt6+t+NW39Z9DhWEt7Xfgjbk23olQ9t5WWXdICC8qHzQK/T1vP094fpZNXFGqTEnmb0krqpHxpL9HNoiPdxKPw5LStObaGjRyFiJ4QFmkzmbACMbR3iMmqbk6BpMGhpgGVq5jbVuZQVuGoSbqSgGOo++oFjW0Jz5e3LCB9u+PwjXZ8bNgHa3+Bb0rKftc8gg3Elz07xVi63d0Fo3DBB+qypu7MeogFEBowJGBW5lBXZtek9ldieMn6Jct/exx1ek4BVlpRjpV4uGhiakXM5EQUFpD5kycXy8+ne3tb0Dq+5fCBdnR9RUVCI/t5h95GNwMSkZf/zzO3jt5Z8ph2wB4bLYuzgqAP6N5/+L5l1tSIgLVz3fc2cn4g9/+hvWPbIUTz12H9nLdmVjZEXG/PSZVFzJLEVkwmicTUrBfWufJNmjTajn0Fj42J5PlSx6/NRZdMNm8g97gj9+51UaDpN57+xQgFzAoBxHpOmddBWXSLIvf/snisXVF7luZzdPsq7ze/4m+eYigZZsa1cau8WMGjuoI/utuieHdm1Reds6CD9+YKcyGstnz7MzI9fixkwgwN7LHG4PZVYm/fcitRbGdv/2jzFv+YPqHAcC4cJSiwxfWHSpS/9FzNM2v/e/vFYPMsdrlURfwOnRvZ/i0K7NmDJzIRUDaxXIF7CelZas5Oh1NTUq6k1Yb6mxTOR4cB/ddLRvaahVkcX1JOUsW2swPi6EwDkDyxfOwvGkCwTbrmjmuUeHj+CYq+TkyHiy3mnw83RDKft8s/IKsXrxHGTlFiCX/lXVnLSxt+ekSl0DWx580NDYgjFUXdTWN/DnZgXA7RjFTEdquAXGIK24DuUVNVj+wFrlFC9tFmLkJjWt5ESNxJiJ3F1eO8xrFIn8qPFTe3ryb9V9vdP7GTIIp0rln2EpI4k80GJRUFw1KAj38XC7o9cuGXuNRdmcaKqmNL1V5TYKHtJPUH4WOXo7P7C6xeV8iMBZCdzpSmhhRUd0JzdYOXvA0Zcum6bos+EB+jtams/1wQwQPrzbb4Dw4dXN2MqogFEBowJGBe6NCgjw6BS/IC5pzP+W575nf/CfuHB4CxITnJGekYujx86pdSopQ3dzc0FMdAg8KUdfvmoBbDo70UrgZcVnQBsqKmFtiQN7T2D9hh146ZX/QAeBUSfXkedEG5qiVXAfBQUlGD95NA7uO4Hdu4/jhd/9FzJTk3B4/2ncv4rGaGQ1NdWm2Avx+ZL0pq2jPd79+zYCZ0rdp8zB4UMnacxVhClzV8LDP6ynmDs/fp990idU77GwuV08b4kgEzMw6e8ViXJEXAL7ridRAbAf8eMmK0bcycUF2za8zUmEaarnWFj7c2SZbQnSYkdPUOZubW0tGJ8467beOLkf4TEjVeSXLMKER1CKLlJpMQgLJXgUx+8GyqXl52TK0ectf0BJ08+fPII5zNSW7Pb+IFx65U/zesXkTaLBhPXXY9DkOPLcL9L9UROnqkmHHB5vGZ3ij+zZQpO8j/HQv3wNI1mr/ktbUy3B/yecbOEY6G7H/OkTkZx8CcGejvQOaFUstYO9LYrLqtDAn2OjI3DmbApWLJ2DQ0eTEEggXVtbj6AAP4LlKsyaMxUXL16Bj7srymjudzElA8sWTIcrWf3DJ88hyN+HIJt+U8QXzc2t8PPxQjsnW5LTrqrx4syxc+ZiqspYd+XkUIeNMxy8RmD2ikdpBncKp9nfLVF1klWeMHYSo/fyYUe2WyZxDnMCRCLURpu1LNzWm30bd/55A+Hl1bUDVvOeAuG38X4bu/4MV8AA4cO7eQYIH17djK2MChgVMCpgVODeqIDIhCWfWVjWToKZnZs/xNNffQ6NxezzXjAJmz89hJMnLlIG7o7Z86bj+OFTZBFH4GHKx7vpki1Z39J/KKBVVJXWVpYoIaNZVkGJ8ehYdLS1C5RWLYrdnZSj21rBmkymIKZPNu7FkWNn8d+//z7QxokAJva0VtXq2jm1P43E4X4JvGp5rHf/9xMF7GZMHYMZS+awx5zAvqgGuWWdqKxtxa6tm+FGB+2WpmYlfa6kCtTJyVEx5NIbLNc4e8lqZbyVzFxrYXtFOj1x+hyCdnuC2uNYuPoRgnUn1VctWdsKuNZU4vKF03Tn9iNoc1Rs9e0gmA7u3IwImsXpPciHdn2iDMiyyTrHsqdd2O/87EzlQh4dPxaXOXEyZ8kqMtKp7OfPUSZzQqbJuUtftriPS6/0dvZyTyfjK5FlYuaWeeUiVq37Uo8Zs0jyZcJi+vylamBKXNhIqiMEoKZePEuH+wkoKbgKTw93xIQHQUz1GmqK4U+w7WnDloATSVRGtMPLnWqE0gq4uDjRpbyDKoh2Mtf2qKlvRAsVEfExEQpYz04cixNnUxEREkiwXY2pE8Ygv7AE7gTlRXlFsCMz3cQ2iOqaWiyeMw2RocG8P/SZYp+EqBrU2ODkjLQaXM7IxhV+SWuDHRW9lhyDAsY7eK9lEqeGbHmjnrwQRgAAIABJREFUXQDSKGH3Dwggoz+X2eWh2PXJe3Q9n0E/hDzVpy71knG89IHH7o035z9wFgYI14pnUVgyeE64N2d6jMWowN2ugAHCh3cHDBA+vLoZWxkVMCpgVMCowL1RAemZ3bvlQ+VGLaAm5WIyQry6MGliDJYRjEo2+G//8BYef/Q++JGtFDn33MULSJ02UFHZrjyAlNOvGPpKQ64slgTZoCS4VdgpAiaCoc4OmrMR5EmclTDjTmQpP/xoD/YeOImXXv85WsmCdpmBbr2HTTWz8f8CvJz8PJB8KgW/++N7aKAcesq4WDz62DIC0Uxs3n4EHvJMTRlyfQvd2LusYE9lpqvPCDSRMRWH9snTZ5NJD1CS4/Vv/JGO8HFobmhAVWWZir2aylzt5sZGRFH6LrncIl2OZVyY9Mv7Mvc6l8A3leZjtjZ2Kspt0eq112Sf/6N3VZjwsOgExcbLcmzfDgSGhDPDPJk98yuV1FxY75RzJxkrN44TA2dURJnEgynjsykz1HbChIsruUTPffL3N5SMXc8al9dF9q5aAWjqVpCbRdC+vw8olxptYy/+/LmzGUP2EVpqi2Hb1Ux22QlTxkbjxLk0jIwJQ0pGHqayPeFyVr4CxnGUhp+7lAFXB6oZ+LtoLKw5RtoJnuupioiPCcclgvCFcxKx98gZjI2LxtX8QowdGYuMq3morK5BVXUdJ0Ec4OhgR7fzZiydNwMhQf4E+eIt0LsIYJYJljzK1C9dkTixbuQVFlNabklBhjUnlhw5eVLPc8vheg5UPUzDzPt7Jx4kp14i4Wazruvf/Isy85Oe8HFTZt6WCZZ/dGzczPafNxBewQmYgRaLotLB3dG9KOsxFqMCd7sCBggf3h0wQPjw6mZsZVTAqIBRAaMC90YFhCU9zRisDMZBLXv4C7DobMCffv4DGqxFYc6cGTQ8y8Op0xfh5cUeXz4sJJLB7CKIbhezNQHgNPmVdkRLAnAryqCtbWimRdm5HRNyBERJ/64TpeSODvYEVnaUJtup1yXCtrSoBCUllRg7cSS6yFx3SnqPbhqsAFyXiWEXfEffIv5u7+eFt179CIcOnyVzWoYffPNRVNc24FTSZXjT7LiKoMuTz9ZtnCxoYh+yHcFceU2HYnXnrHxSnaMAzLTkc9j9yftkVx1oNhaqrqGJzurzKdMWNnwK49HEAM3dw5u94h5q8qGYRmRWjFoLoQx8/6cfkU0NVrnit3JRRmzMK9eZcInYcnByVhMBeh54A8/z9JF9ysAtjTJ5AdLH9u9QLLmeCy4g3J/nl5N5mTVw7tPrLucrEyF7tnzA+LMglJYUYyxl+EGMdLNoq4dVSym87dqxccN6RIzwxeX0q6ioqqfLfRvCR/ghISoEBbxvjzy6DO/9fTvcXJ0oN69RczCTCMjPXsyAG+XjHTyGkNaijhAQXlhSAW9Pd2TmFpL5Hk0mPBnx0WEoLC7H3GkTuY8KAuFo5Obkw5uMugXlE5t2HsADy+chkqZsbZz0MV9kTDgThGfnF+Ek93XfgplqHIq03oqTBVXc3/bdh9Tri2dPxfyZU1Fv5Y4qW3oBWGoeQemMTbvCiYzxU2fT4G+HGtNrvvDVW3lL78q+Pm8gvJItDTcNwj3dDRB+V0ancdB+H2T6r0NzSbyBL1s/ozTZd19jtp6D6wZr/XZoWpv/6JpeMDdfM3Ni083eep3TTccy+4O2jrZHl1tszGZnaxizGW8lowJGBYwKGBX4bFdAwExTYwPZaRd4dKQhPysF9pT5isGVMI3OlBa3sO+7jSDZksBKJMHyb6o1GXABXvJ7O4FtG+PIxJhL3NRbKENvpXy8mT+3tnZwHfEaImAXLpP/FyMsZ4JzAXDyu4A2VzKXjs4O7C23gQ2N1Wy4c0Wy8z9yPGGzxWuooaER73+wG9NnjoOvrydefeVDsqwt8KLxsKOjnQKYNXWN3KcjgXoF7Clznzd7AvO051LezF5ih1Ckp+fh76/9Bd5kxpuZLR1EttmZxm6LVj2izOnCmcPtRjO2M8cPUL68gOcrfdZ7KQ0fRQY9FoWUt4sbuMi3RdJ+o0WM06wY2SVS8estwsyOIAiXY8hy6vA+3pt6TlzYKAMxWWRfR/Zu7wPCRcYeM3Ks6huXRVh8+YpidJguMe9/XKnTK//9fzFxbByWzp+OjsosWLZVU3bQydo5YMfhi3DnvS+pqMW4hDDeJivKzO1RUl6LjJwSrFk1Bx9/ehjubq4KlIsxmj/vR2ZOIc36nNS4kIkVkYe3NLfBlfd65szJNNhLxgq2EmzZcRCJkympZz93sL8v/QKqEUFGPO9qDrzYoy9S8/c27cCalQuVI7oY/PV9Su3mc50TcsiEH2VM3spFM8nUO7NHnPJ4mvhdupLB+LMmTOcx5k2fpLwL2imRb+y2R60jTQHZLy7LpaQT7IG/glgqCw7t3oJVj35JTWh8lpehgvBWaQP5J1hk8m2g5bpMuAHC/wnu/D/BJdwsE26AcO2m3ysg/IlllAZyeWf73j6jUf5+M38baP3+w3uo+zTf7ma2MV+3/3bX2495Da63DzmvmzmfoV7HUM5V39dQ6vxP8LFiXIJRAaMCn7EKuFhUwNe2VDNYk5gySsgFONuwv/bS+cs4dz5VgUHphW4mc50QF4FJiWMoSxcjX4Jlgi0BzGrhz5p22JTAQ2DX0U5QRjAufcLNlJM30SG9trGJbto07aLbtQ6SxDRYgLgLJwA8PDgx4OEKZ8rXXRlv5kiTLys6Z585lIRGbj9qdAxe+8u7IDxX5nHCuldW12NUXChqCcRHxoYiIjKI19GJkAD2inMbOc+3PzqKs2kVBN6eqOOx/ZkNLb3BSx94lC7rrkhPuaD6q1PZBy7Mf3VFmXIof/zZbyvn9Rw6jYtZ2rR5S+gur4G5gZaSwjyCykxmZ8skh6tyWdfZ6oHWF5m4gPDw6Dj1skSDZWekIorgX0zjZJFJEw10j1GxXrMZSybRZmMmT4OXj79aZ/vGd9gPX4J1T/+rMmozXyw6mmHZXgtXixoc2rEZ/m4WGB09Qk2cyP0SAkQmRLYdPM88eDfQYBpzJicouX8bJ0JyiyoIcHOxbNYE7Dx6HkGBZMspS5cW27UPLcSeA2fgz8i6Nsm5k2kXqgzESO1YUqqcPfKKyihpT6CB2hXEMXu+iIz1olmJyMzORz3d2CvoZu4kcnTeywup6Xjq4ft4PyPpP8DzM9Oji/xc1knLysWRU+fxwJJ5nDSyp5y9Frkl5Shm1JlMJi3jBMNVsu8lPI5MDoSPCEQn5epNTuFotPFSpcng/c5Mu0Sztsm8r+mYtWjFZ1qSboBwbcQbIHzQjybjhXulAgYIH96duJsgXAedcubmQPsfBaD9tx+sMnJMfd3rbaOvd739mL82lOP3v17zGpifk77foUxEyLqDgfOh1GCg7YdyLf3v3/BGorGVUQGjAkYF/rEKWFt2I8yjhL20fSW/Sk8s0nCCV2G1RX4ujLTkNzu4ipqTrwsdLgw4WUcxwlL0NRetn1tL4bEmeE/PyEFySiYd1p0VWLalPN2F8uT4qBFsISdQpOFaa1OLipuqZF9wZVWd6umt437beWyRGgsr7+PtBncfT+zbeRTLl85Ai4Udsi5fpqy6UjHgEqs2dmQkMq8W4bkvLodrMLPFaQzWSRAnTKiFtQX2HjyHHXvPwJNRweXVTXBwduP3RoREj8Hjz3wDOzetx8yFyxRwFja6qrxY9WILSItmHvlhgmDp1R5r6sEeqPoidT59eDcSxk2BKyXtSccOqEgsv6ARmDpn8YA37IiKXIvqYcJTzp3m8feoyDDdMV021A3c8rIzFEO+f9tGjKOk2sPTW+1XesvFVV3M6PTFsrkY1k1FsG0qoOS8gkDXHntPXoaroyPGjwrlLdRYUbljEju3k0y4v68Ho8HKMWfKSPVze3sXCuh0fvpSFh59fDl2bj0ET0rHk5IzFdB+5slV2LX/lHImb+C9bG2jaoJjoo5Kheq6ejLqUTh6JhmPrFiAD7dTZTB+JAFyMcJGBCCVjHgAe79zCJhFGeFNE7hdh04gNjIEAWTKtax57RxlTEnPuQyx4rJy+Hp5Yjnl6CKBl0kKz0B/7N15ULUfyHUeonFcDY9vyzaJxx9YhhGBfpTXt6KozRWNDkFKBXKYLLhfUKjqDZd++RupFv6xd9zt3doA4Vp9LYrLagfV+Hrwg8hYjArc7QoYIHx4d+BugnD9jK/HwA6V8R0KM3sjFvp6QHegiYHhANQbXc9gkwI3OrfB7n7/7QZab6jAfbCJkuGNPGMrowJGBYwK3NoKNBYkoSz3gmZqRSZcerpt+V16uB3ISru6OjPKy0dDP9bMaWaO+JX0HPj5eil5uL+PB1lTd/aK04SNrLNuqGZSnysAXcO+zfyicmXoJv29DfVNZDfbMCVxFLwY2dtOJlZk6tJXbiGgXNh0gqEuEzCvqKGJGllSkS23EJSnk32t4t8eWnsfRkf6woay89+8+B4l7s5KTl1DAP/EmoU4cPQCJc+5GDc6kpnk49T11BKU/+wXb7GfnEZs4YFkzZsUEz9qzFgsffKbOHz4PB3dLcj0T+d51ilDtha6wV84fQze3v6IIhAfN2U6jykmdNcuYtx2YPsmRFDWLlL/qPhRZNoLCYojGIX2N0wgYNb7vs23FpfygOAQxo/pTPgRFVP2xed/1McETlzTg0KjUMZe8UT2r4vb+8Tp83ryvw/t2Y54mrH58v5YV6fBujEX1i1l1PSzl5/XJV8uNCvbdSxVgdRJo8Ip4+7iJIyVum5HTrJs2X+OruT+OJeajRH+3gTDQXQ4byeTXYGzl3PwMOXo+w8mcf7ERt0HAcBhI/zJlJfx1lkpEKs/X1ryd/ECEGM3ka27s2+/nmoKBzLVgoXGJMQgOT2bY6mZ94GGfzLhQgVGCM0A5WfJlZex1EWHfQWuVEsDo5H5g7DmAX7eZPytlBpCQLg7QfyZS5c5mVOrtTNwMwdeZw77w8ePilV54gcJzD04kdRixXYLa3cC9yj6AlRxgmTRrX1z3YW9fd5AuPhCDLTcURCexVgIYzEqcK9XIIwGL2oxesKHdavMWXDzHZiz0/L3GwFdHRgOtL+hsOsDgV79fG50bFlvIHBs/vcbnZd+jfox+7Pz5n/vv27/1653IwY7j6Gcn3k9BjvGUMD+sAaKsZFRAaMCRgWGUAEH6w7Y155CAcGTAOE29dWhHMAlZkrkzPVkp4XFFtAdQxn6JUqJiwmos8lauhNEeZHRXrduOcaPT2AUmbDNBNJitEZgpnLCyWAqKTsBMFG66juW78JMdyrZsvZQoP5nYjgVJyvSdII3a8qMiZykAR1EgpTDt6KBoLk4rxh5+SVkWZvQRWBWTIA4fVICwmJGoJtM5ytvbsW2PadUrNnk8bF4+fffgjOZ9FME2Zu3n2CPswNNx+oQFuyLq3mlWLFwMrO2pyHrSjl2nCzAwoeeUedzbP8usvT1qhc8loZoAnwHW5oJ1i+dOUmQaEGJ+AzkUd4cGBLWI1s/e+wAAWvXNWZpsr/jB3aqfuTIuFFq9/L7yYO78fUf/0LVT1+kd1z62etrajBqwhTF1k+etYBybI3cO7h9I0b5dyDG1wodDWUKEIssXICqlLeFDLW7qyP2nkhT8vwZ46LRzgmPqppG9XpooDc+3nsOI6MFeHfg/OVcld8uczCtbCuQ8/dyI3jlayI792bLQEJMKCrYCiDriSO6SMFteM8ks1vGkDDlsp0tY8RkfNkR6AvjbM/JHhkSFgTqEiFnSam4SM2F6baX9gOZGOB6AzGaakKB56Q8CwS8K8DdrXLFU9KzkMO4My8y6g3MBXdjn3lBSRnN5gLRyImdqwVFWLF8Pix5rB17DqPeLhDOvqGYPFVzmP8sLwYI1+7e9UE4ZTV3YlEfaHIyHJwSEVFd1oCKsno0NXBmSV4y9/wf5gnJIaytLSnpsEVAqAelPXY9b4bbkaU4zNM0NhugAjfFhGueKmrp3a7vTns+KPUfLPobs/Uarqn96JvroNz0F/O/93749rq0XWPMZvrDNdvpxmyOvf+A3YqBYGdPZ9ghLFdoYnK7ln+ECR9M0q6f62BgX14fTI5uvq05yO//840Y5P4TCrLf28GED7Tf69W0//qDqQj617b/hMX1JjD6198A6bfr3WPs16jA57MCtVWVOHFol5JJjwiLROH5LZg9LYq9344KHHcTzCg3crLgLW1WyM7MwvEjJ3CYkVI+3t54ZO1SHDqSxPzpBsyfPxW1ZLglG1xAli0Bs/wLb0dgJZJmTzLcnp4uChTZOJBhJxgTwzXVOy4mZQTn4mbdSWCnwyxdzK5yxwniLlxMR8rlq+xJdkYAJwHCwwII+umezc0FwAtAayXQryOYLiiuxFUag4l0PiTEHydOpqCOrPfYUZH4ZNsx1d/9r197kLFktdi84ySCA73U+UaE+ePgsWTMTEzA2lUzlBLg9Xd2UeruxPOi2ZuDn+pVrqsuR0hEJEZPnMYIMDqnM1taZ8PFMK2hgWw/o8w+/eBvSuL84FPPKRm5MNeSSS0gU+Tlfv7BGD9tzjV9xxJJ5uMfqKLFZNlHF3Zxrv/K9/5DTWYc2vkJXNw8FSsvx29rbSFrHovLKcmYOnMOHCybYFmahAO7P8WEGF+E+HsQ+Har/vniigZmcjeQeXZEXLg/XAiWDyVlKFCdOCYCH+46R7adrvV8Zpk9KQ7F/B7OyYm4yEBKt8XpnGOCRRdzPFEsCOsshnVK7SD4gr3kAvRNf1DfNVsAYcS1h0f1fCb3nr/LtjKxIBFyDewFl84HB1FhMK9dZOPyumSLy/gYSBquYxttl71ARv4uYy/jaj4j1K7SzT0cn+49otZp4cTMioWzlGt/aloWHl65SJ3z/qOnkEplh39CIkZO07LSP8vLkEF4iz4B9lm+WqCa7/GBFovSssFzwmVW5k4u9XwD7t92GelpZTTBaFWzTFq3zj++yF7kzWXDmT9PD0eMmRiMxEUxnOki8LlFQP8fP0tjDwNVwADhwxsXdxuEDwSiB5J+m1/dUICsrD+UPurB5N/mxxuMnR8M6Jrvc6C7MlA/+FDu3kCs/0BAX9/X9eo4GMt/PbB8owmN/tdwo/s4lGs21jEqYFTAqMBAFRATqlOH9iCEDty2Vp0IdW9UTuh5uUWYOHk0opj/LFLwivJqHD14CqdOXVRS89HjxzOyLAe5ZJ8F84Swj/fRdctgTTmwRpGyb7ypiUZnTaimDLiCX9Xs7RaJcTuZSgHe0gvuTgMvbxp+udLN3E0M1+hoLoBflm7uQxzWJVdcMeESOcVJgVrKTcsJnPOKSnleNQRZDpieyD5lHy/F2CtMz5OQ66CmGjV09E5JyyFLXkZw14kxzLYuoQHcT//rf7FyyVQ8tHom9h84q5jfbDLgk8dGEZTlcZLBFc88vpi9wV7YuvU4DeHsMfe+aTh3NBNnrzYhLbsUEXFj+XdnlBTmK0d16RP3DQxCdnoqtq7/K38OZq/4TGSnpSrJuYBKiUoLiYhBMet35th+Zb4medT9l/4gXHq/a6srVIZ3eWkRDuz4hARaPXvUi7BgxVp0dlsjPCoa6Wf2YtYoLzg3ptP4rhnbj6Zj8sgRiB7hg3PpRTh89irCg7wJejmpUliJx+6botzjT1zMUTUYnxCKPccv47nHF9FZPB2llXXKQC+OEvRgfy8FumVixYSiFajv6NCcz7VnfBkACo3zuzkQlz/1BeYCtgVkiyT8zKU0RpdVaiCbmwrolgkQD5rjBQb4IipM4uNA5rr5mgkLOScB3MKmmy9adJkDpeclOHX+EkH3bF5jnTIDtCawFwd3iUs7n3wFD9+3QE0qnOPPe4+cxtSJozBhzjKUdXih2+rWEjd38tPo8wbCa+sHcUcvKa8btCdc3gB3armSlI8N79BNkux3J9846j0h6OvWYPDey+DslmQ70vcC4yZEY/p9AQgJ+2xb/d+pe3S3jnMzIFyb1dTOdKhMuISL6Ky12k6fsexhvk1X3o8J76HIe8lvbntjJvya7UxMuPMtjiizt7u7TLgO7K5nkjaY5Fsqfj2muv9YvB54Hyqw77/PgSTvNwt+b8QSDwT29WsfbBJhoImDwc7d/B6Yr3OjCRJZdzAWvf9r11vvbn1mGMc1KmBU4LNZAWFOhV21ZF+3j483ss/t4D/KnSqKbNzYWKSmZmLpMoIWgueTJ84zx7sCsTHBWHLfYoIg9tQydzrtSraKnsrJLcCP/+0r6CSTqSAz/30WMCW50FYinWaPtkJQlB53ESiXspe7iNne1WSs68lc1RKkq55eAnEB5V5+ngikq7YX875JVSqztzaCL1Fw2oicmdJkMj1oqarFqbNXCCKdMGpkOFnhVrHsUgZguhmcgE07AnVZigjGLiRnE4jVsjc8HxPGRGHFyumwJUP//qtbcP5Spupzlj7o+TNHY+3Ds2HNY6ZlFeLMhSwqBqKQTTl2Fg3ELqSXI3HBKix64Cm177yraSS3NimTNk9vHzq9FyNm1Hi6m8fj3IlDBMulSGBGuYenD13OUxBPwH5s33b2bntSRp54zSDqn/d9khnusujyd9lnI3vUy8vLCPDj4GTVCheretRn7Me0saEqx1x6qrcfT8eUUSGIYs73xn2X4O/lgkVzRqOxtgnrd57DvKlx8KXz/IW0QmTlV2DG+CgcTsrEOoLzpNQ89lI3qti3kbz34UG+KOckCPGMul+OnDCJphqhjQy6yNo1llrrM1eLDsgFjJv6z/UHRyH+pD9cmOpNNNaTdofgAB+qFWi+x5oL2y955Pbste/ks5tkui+aNVW1O9TTe0A/hqgutNxwC5PE3kwvye0kl15yxw+fpGs6o+nEFV2XrkvvujixX7qcwfizRaqXPfNqHs/nIMbER2ERM8XLmy3Q6ByBTlOM2Wft3T5UEN5ChcM/w1LL8TPQYnEvgPCs5GK8+8pxvqHaaHghRhe3HnubX7wCZ0ppZMXZrlZ894X7Kdm5cxMO/wwD6k5egwHCh1ftuwnCB5MzDwZiryc9v96+BqvMzcjRzfcxFMA+1F51fb+DscyDsfk3O6Fgfpwb9bFfbyQNdJ5DYc9vNNEwvNFrbGVUwKjA57ECjWRR3/jDC4opDCFA27d9MyayjzuUZIlAqHqCrTlzJysQXphPN226ea9a/QCyrqbg1T+/hbFcN5AGbQJopN82gW7XU8met5Bl1GXk2jOF/IdflEI7UIYu/doWYqQlbKpasxstdDEXUF5DMF5WWqkk4iIXlj5ib4Lx8BA/hI7wows7+5wpO28ho95J4GVjZw1bgrgOcd/m+sIICCtqz970boL2JsWaiqcbIR+/S4yV9KK38NoKyquQmV6gTOLkfIqYI/7ouoXIJ8D+5NNj+OYzK+FHibrsu5FgdtuOUyTWLfDb1z7VTOt4nBF8/emvfhlWHrG4mJKDssKrPK9WlBTlK9fzmQvvU0MrPztTAfGlDz6uGP0rF5Jg5+jE72ewaPXaAaPNxITNxy+QQH6c2oe4nHv7BSCKGdYXmftdWlKIeUsfQEFuDvLP70K8Rw0su0XO3U7mO1ipW9sIjHccExAeisgQL2zan4LoEB+MjAhgJFwrth1OxYJp8fByd0J+SQ2N1/KxdOYo7CYT/tjqaUgmME/OKFIRclPGRGIEo93e3XJMsc4+7P3OpHJAlBFPrJ6l1mmnakEDxwLETeREjzxcbrxoFDSWXMaGRJ0dPHlRmfRFhAahqLic+fCOnCDJxsxp4znPQlVGYYlaT8zUTjLze8WiWQiiQ3ojlRYiJe8geE+mm3pIkJ/KKRfwri9yDHuT+d7W3YcYUTYDHWTLhQmXiRoH9qRn5RXSA6AQ61YvUUBfDNsEhMdEhOCRVYsV4O+2skO7exTqLN0/cx8VBgjXbplFWXnNoEy4C3tkbvfSXN/CD9xDyLlapT48TKERAx5WfSzybEVeogQl/NCQ95EuNddcB7VYAEVIXodFV0Q7/yPSjxmzI7H0kTHqQ8hY7r0KGCB8ePfkboHwm2GLh9KLLVd/I/nzzQLX/iz9QBW+EQAdDvgcTOZufo2DMcs3+nt/1nuwyQv9WPo13+ykwvBGo7GVUQGjAkYFblwBcfr++J03MGVCHPZs/RD+fh744U++gbdefQ+vvvkRfv+bH2D63GkElW3YtXU/QiJDMXLsOPzXv/8SC5bOZm71eSxeNgeXr1xFIIGYRILNnTtJAZkuAmXdeVsk4F0EZ/bs4/508z786X/ex/JF0/H897+ClHMX8PKrH+GJx5azj3k8ATZ70MmWSx93PcFvTWUNCmkSV0yZchP/JhnhIexNjo0IhDuNXS0kc5zry4OosOSaXJkM/5HzGBUbhjhKq7taaNJFSNrO85JnVwFpdmTmbTkh0MJ1M68WooyS9fTMQgQH+2DmlHjYkIHvJEu//qODSMkswPe/dj8uJjM2i6C7ioZjtnyGDaZMvbyiDpfSCsieV9HF3Q0+sYl83nVCTWkuLiWdwOL712H6/GXqZlxgzncqQXdEbAKd41sZc1ZK47fVqp97oEWYcHcvbySMmaRe3k+HdTFeq6uuxIGdWyl1D4WPfRP8HZvIzp9HfIQP60bzPDL/42MC0cEHunaqXXcdy8REgvLIYC9s3JuCmDAfjIoKUGzzx3svYfH0eEq+nQnCq/ABmfGYMD9cZC3i2BvfxNqVVdUrhvnJFTQpY313HL7E+zeJzu1+OHroAn712hZ88aG5ZNTFQM5C9Z0rsKAD7h5pui5R1/rFHag2kPu8adcxRHLiJ48AfOXSOXChiduGrfswbeIYlQufzZaHrbsP07k+FJPGJWD7vmNYs2IhfBlNl82ef8kPnzV1AvfHCR6JxTMtGvZnvznvlRjAbdy2V40NyZwX2bkYBApzL+76ElHmTnd0eQYWZ3xRSkwcnYCpk6gY4ASRvF5SUY1BOmyUAAAgAElEQVR25xC4hHGcfoaWzxsIF+PIgZa7DsJPH8rCxrfP8gNIZgqvlRD3tmvzdb5BLNlLY8m+bgHZataKs0fys8xiKlmJSQ0s/TqdJrfC60FriRNwcbXD1380H57+lBgZyz1XAQOED++W3C0Qbn62Q5U069sMBUzfaB3Z1/Xc0/VjDQSihwJ0B5s46D9RcDN3bbDz7V+XG137QAqAm5G13+g8buaajHWNChgVMCpwsxW4fJES84I8RIW44+C29/G157+CQPZ2//aFPxDcFOEPf/opE8ic0NlSj+1bDyC/sFT1aFexR/jZbzyJjeu3KEJFHLAXL5iKgPAQVNNxupmxU0EhBHkEvRJZ5sbXWykTd6DE/OUX38F767fhwVXz8a1/ewZHdx9llNg7ypTtzZd+StM2J+VsLTJ22belqVWyjeCqmWCokOeQyXMTYzRxSg8PDaBEPoSydTdYElxb0jk9jTnVP/vl35R5W0IsM68paRYDtzmzxsHe1JIsgF3YbPk6cOQijdt8EREdjLM0b8vKK+P+XBhfFYG/vP4p3ly/DwspTV+zYppKSlt631R015Nh5/OxALS/bjiEID93zJ01Ch2uwTT2KsDJi7mU1XtROm+F4PBIjKUzurDH77z8G9angez3OtYogtFvA8eayb2UiDIB6HGjJyDz8iXVu//AE8/Aga7nu7ZuQlfBAdw/xRs5xWwXSCnChFiCZvZue7o6EZD7KvdxAcTbCcInxAUSVPti88HLiAmnwVq4H6PYWvDutiSCTyelVZCaCJD1pIrAj/3wdmwjcGSPvh0BrEyoOFNF0Mbn/VfX71cO9G7cro6KhFjGurmy7pPHRMObvf3ikq73g+tAWO8RF1M2K9ZESLkO7utsSgaVuc0K/EqWeCjdyktKK3A5M09F1QX4ebFfXBzTu8i8e2BG4njGiZ2lvLwSa77wMI6QsS5lm8TieVNV37qMTxl3Im2XcSSO+yIxl/OQaLPGxiY1rlT/uIwBtjZIT7rk3TfwNRXNJtF4PMcOTiQpxtyk5hAfA4lPC4oehSprKg1stBaHe30xQLh2hyxKK+oHZcJdTf0qt/NmvvfyMZw7la+9NwZZhPGWDyVbW5oc8M0rfRj29tqbpauTwFsYbP5NjKjE2bFFZt04iAXYS8yAuUPhQIeQQ69+dDymLYy5nZdq7HuYFTBA+PAKdy+C8P6S5xsZrN2oZ7p/ZW4GWA9U1ZsB4fr2N2LpzY8zlP7p67Hlsq/rSfqv10c/2CSBwYQP7/1lbGVUwKjAra+AMOFnD36C0qwLWLl6nrLQ2r79IHIpPS8h87x08QxER4dh6rQx+OTjvQRtDVhIsHPw8GmMnjAGe3bsJ/BpU0zimoeWMG+7AdlXCxSoEvmwDYkccbMePzYOY8hUMngZGRm52LR5P+LiwsiiL8ShfYforn4WkREj8CSN3dq5P72XW7ti7bFZ4snk2VUBOOkHJ5NdTffz06dTcPxMijJ8W7l0OgLJZItMev/BsyglUC8oLFf9wo2UXrfSsXz+zLGUnC9CE2XvIk3vJPhPOp+hHNmnLZmM9KQrOHvxKvx83JBXUKH2Kyz6mYtZeOz+mSrCbOGs0Qp0Sr2Ky6px/GwGFkwfiY92nkaAtwvjzyKxcX8B/MetQMLoMSS/XsXkGXPhPyIMH/71JQSHhmPW4lU3vKHioh4elcCM8yrmib+lzNwS5y6Ht7sjDm38MzxQgTkTRqC8ugl7z+Riysgg1Da0IjTAk6y3BwGlPJd3YdepTMydEMHJFm+8teWsApqejBQrLq8nA+4AP7L+MongQwAt0m0B7gLgJSpMOZmrO0KjO4Jxed5/+qdv0EQtB3GUtEtcWSKN7L68Zh5mTIwjABbndHXHFBPe2x+uyc/lJkrd9x67gGKa40kk2Sy2MJDiQ9KldLq1u8BXvADc3FQbgjDXwkCHjwiCC3vBm9lGYEtZ+p9eX89e9RoFoL041qTlVdoqxFG9meBb1A4CpAXsS8+4+FM5sp3CwYGTChJzxwkGG67bwDFdUVWD0OBAOs3T/Z7nL2BbthPzOXH4v5CSrrDPwrnTNQd/kd1bWKPEMghtNve+PP3zBsJlYmigxaK8onZQEO5Mo4Dbvbz4s53sHanuCas3P56aceT7RT40ZeC2sKdE+mqEuW7nh1N0nBdmLI1kf441SgsbsWdTCpoaOVjJqNdUNfGNwCgKbt/Rzpk3kYMMcqXyfp6/LA7L1oy93Zdr7H8YFTBA+DCKxk3uRRCuX8lg4Fpe19lc/ef+V389mbX5utfrMzc/j+tVdygmaObneT0Qrx/nRjJ28+u7UQ36X8dAjuoD1aF/DftL2WW/A/1teCPR2MqogFEBowJDq4ClRRe8u69Q/t0IL0p7i8uq8KtfvEyn8JNKplvGnulFC6bhj3/5OXZs2cV87VYVByaM+Jef+yr7wv9IlplZziqiqgNR0SGYnDiWANURP/vZn8mq2mAK5byXmCk+b9FUTJsxGW119fjOD/5buVj/4Q8/xP/7z1ew58ApvPqnH9FYLYrMcgMBt974KMDbxBqZpMN2EufLP+VThnwlIx8tBPwCopLOZSjCaMGs8dix9wwZ0wTMmDwSQXEhlG6fwD66n4tp27JFzP6eMx5dlBcL+M6lY/r5yzmM3/LBAkqsq8tq8OpbO/CrnzxF53YnHDuVSjl0mWLmVy2ZhANHk1WUWTyjugSQXeVrmTklCPT1QNrVYgLDesyeEsP4r3oExEyAbegcTkowe/rjd5UDetKxA5woCMO0+TeOvjp7/CBBdCu2b3yHZmyL4ekbgvLs87Cqz0SElyhaNUVqWJA7Ptp3RQPhnGyIJ9Md5OOqnsXFxO7Tw8wm93MloG3HpcwSNYEwNjaQ23nDl4Z0YqzXLCwypetKeNDT023q6xbujUV3ImsvAP7xH74KNwLeqWMj8ddNRwjuffH4yplYPGssWfB2FU8mN6k3cUkj96zZ3+1Bd/WjRy+QAc/EEw8sVGz1pSu5alxJrrxC8CK3Za93WUEpPtiyj/Vr4kRDLdatWkTjNl/U8j6u/3incttfMm8aRsdHcoLATsXjpV3NRURIMCX88crVn65uAM37dh04rnrOo+Jj0M0INJk8kumeEyfOIbegGJPGj2ScsjNVH62sB/PsCcald1wKIq/LOYQGBWiO+1yc6HAf7O+HJtcINNn7D+0Nd5fW+ryBcFHfDLTcdRD+mx9vR0lxrZq967PwDSc9EwK+BYRLT4WbpwOWP5IAXz97/PonezFtUjDWfp39HjRaKMqrx4oFf8a6R2fhq9+dTXfNTJw5nKdYcDFlENAuzPk1SFwj0TFveTyW3ywIr9yK765Kx5eOfgcjzU8++XeY+SzwSv+/m62T8mIins39KT753Qp4IRkvzvgyNvQrwZpXTuJb0s7Sf1HH/TlC1OsDb6s2SdT3f5feZbfosAYIH14h7wUQPrwzN7YyKmBUwKiAUYHPYwU8LUvg40BXcrJ9bZRV2xLgCpB5/93NmDRxNI4dP4fp08dhYuJErH/nY6RcyUIRDbSEHfziM0/ho/UfKuIlLjacjur2iI5hz+6MRHTVVsGS6+QT0B4loBcz3tzcQkqrGZvFPuz1H2zDihVzyYTPxG9/9TrmMF98+tQxEHGvACB7UYbyebGLQEkkxtIKKXhK2NK0rAL2oOcoACau51VkRhv50L1yyXQao2VhNOXnh08m40p6HkYmhCEw0BfR4QEEm86wJUPuQxa1i8BWMsTf/vAAsnNLkBAzglFVHpTCOxBUl2ISweW0qezbpmu7LVnbKjLql8j4imt6Ca9J3MDvXzaJ7HkH8rmfLbvP0i28BpNGhykmeOGMkWR6UzFldCh8g0JQ5pyIzNx6bH7vNeWaPmbSNOWMfqMlPfk8Xvz59zF93jI8/tx3UJ66FxcPvM/Yt0YCaVvKy7Vc8xFs7/zdO6cwc3yIeoZPYG94SIAHTc0Yt5VeSsn5RQJGN4yO8kNsqC/8KTWXnuxmmra1ioKV+xC2WJ7vtUXv3RZArrHZwohLRFsDTZ0f+/7LOJOcA1Hw+rENYDrd1MfGh9FNfbqSoguGUIpaysilF1tlcvM49WQoCyWTfddxfPMLq8h6u+LXr24g09+gTNemTUjAWJr7FVGF0cp9JF24rM4rp6CEQP0q5s+YSMAdrQC09G9PT2QfOJlzasaZb96OjKw81R8upm2e7m70FGjkxEuLcnavqKpWSgrJIheZueAVze/Kksy8g2LOJTfeiuNW8s/l/OV1ySf3EJM//lzNaDOZPFLeBNxm+qQx6vrqbX3R4BjWO2F0oxt7h183QLhpVFdUDh5RJpEQt3v59b99ymzBumsOI4NcPsxsCcIFQAeGuuPp70yEs30b33vWlB6Vw51vtrGTONvDkdhMG/u33zmKWdOjEB/DNwBnoM4cr8LfXz7JSSf2VvDNI7EI0sNhvsgbQEDe3GXxuG+t5vY45GVYIPxa0Jz4f7bht8uBbd9ZjowvCbCuNPv52rNRAB5v4BV8md8fwZoPchG9+UUs9zJbVyYC3owxgfwhX9E9uaIBwod3WwwQPry6GVsZFTAqYFTAqMCdr4CdRSMCrHOUzFuJjU0PaNYEFd0EwtaOfCZlXJmYpEm/bAUlweJcLc92dZSdC7gpJzgVZlAk28uXzcKuXUewauU8FTEmz4pWZAvfeuMjLFsxi2C1Av/5f/7ALG1nMq6d7J+egJMnL6n85vf+9oJidR3JWtoRjH265SBN3hqQOCkBkeFBsCPAl3P8YP0umqflU5Fpq1jqekYRRbMfeUSIPw4dOouZiaPw6W6y+BJ1xm3WPjBHEUOX2CPeyPP1oNw6QdYnUM9Ooyx+yxFUM6YrcWIMQZsTXnxtKx57YCbZ7AbERQdhPFl0adEURl+WUhqU7aMR2clzWXhyzUyVp93OSYIy9shfzSshQK9jdFmpYsol4/r+heMYncY+6k4r1PnMxAcfH0VRbgYWrXiIJnc3bsl87/UXkZF6CT/5zauwrT4Pj+rDKKU6Yf/pHHU+2UW1NFjzwZJpEXh72yXMGDMCmQXVWDAlgv3Vbdh3OlfVekJcECKCPRnVJW70kr9Nplcx3gSaPRFimvmyLiHvBeKyjmxFoo4AVfLAxZgtm07yDmSrA33cWYcw1csvYFXWEwzQ0NDCejE+jTWr5qRBZU29ev6Xc8jhtg9y0kRi3k5fzGBfeRPvTytGRodSdh6ggK1kyIs0Xfb1o1++ovb/taceUvFiVdyX9Nq3ETQ3EmCLEaA2kUBXfOW4Tzk9x7BMAthRCeBAwCz7km3kYqTXXcC4EI8yoaRqwC8ZN5qZoKYGUNfNyQetPUJrc5drUO8YIewlXsqk+m219USdS5TCTPfa8nkD4dL3P9BiUVk1OAh3cLj9IPy/f0QQXtI3xFwGlbyxbAnCVa6iyFfYD/7Fr42ibMOXbwA7fpC2o7WiAk1F1apfwtbRFs6cWbSwo3skJelW9l34tx99SDnRaXxhzVw10ymOihKNYM6Gm4Pw5WuHKkdPxh9n9mWu16x5BBs2rB9knD+Cl4/0Y8uvWZPA+7vLkUkQ/vxI85/7rli57Vu4f+8ibPox8MLqnyP0lTeAZ19D1I9D8YsXgJc/icGbq8nOvwI8RxC+6bfCtH+2l6GA8B5LATNvgd7t+l6/3pWgzP3U53i/nHBTkIn+QdZ/fdPavd0NZp0O+gdjzxHNXzMZafR0ReivqQcOcBZT+0f1Vi0O9EgYynKlvHYoqxnrGBUwKmBUwKiAUYHbVgFPq2I4WdTC2oImWn0WTRUpwEYUksJqChMtRI3KgFZfFmgnOLfk37rEcZxA1J6g6cyZZKRl5OCxx1egm4zo1m0H4UB2OS4uAru2HcakqWMpRT6LYD+aibHv/PCRc4pVDKXLtivB+Xe/9ySB/Al0k9WcTMf2I+z37uRxJJqskVFjiZSX15CN/P1fNmDx3IlYMG8SnL3d0cLn0pRTyUhOzUJ8bAhefHkT+3fH47mv3E/5O/OkxUCNsvXLV/KQQgm7XNf4kRFkPsnOEsRNnxpP8H4Gr7+9E/ctnMRzK1O9yF/9whJEkTkuKa1GoD+ZZQI6kZLm5pdj54Hz7D+2wQKy3oEE3SyYmqAQI7DtBy4pmfXDyyYoWbMASWnZ3JPC/vOsZsxdsgy+/pSzX2c5uHMzdm35EN//+YsItC6ExdXNXJseTXw+b6IX08GzZH0zyhQw/PqaiTiXVoqYEE/sOZ2tJjMEaI+N9lMGbdJaKpMR0uuttWX3Bd8m9N3DemuPZZqkXIFyUy+3/CzjwJ1AWHrz9d7xhqZWVNTQNI893hWcwKgjAJfzkux2N6ogxGDNmznkHmSvxcxt//FkFDCGLjI0UNXrFy9voLybps1PrlK92sKYNxGUi7ma9KYXlpSrfu+IkCDVky6xZAK2JT9cWGw7uqzbcjsB1DJ2tevTr0GAs1yAuojeS5OXTYDahLHVH/o8A/frrO3dpfbwa+7ELtu22Hqh3jmSY+TeAuJDBeHNLf8cOeHNzfc0CO/LhMuHqoODDRrr2Ecyxg8LH4jF7o/TkDAhiLLxONTRsKP+aBYsczvg2GIFqy5LtFp2sA+iG9YJLvBknmCXQyD+5V9+w6xAT6x9aB52rr/ID2gaQjBqQpzT9aUvCB8GEy6Atz/ATvkdZlGOPhjwFib7uR7t+VT86BNhsYcCwrV1fnHSdPaUm2/6bRjenfkasAacBDjRc11qUiDPAOED/XtigPC+VTFA+G17pjR2bFTAqIBRAaMCN1EBV4sKeFmVqMlxNvJqVJ8CXiaEogMxYfzUn0xgpmd2W7fs0l4TQqeisopspbNiFSWazJHs6HGCbSvKpKfMnITi7ALUEUhHsH+8icA4l07nB2nM9oWnVqCYbPnunUfxjW+s086FysrX/vQeGd8yLF0wmRL0emUe9u6GPQpYfWHdEvanl9FJOx8zpiQwv7yQzHkgrmYXUf7cjq89vZpecAThiukXFpZO5ATgaZSqnz6fSaK/CzFkvINH+MCB4M6JgPHV/93G17JozOaKr39pKQ3CnPH3jYfZs+ysZOoBNDETf2JxZj95IQvHTvN5mfuYPTUGDmRe6xsb4UiA2EWqVICklFKyxeX3Y2ezcSqzEROWPs3rH5wJP3fiIDa//xZWP/FVJMZ7wjrz/Z67KqW3pVTanvnoF7PKset4lsoFFwA+f3I43t+ZQudzLyxOjFSws4lgnByv6Z7q91eLCOsF2rJ7DXBrMFUqpvWBiyxbAK+wx4rhbm4jSKa8u7aZCoBaVNElXSTtNgT6ArB9WZ8AX08y144oLatVoHx0XChrb68c1WXSQxS34oReSyVDOdny5Iw8KhGcGY0WTGGtLdwYQ+fGSRkXusA7EXy782flpi4pTGSmJRpZtY7zfJQFlYlcGYwMuom3hNmqvbXShrsZ6yS/yXFN+cwW9FboFga8mw7rjiFoISa6lxYDhGt3464z4b/+t61kwntBuLwHZfZI3nbd/IR67jvjETXGjfEJDrC05QfIpQto+DAXnrWOsOd6lZyxbOHMoRs/GF1s7FDd1oSm2E74PDYe3c7hfJO0c6awDS/94QTOHq5gj40z+3UYB2Aajb0gPAH3PXJnQPg1bwSRtZPVPqW/kEiJOciqK1Z8gLeNAvm5JvAurDyZcAHyJfy7zn7LOgYTPuBnjgHC+5bFAOH30j9NxrkYFTAqYFTg81kBa7QgwCqXTHi7glsaqqH8XDqvNdJQY0HlwU31C+ugTVbXIJrGMPZKcqWSkr8tLLC8JiSP9E07EEjxAVE5kkvvr0h9xalc+q2bCMSEJbbmc2U9JejvfbATCSMjMWvKKLTxmbOV4HX7tmMYRclzLvu1yymLLyRYz6WUeUSwP0GbNeYsnMI4r7Nkqz3Zs9yMhyhDf++DfXhw+VQy7I6KtVfnqzKku1WPOpEx8rKLcfZCJsFiFaPZ/DBxQgwq6KZ+ITWXLK0v2fJQJWEWabk4oF/OYHZ2hD9mJ8Ypk7pOXh+JaWzcfkb1aS+aPZotmoGcZGhULLtMREitRGovvdqnL+YQcDJerSsADz37k2sGntQs9fwZHNy5CbFjp+O++RPgmP0e3efp0G6SQsv5i0mc3KCD5/Io229B8tVyyuqb8avn5ytwLsrW+kYxSNNl1XIzTffSNMnSF5ib+r5Nr1lT1i2ycXEHbyLAL+f1FJfXoYyTIDU8jrDqLrynIVQAuLs50rDNni0Irip/24r3Uhybc2hWt+dYsrrXIlNvInhv5P2UmtiRyRY23Z1u5MKShwX5K3ZbWG+RlBPSEqjTX4py807K3yWlScnBZRz2MPQaSBZXdA1hmUDzTb2dtckJjlQdpfRsTaivjXMCbMmip1sBfxdXAk5qEGxbsFVDQLe0bMi69S4jadAWyox4+mpZ3VvRZQYINw2RqurBI8rsaZ1/uxfVE94HhGu9Lg01rYxLiMCjz41EW0k1bFzd0FSQg6rXL8On0QX5bXV4Oy0LJ2hIUc8PswD2uCynfOihyDB0t1CCwdx63ydoxtFqxzd/B0qbLPHUmr8hMoCW/y52nDXjG48zgeZM+PBA+G4aoJGBXvBThL7w82vM1aR+U34sPd+9ovDhM+GyN00Kn/tjOd5ugu9nkLnaBMIhYN7EzBsg3EzC03cUGyC8bz0MEH67P+WM/RsVMCpgVMCowPUqIAAiwDobdhYtptXMQLiAC+UKLSBDvkyIXDXKihSdoEd9mYy8etChoiQV0LXQ+8/MqMluBWBM0mATMyM5zcIoC7PcytgnJ4I1MXDbveck7l85G540UqtnL/f+fad7jLSKadq18r4ZqG7vxvF9J5Q5WOKUkThBMzZZ7AkCV6+YgQ4+qzZxW63VUp8o0EC4yofmQR2VAZwFe7krkUyjMTFp8yeQHz8qDMERlErTpK6RrK8jWzBtyaKX0ISNbaUKoMsz7Y4DF+nAHgOvQE9cTs3Dnn3nKJ33wX1zR6vJhyaCdyvuX/yWTjPS6+TFbLqou1GKXYPJC9fBf9SiPrepuqoCB7Z/zGO5YhbjsGJbDzCGLYfychuV/+0kPfNE/cIEJ10uYQwaWfhwb4Jy7Vl+2bRI9VorW0F75NimPmcFws3Bah/WW+KHoXq8hZhrZD95QUkt8nie5TRNkz5wZ+aFe1MN4E8Xcy9KyyVPXIC5MNzRYX6cKNDAekFxFQqJFWooKbdnb7cLzdzkHrtTmu5JIzZhyCVXXuLOpIbt3HerSXauDxfFxtMkTu/V1s9bmzjQwbaso6k21N/VD4MBcSEaeyeRelnsLm4pQFpAtfZlqYB1u/pZgWyCbksFwmUMcQyrlkptrGt6AW1ps/ZCuc9CdNp43HMfPp83EC6TVgMtFvcaCJc3gMxaqg8JBwuMnuyJJcti4WDbhrL1l+CV3I301hr865HzOMM3oxVlIDIz1tzcwf4fOzwZHYAfMVJAHAUt7veG16xRyMooxx/+shcbN6YhyNcXiaOjlExFnAvlQ6/HmO2mmHC9L1yXk7O818jQtXVAF/MBGe0+d2QocnQeQqTseT/Fywt247kXThDga2C8rxyd5yQ94nsNOfpAg94A4X2rYoDwe+7fJ+OEjAoYFTAq8LmqgLdlAVwsa0zstgAKpe3VmHD5WX2ZwLgAENPfNDBrkqbroJwyYQvpgVWmVxoLakLbCrdotLoGWhRIV5XWmM3ev5vW4+vCkorbuSySAS296bmMqjrD/O7JE2Px13d3YCQzxufOnYQtWw9hFs3Y3MjG7j14DiFBjK+iadyDdOmWrHIBisKCC+jWJwYE8IuZXC2Za9m3OyXUyhuJkwqVtY1IyyygA3uhAvczJ8Uwq9qVMWxtdIHvVM/LwrwXFlWSgW4kY56H+5dMZD90A5Kv5GNM/AgcT8pgtFutMmUL9COhxX5pR7Z8HjqTgW/8xweqp3t8wghmWzvh4ae/D6cRE3vGXns7M9ebmpCWch6xlmdx7MR5Gpo1YfXcGIwM98HJlEIkU4K+kLLzfEq9Nx/KpAeTDQEvc9oXxNNIzp/X36z17uuLAqbX9oDL878lga70i4vkvJ7AO4e+T7kE3/WMORNQH+jtxmtwV/JwqZkd74f0xYs0/cSlbGTklmGEn6eKqBOzNemJF0M1Py93buepZORqO24jvdwCW9s5SSPpSSIl1ycKLBSb3Sv/llPvkcubge4eE7metgmd4deczDW231Ipe7WFx1BjVwfYbfxdvgRk86tLQLa8JhNEGvPdTeZbzNg0gN0rQe+NW1MnZ9p/X4l6h7Uzyr2XoOMeyw43QLh2u+46CP/VD3vl6DJ0rPnGsaZExtFR3AMdUd/ShC99PR4htp2oez0Dzm2WePboaWygfGYyMxG/+s3FCIv0xcG9l/HmG0fRyA/kX06NwiNkvMsirBD0zYl4663T+NkvtsPX3ZdumnSjZE/HBImv4AdFGz/wZFDPXZ6AFUMG4SYJ+CuLsPdZ855wnaXWmG8dMPc3Rxs6E74NUW++hdDf6qZuZj3h0g/+pXTcv4f4e0OuiRHfhQV6f7rBhBtMuGHM1vuPvvGTUQGjAkYFjArcmxUguHayrCcp0gW7liI42rYTtEk/qwa6rwHhPaBc5Oc6S26S6qrfTSBbQ06U4xKUE3BZWNL81Jpfsm+TjFhjOnVW2vRdgXrTdL2JChW5tURGCatuqf/M9cR4q4SGXpIPLq7ql1JyEBHmryToIwK81KnExQSrCKqzFzLYEumJ5TRasyMbLrJyjVkFDtMY7PjpK6o/fHZiPKaMYz45e5VtbCTLmr5HJI3OE2Seoyw9hCx34vho+Hg4KbCZlV2Cdzcfo3S+mf3Ktlg2Z4wClDv2X8CX181iBrg3Ll7Ixu6jqczRDseMCRF8zrZALZnhX7+6m1FlZSipqFeRYb/43sNA7ANo6vbpM1Yyjn+M+rQduETA7ckJBm9XB8wYG2HcO0kAACAASURBVIytRzIQz1iyHCpaY/l9E7PBQwPcyazXYRbjyRZMDmNOuJiimYNDE0NMYClgWyYS5D6J3LuGcWN53LaguIZS8Q5OPNhTGu6JEJrQudBdXhkscz1xjhfw3cbJjFYa7lWQ8c4uoAkbv3fwPnlwIiOcCoBgHy/YU8au5mqEgZe7zcxvkZdrLuMmcH0NsJYX+rLZGghXg6qX4VbsvfxdgHbfbfgXE5jmeBag3dXKY7bxZ7ZbmOTjCpCbut01NltpM3qGX983rGlSQJ9UUsdUR9HGuTKs6z03db0cv032Iah2T+TlDM2s9058SBgg3DSS7jYTbg7C5ZRsOSPX1tqNsFAnfOnbUzhjZQ2brkY0XCiCy3bKc2prsHb3MZohWOCdvz2DmfNi0MFZRmsXd/z251vx378/iGUJAfjzhFg0u1vB6akItLu6ot3aBRdOZuHLT7+vBqIne3ImxIWzF8hWOabPv+9mQLhpiKpe7n7GbHq/tnIr1/u2+w5pAeFvRgtQL+7t5+5jzKYx3m9Gv4EFe2m69uN+8WN9dqf3hIss3QDh5j4Vhjv60D5wDSb8TvyTYxzDqIBRAaMCRgWuV4Gu9hZ4NZyAGw2xtKUvENZAuann28SA94BwFT9rek1lXfUC6x62XH8o4DOgxpQzOkqBcn6RPVfB390CqPTj6gy8iTXv4cwFXAneEck8XcbFAZsMtwD7LsrNz6dexaXUbPaLlygA/Y0vr6RzeZIyctu4+TCW0CXdz8+D0WaFEkKOLK6XnJaHZ59arFSgG7Ycw8pFkxQAFcbbBPvgpH5vx77jqQTexYhmL/iMaQmqj/z19QeV7H0ue8NzyQDXEpDPmhJNMB+OerLpsm0dTcje33pa9Vbfv3AMQa0diuiyLo7q58mai2mxyL6XLZ+DbJt5dHrTEpKsGR1XsOcPSE3NQFpupXouj6bpmpix+Xg4Yv6kcOw+dZWguZ0RYA2UhDcgIshDSdbvmxFFRptmcCYQrrVSU11A5lrOQ4B3OZn1PIL4PDLejVS1erg5IHKEF/fhpYC3PKO3chLj2IU8FJHRHxMThNHRgShg/Fp2QSWl5kx44f6DGE0WEeLDjHIvJTdvYa3aKC3XpOQ6qy1XpEnIdcO33td6ZeUKcJuzy/r6CogL8DW93iOhl+OIdFwAt7DalP2D9079TGWuko/3V17IeclEknZ+PdJ25fYvk0amVgsZmxyjMonE7CfUcoKkiwy36vW2YHwfv7q4vhixdVvYaMBc8tUVQOckAY/fJdv3TCLc/c8hA4SbQHh1TWNvA0G/+2JnR9fG27z8kkx4maknXIa2zA62sKc7IswO3/nReGWAILNaTWc5+7a/GruqSvHU1uOUuARg88an2fPNNxmlLq4jPHHybCG+8MRGhLE35J258cxx5IB8PAy2nvawZ+9HekoJljz0LmfdGHHGwejCCIFx8aGqD2T6oiisenTCzV3tQCCce9CZ7jWDyNCHAsJVFFlGKFlutpubua+b/z3qx7nIDH1GiyhTveF6bJohR1f/fA8ysg05et9hboDwm3vbG2sbFTAqYFTAqMCtr4Bj9Un4uBA2EBwrcK3Lw/tLxdWhTVJd+YfeJFvXQA7VjSoBx8SQC+Qzyc71bTSpuwmwq4Pw6ZOMcg9TbsVnXwXOTb3mOhhTrLzek64Dcw1Uyv6EsRfQbU+pNHso0c5ebQsqO2v4/X/e3IIwuqTX0UjsG19ZhWbmUP/ohbcpKe9QIH40873DQv1gS2AlgDyKPy9YOhl1RRUmKbcYg3WqOC5nMtEVBM8HCcYrKTuPiQyAMwGvPcG05In/558240trtWzxUQSs0wnEm2lC5kHALGDv451nkZ1fgbVLJyA4zAeNzBQXkF7D9f/+aRIeWjQatr6jUeo6R1Xao/4Erp7YhFSy4Ll8XhdzsohgD1XXuFAvMuHeSpJeRDZ94RQei8y0lGzbkUw8MC9WSb1Vtbm+AycKnNnPXk3ztrS8asrNKTUnSPcgsy4MenSoD3w9XZTjuRiwSeSYAHgB48KMV9GEraiyHjkE3+18LYDy9MgR3pT9e7M/3Q7NnAiQLxFzq1gw0fpz6QHiAk5Nf9GAr7xoLj03rd1PXk4rOxMot6RYQQC3HEHr17Yk2NaYbq1vWzNIMwFuffJBwHCPd4FpEsiKEzd0r7eQ7/xS32XcKdBtaqlQ52/yOxBBOvdX1eKCOvjf+jfgHdzj5w2Et7ZSBTHAYnG3Qfgvvk8QXqy5o8vAtrMT10fwTWWL5386hr0u7L+pb0PdhVq47SzFyZZarPv4OPz4hl3/t9WIGB1Go4o22Pjb4qO/HMf3fn4WkyO88MbMOHTSTd32ySjYetjA2tsFqSezseyB9ewrcVJS9HZ+UEhe4MjoUCxZPRpL14y+uSHYH4TrLue6VPxZOpyrGLG+Wd03lqPzNBSj3n97vW9cZOr/SXROtj1Dl6P3Y8sNOboBwg05+s29n421jQoYFTAqYFTgrlTAqrEAft1psHPxIkY25YSbHM+v6ddWZ6iDYIKUnvXkzyZGnEBRftaYcpGRa67Rmi7ZXHZu2kYBcwFkJimwgCfFjsuXyNhNAMm8x1yx77oMvpe1FzAuAFXYWGtxBWevtpi3ZZPxFnZ22aLJSoL9BjPATySl4enHFynDtFNnrqCIBmKlZdWYMSkWK5ZMQmigN5qZRy5Z0w5i2sbrqiOz7WBPlSifj6/QHf0cDdakX3rRTBoZs8XyYkoeDp5Kx8X0AkwbF4FvPjGXvdFtKCVIDvR1hSOl3KdOp5NRT8OSWQnsBw8mW96kHNM/PZSqZO5zJ0fgqt0ctNr4wzv3VZRScn8yuRBBfi4oIdM9NsafsvFasuFWGBvry2OVobiyEQ/Pj6OxGZlXTkp8cigdsyeEEBwz8YiTC44O1iiuaMAFrltYVq/AuID5ETSG8+UxxdVcsr1LKptU/7vcAiearImHUyZBd2Z+pQLhohCIFKm59IZT1Sq3Wlj4TgHsqq9cZ737yck1xzRBG73MuAmsm9C4DIBeBllnp2WsUVnBFHL6UAnTLS7zWv+2jK8e0K1AMgG2DqoJsGXcWFjTfd+aEztMcFJjiV8WMq50U8GeuDbTW09nkPRxbf5dro3jq6rNHbWWI+7Ke/VWHNQA4VoV7zoI/+X3tvSAcDkhW/a/iKTH052OiI4NKC8vx/Pfmo4gZw80vHwZlnQ2f3T7SZxIL8cTS0bgX78+Dt5+rkhKKsSvf3cFFwpb8YOFUXievThlPrbw/9oobN1wBDv3ZaKxzQqHTlRwJs5BMeE2nJXqpBRIYgme++YCrHyUlupDXHqAtALZ03BS5Xc/ck02uGKuX4ApTkzb+VCY8F4XdHNndV16/u/AC8uRqSLMzCLKlAG7Wd/4mjdw+FujhnhF9+5qvYz2oKKNXhW6WduRwYQbcvR7d1QbZ2ZUwKiAUQGjAlKB7vZGeDadJSlC4EUmWcnH1Qvyb77pS2fFe/5h72Wi+4JwebI1vaa+CYAy/a4busl3HZibftaZy5588j594aZWXcVKioxdvuwIrHRgbgJ16lQ1AK6bxQlIk+dNaX3s4nVJb3i7SMy5r9LyavoU1THv2wV5jCETWXjSpSxksMe7jOz0oyunY+WyyWghay4GbZt2nFZq0YeWTdGk6gTWDux9rq6oxa6DF9nXXYvEcZGYOjESr767H4VMFlo1fyxGRfsrk7ej567iwpU8xYD7Ue6dm1mMDTvOYVxcEOYnRqlSn7tSgJSMYjy8eAxarTxQRaBnV7xPObp/RO+l2ezzDvR1UcB67+kc1NEwTdhvYbb3nsnG6tlsBaXxXG5RDY3SCrF2UTy83R2RTtb7YkYpDdba2CvvSgbdk22hDqqvW9C25Hqf53N9clYpAX4Apo5htjVl6Om5FbjE7QQcR4d6E7T70JTNnnMjhMRUyrYp1UPfvu5e1rtXXq5LznuzyNVG/E+vQZzuVq6guwXvm2K5Te7k+ncZTlIo5cRPtS3HgKWNPcELx64NJ0n4ZanAtrDbmiRcMdmm/O7eZu9Bxu9QPhIUEO9GVSuBuFXwULa459YxQLh2S64Lwm0p077dyy/NmHBt5tBCzRxKr0h+YRPqWkrxy38fh3iaVJS8mQnf/Cbss2/D1z44hdrqNkT5OXLWzpaSlg6UUVk/c7QfXpwfA4c8yoDWxMBtuhs2/PUQnv+vA5T92CDA04uzV5R5cBCLCZz0tIiRwZrHp+LZb8+/3Zdr7H8YFbgRCNfkRNfueCAQbrK8MK2sb2RyR9UnsvVX+/2uH6HHS1WfE9AnztXjgukX+Vl9UJp95JoeItQzgexMf83kzupEM8Jbucis81AWQ44+lCoZ6xgVMCpgVMCowO2ogF3dJfja18LG3oVAVRjrXlb55kG4Dtq1fWi54f32p3pwdaCuObBrBnA8ttCqcg4KsOv7Ejm1+QOBaVv5N16kzMJqKsaTMnqRE5v6cTVAL2ehse8KEvI/4oyuPe/SiJjPoE3NzLlmb7S4pWdkFePC5VzU1TfimXXzlfO5FQGfOKt/4dsvEYRb46tPLUQ8JeieBLd2Hs7Ysescfv/SVvzqR2uQkVfOTPAGzJ8Wp6LHJAFI3NBV8hAVoOeT83AkKRMLp8ViTCzl8Wzn/PvWM/D1csbqRWNQS7C/Yft5LJkRwzQhN1RQPt/a3AAfHmsr5eWuTCGaQMdziSVLya4gSK7E6jmxqKlvwdvbLtIZ3Y7GbQ6K5fZ206LABEQLS50Q4Y24cPZrE0BLrrfUt5OMuQDxSjLc0m8+hgDcifu4lFmKy8watyfYnxgfRHM2KiREBM71Wb7evHGtqiawayqwYrc1gN3T762eE7W+655oMEWMa/3YpOTUl4oEE1m5gG71HCcv6/fYHpZ2TgTcjrCw45c1gbdMxCj5uJn7u7kxoHkrxS1982jPl5WtlKZbh9zSPd+JnQ0VhDfRI+CfYZEJs4EWi5raJh1KXPO6DY0Tbvfyi35MuPqg4IdOU3MXDSWc8fR3xqqeGPkcs7fwQs3vk+DpYotDDt34y+EMpBfUE1yDuX92mD3SD9+k9MU7owat8d5w+5coVGVkwi8smFKWKqx9Yj0/yKzhZOp1FxBuwzeOxCE88MhkfPU7C2735Rr7H0YFDBA+jKJxEwOED69uxlZGBYwKGBUwKnBnKmDRXAbfjmTmcXsruXiXkorfbhAu12YO1s2n502ydJ5Ldw8gp+xYTQ7o6K9nBl3bj9qVaX/S92uSHKv+XgXKpb/cVE+9V7jnOk1BUzwF5bPN9ZqbWwmOm5h97azAczPzyl96ew+Z73bFSHt5uirQ3M5+cns+p2/YdgpJzBTf9NI3EDs2DCfogn6EcvRJbNecMyWSz8hdaFDmaN1kke2Umdnuo1ewfHa8Atri+v7u1rNKifrYQ1Owadt5uBKwz5oQhjqy8I00P5Zn7BSC4uzCGiwi823NdQXgv/bxecVoS7+2lysBejzl65S7Z5MJT84so5N5J8bH+ivndHvVbtpB53g+tJs4EOkTl8xyd6ogpJf8ZEoRLhPcy+9TRgUjPNALTbzuljbJzxYgrUV+6TvojQgzl56rFU1GZBrIVkZqJnAuddAsy9jpreLBNPCtMdzSr01gbUu23Z4GgQTdFvJFhltJynV2W79/PYaAd+b90ucocl08fmWzC+ptw+7CCQz/kJ83EN7OdIOBlrsPwr/bV44uJ2lrSwFItxVn3jrxzecj4RM5Al252bAMCURLFvMHXz4DT37ONQe5II3N7o2U9/jRmTKab6mm7Fq0RfnC8ysJsGrKQ2cL3zOhwfj0nYP4xk+PUkLjoqRB8v63ofGBNT9ErDiL9dC6SXjWAOHDf0fdxi0NED684hogfHh1M7YyKmBUwKiAUYE7UwH32qPsBSbDSPdmAbqamuxOg3AdRMs1qyyrvvJhBZxNbLliyDXGXDHnqsdctjPns4QBVw3mSnbe01NucrkWObsGvU3r6dJ303XbkB2XqN4mmpPJd6YY4WNK0YUhzs4vw9NPLkB+fjk++vQUPAh4P9pxBl94cDq+9S+L2D/ewgkN9lbTRXzjjiTFoj+4eBzzsR1QQ5ZbaissteRnC7gXUC9AX5zM3/7kNJxd7DGWzPOZ89m4j95KAkxr6ur43AwVD7b/TC4enB+rmOaDZ/MoXy9V7PZCRpH5+jjj+Pl8nLhYoEzixhF8J4RzcoVLA13XiysbCLArERPqodzTZX8ePJ4AcwHfKVcr4OfphMkE32EBnoxl66RbOllpXoPu7N3X6VwH3lJpAedyJDNm3NQbTis1dT+teO1KZs5xpoC3GKwJoKd83IKScguCbks7+SLoFnk5QXe33DN1e+VemfLp1b0eQH55Z94yfY8iQJxjsaLRAQ0O0XfjDIZ1TAOEa2W76yD8he8QhBdpxmz6IskR9pTS1tZ0Y8F0Gyxf5Yu3/56EQFdLrPnmCnTUuqF2UyYsMirgwgEos1niklhP8G47IxRuiymxyU3Fb3+zA5OmxWDKlDCs/eIWXC3uhq+bs8oYlGxCG0pMbPgBZ8W+jgcfmYhnv2sw4f+/vfMAkKuq9/93+s723Wx6bwRISKQjggFpggiIggjY0Gd5FkTEvw/EJyI+ywNEfSoWsAIiIk0UpIp0AoRAAgkhndTdZNvs9Pl/f+fcOzM7md3MTrZMyO/qMjN37jn33O89M5nP+bWyPk1D3EghvDyBFcLL001bqQKqgCqgCgy9AsEueioGNiJY00QPcOuuWRkQbkfSG67ta8fJ3cmuTihzEsCxlI/Jjm5jwV2LuQNvLp+7/uimXjlB3MQNi5XcNQu77YX5cnHxAskC1pId/cUlb+CpZ19j8rJOA4ZSZuxxupd/7rxj8O53zTcJ1iTXUS33y2/jB598FUuWb8B7Fs7FnJlj+bs6YmLTJbbcxKibxQQps8Z63dx3M63g0q+Pv40X0hIu8dcdnZ1ISPw5vVTvffwNHHHARNz31BsG4E9fOBsTxjbg+aVv4n7uExPX0W+bjDmEb7GUS8y43FNZWJAYcXEnnz97rFkUkN/fi5dvwnNLN/F1iG7nE2j55lzgpXcRvg2kOPXcrcu5U1YsW7/bHGH+srHeDnjb2t28DiZU8xK4WcyLoaiEbq4miAu5ieOmS7lAt49Wb5t4jyEFbmky515brnfCDsx9qhD47gVNvFa6BG/tCqKrer+h/+AOwhkUwq2IIw7hVxWBcJnv9E7hh8TP1Tkf1q9bjb/Q9fy7lx+Bz582CduTHozZdy5SOzyIMm48EyNU1/oRnl7LhBBt6HnjdWb3D+O0r9yPRc+txmFc1Vu71Ytarmy5QCeZGg2Ey4ojV7reJxCulvBB+GgNfhcK4eVpqhBenm7aShVQBVQBVWCIFYi3Y0x0EWqbWsitbvx1BUO4k1E9FxtOSjPGbJfWxFLqWswlG7tN/pbN1u5wvRMkbmnewB0BSpKT0QU6I67O4s4u4b6O27rr5m68N5lRPUC38F/deD8TubViPGuNn3PuQjzCkmOPLVqBz/P55AnNtPJmaEWmqzqhOcAs6itXbcHdD72E/VhX/F00TCUJ1LGYtQS75xHol4ztAb8Hf3/sNdzzr2X4yKkH0So9ETsYY94T7WEoaBh/ZnI2KUd2wuHTceLbZ7AmeCf+/sRKvp8kRI9n/fBR/E3N3+ZMqiZu7m59cBeXpTKRGMHWsCrSoy+sMRK+nVA/mSBvXO/ZTkDdlBcrjOt2LN255GoWzF1A9zq3RK5f9gp4G2cE6uplpnKvJGUWCzeh28swgYzRWpYNnH7ys6q7MO64v5tzmmRsBXHmQ/wxKbV7KX+W4ULWtk4aMKvm8JpLywlUav+DfZxCuAPh7R09fcaE++WLYYi3b190106WcPlSkA9fqIqWbdJ4axeTWMS34cc/PRoNLc1oX7Ea69esg7++FhNYvsFcAD/sr698Ey10gWmeMhV1c6fiodufwgf/425+6Goxpq6WX0wm4sNsPk5YyRbp52OAK5EWwo8d4qvV7stRQCG8HNU0Jrw81bSVKqAKqAKqwFArUN/+LON+xeLKONu8OPCKtYTvBOH5GdxFLddMnu/Obl2YMwbOnZhyc5zT1hXZCSc3L8VCTndQ4wbtALnZb9zIQ3jmxddx6z3PGGDeb/YEfPiCE/H8v5bghaVrcMbxb6PLehDPLF6FJ59fSSBvwmHzp2LCpFE01Kdw213PGbfsM447APU1QXR2MV7TXUgQezXHIdbpGr53zQ3/wnbGpV/5+eOxjW7kkZ6IqfG9bHWrgWwpUfboojUm4/lBhO8D54w17SXRWpB9iCu5wLRsEvctCehqOTZJ4PY43dXXbmw38D135hi2kazxadPWgHfWms3GvaDXsYbngTfSRGhhBhe8zboG98lvfLqZ+0IE7qBksmdZMHGzlc21rmchXwDbLohYS7gL3Bbl3Th0Y5XvBeeVZRmXa04n4mjr8GAHLeJe8bKo0G1vg/AkSwcW2zwjDuEX3onNTp3wwgEaSKaHSIhZ2v1BDya3tOO9p03BNLqsHP/eX2DG1FG4/uozTLKK1o4kTvnA9fjgGfPxX984BY/duQg//t1SPL8ijhrJ8p4Wxxxn44eIa2LWJZ0rZALk7/vgIfiUQnhFflwVwsu7LWoJL083baUKqAKqgCowdAr4u1djrG8tgiw9a9y58+LA3xoQbqjZCmh+wIhpW8BbntOoJOm9Jcbcve5e4eTuCz6KddOBcbGSS63wdoLxFpY1k6Rs4oo+Y8pobGJd8ScXrcRJ75xL5k/h+7+8j7W8OxjbPclkIl+3sY2gPAlnnXkY7n/gJSx9fRNOO3YuZrBM2fYdjBN3ItTlUcA5QMiupgX9//70FNtNwJHzJ2PN+q0mX9MYJouTpGt/Y6Z0yZD+nqNms8xviOOKmoUBsb5LArdaWrxHMaO6ZEGXhQGpRPT8a5vwLN3WJ7GssFjS5TwdTNJmWLjXlgfixvWcm4Fk0VGgm49GQrqYy2t5m+AvhkNfMED4Zl1ysXw7Wcvtb0jH68CAtOO+7gJ3gdXbwLhzXC4RXM4SbhcKHCCXCkvZrHtD95kptWcD4vEoWhnO217/NlOfvRI3hXB7V0Ycwq/4wh3YukliW4pNEyZNk8RpEj7DD3d7Z4phD5v4pdKBe59uw/tPmoIfXnmMmWRrt3XhgxfcwQ90HMe+bTQeemYHeliSbDRLJeQgzp7DwD0/OPxKM0krBMLf+4ED8Z+XaEx4JX5YFcLLuysK4eXppq1UAVVAFVAFhkiBRAQtUSYAa2iwybQKkpK9NSFcrN95cC0QaShSrM9uNngnjjwru9vGacffqRLZHGQS4qpq1qMmCAqId7N0mfyejfO54FaQYCzcdc/DS/h7OYUaJmG7+6ElOHjuJHzqrCPpiu3HC7SU3//Echx3xGwcsmAKdrR1mSzb4isqnqhSA1yM8NtZNuyGOxax1vdcTJncQIPZDvzr+XVYxcfD5k7AEXRVl+Rq8icx5T10cX/0+TXYxrjzk46YaeqDi8V9R1fMQHuEieCOOXgqE7ONQjv3SYy7uKAX3xyrtyRl4/+MUV2kokHRIyXe+NJH6BY2CBC8AzS2idu5WMHdzTilGwgVC7dTs9vAtdCPPDru6C6o5u2zruf2ONNW1M1awmV/rr9sHLlroR+ij06p3Xq4+JBiWTkB8c6mQ3qFBJTax1AfpxBuFR5xCP82Y8I3rt/BhAkynJ1JXPYIZMsXQl11gPEiHjzBxBSRaAcaavwYW8d4cH/GfPg3dtIFJp4hiCdNyYQwk0aIi4u7yTO/1AdnZ5Ih3cSFy3N+gZ3zsSPx4U8fOdTzTvsvQwGF8DJEYxOF8PJ001aqgCqgCqgCQ6NATedLGBWOwM9KNRnWY84mP3P+od87INz5vSsQnp8AzsSB57u554N77n6YiuMChGIpN4ZOCd20IC7J1hqZYbyttQOXXn0ny/LGDHy/4+Dppl64JG1rYpK3NYwpv+2+xdif7uAnH70vy4ZFnfrlaTy/7E1MZ/byaZOb8BKfP/zsKizYdywWL93AtmEcxcRrAthi9BJXci9/V0t+pc1t3UyAvAMHMvGaWL/FUv7Sii14eNFqZkkfg6MPtJZ5GZMQ7s4W8Nw1WqO3xDmn6WJtHQfErV9KCgcZdhpg/wLe4h2QdWE3ehZsBa7lWXfzfOu3WLNNbLibbT0fuJ0Y8GyG9gKXdBfMzfv57ut9LS4Mzedqp8um+30y0o425s6qRBBXCHcgvKMz2mdMuEz2od5+95PH8fQjK02cSnFruLC5ncwyv6WMQoAf7BdXrMHqLW10RaebOT+YAumNTM4mVm5ZWZMvIlMhIm8Tq7dXoJvfWgFZLXNiwmXl8MtfPxULT9pz0vsP9X2ppP4Vwsu7Gwrh5emmrVQBVUAVUAUGXwFfdAvGpV9GqGEcoUpiJPPKeymEO9byfDd2+f1b8EPW4KvdDHISHsXim3bctSX+WpKfrV63DXc9/DJefm0DLjjzcBx9yEyWGus27uY+uoE3EKIjHT246W/PI0QX8vcdu7+J9Zbfz08uXovnXtmAc08+AONH1+E+Ws1fIIyffORM40qeZB/xOC3v/FEu58tufGqSu9FtvYfW8YeeXY3NrRGceMQMTBlXb+qAy0JBfrK2/FlmDclSciuDFA1qyQSvkNPESz7wE7xDVVUIEr79tHybuG/j6c/jnTxSvfsqgOA8F/IciOe7qOfg2sB41urtQHheYrZcJvbix9mM7nmwPvgfpZJ69NCNWEC8dQezzYtFvIJc0/c2CJckhcU2T38Q7mXprqHenn5sFX5z7aMm62OCWRF36c0hiSPo9iKeICvWvclY8A66wTCrpCSEcFxUCscsXxR00OEXj3ws+Eys4LJySEu5nwA+nvUIr/n1uSyLVrlJDIb6PlRy//1BeH8rqfn/NuQfl/0nI++Jeeq+dg92/y10xcm+Lli34OCzWAAAIABJREFUyls/yq1q5xb43X8x7Xhs8hPnX1DHCGBXb+UfzsHcampKW0R7lfVEdVMFVAFVQBVQBYZKgUwqjlGR51Bfz7JQkpnaQLj7j2fOXXuvt4T3iiUXieTXgcRq0wVbXMb5+0S8OAuBSkA0I1AsFmS2EGasJrh2dPY4idE8TKzmw1bGgP/0pn+bmPCD9p2IIL1G77n/RbTSin3qwjn0OKVbN/t//IVVeJWx3WefOBdVbJdkYrdu1iBPSBw236/i72eB6uzPI55f2jUwTn3d5nZmTH8D41tqcDxjvwWWo3Q9L7qJPUxAWsZOq3c8kkSihyzANj5WSBLormKfwRBLronF2vn9lAV5ie+WjvMe3fMUhX031psskI3tLgLcRS3mBcfZ2uT5IJ6DegvqLsDbjPfDvsniBPko2bmdrEQQbz68YlzTS4Xw7u4+5s2wi7l7J0zLalKRbcQhXL44fnjlg1i2aD1qaMnuYW1A+4Hq+4KljfkS4v/WbN7KTIBdxsWlWBP5YMsqmjla4NvJfkjPHcbOEPzpFfPlr78H73rPnN1TWFsPmQIK4eVJqxBenm7aShVQBVQBVWBwFQh3v4bRwW3w1zQTwMW/2MKluqMXalBoCXchnCW/CMJpLl6YEl6Sz0iStTEJmTwKUIpVWkDdzQXHo43VW443+6l4PYH2ut8/iqdfXotZk1vwgeMPwAFzmOn86ZV4/MU1+PB734Zp4xsRjcXpsr7d1O8OEYYl4Vs3Y7pNzXJ6pD7C2G+xeh+873iGgSaNFV1qij/98gbGja/FwoOn8b1xjAdnBvY+NgPV/G2epAEu2hlDzCRpY71y9i/gXVVdZSzgcm3i8Wqh2TiyO7Hf8rve9ZS179l35SFHBMUt7wLP1n3c4yZXy3dRd4HbxJMXt5j3yqZerK3hDaetC+vDTuNSG11AvBWttLd0j66MsFuFcPuh8HR1912iDJnBtcz19UGU5BGXf5EJ2jbsQJhx3/Jhz0g5sQKDo9tePjbylnwZyAram1ta0dbZbb6I+szxYD6aEgsuYTSMX+GXSpL1xU87+1B88ktHV8zq0OD+s/fW6E0hvLz7qBBenm7aShVQBVQBVWDwFPAmOjA2sQjhRpaxMhZw+RGnEG4Ss+20ENE3hMtvY3FrTbHcUcrEf0ugtFiMAzQqMUaa7toC5bLJscZ6bizjNgFcin9SZmwbreH/fn4VXl6+EUtXbsbJR83Belqv588ex/rdO/CuQ6fjwP0J19GYcSs3Vnb+L0rLt/T50LM2+dqpR89ihvYqcy/Fk0+Sr61Yvx1nHbcf637Xm8RuxZhT4FsWERKsLd7NfqKdhG/2Ea6rQpieElVhWr3FUsZrszW8Hbh2IFyMaXafQK4DMw5Qi3O+GN/s22J+M5PNEEDWWt5raruAnYPlXE1wC+nZTOhuXPhOYJ1zWd+pnribRV3GWmhxH7yP2C56IoizFGBixya0tXvRPfaoYTtzXyfa2yAcHi48FtlGHMLdWI4EV9J++r1HsOS5dcxWzpgViXPpA8Jz1yGx4HYlbCt9LTojPaY2YOEmGR/lMyNgL49++rIHWDfw3E++Haeds8DAfLGYkhGfpTqA3L/V2S/S3qKoO3rfk0QhXD9AqoAqoAqoAiOtQFPXU6ivCzKJbhUtmgrh+db/ciDcwLhjFZf6w+Y5gVzgNEC37XBNDa3I1cYwlab7eJrwLedJMbtZiosg4jkqlmvJrr5i9Vbc+/hyzJzUjHNPXYDVa9pwy30v4bB5E2jNnsrf1TH2Ib+hGaPN82ynxfrl17fgiPmTECIoi5u51Ba/45HliPP9979rX+MGL9nPC3+fGVd6OS8t352t3ejZLnXKWQ6tvgo1hO8gQV7yNkmMu433tq7qtmRYvsXbGuBcq7iFa7GOy0zPwfZOLuvm7bx+isG4A83ZEmV5FvEsjMv5XLg2CfKchG4OsO9cT9w9xsL6TqA+HB9QOS8t4om29WjtDCIy9h3DcdY+z6EQbqUhhMf6Rt1MaTGlu3snXQAWd5Mn/7UKLz2zFhvWbke0hwkczIeqr80UVLCZzvnB64kxu6P5CBZxTDcreR40t1RjImsjnvWxg9DQVG3g234ui7TZ3QvT9oOigFrCy5NRIbw83bSVKqAKqAKqwOAoEIquwVjvWrqhj+LvLWu5tW7oagkv1xKehXCCd6F1PCmepLRW++ntWV1bR7itQyjMOHz+T2A8xUWQFNONS5imZFRPsY+1m9oxdVwDa3qnUE1LeQddyG8miE9kUraTmIxNSolJvynGbPcQoCXruWRFl0pDAt5/eWgZ64fXmARsKQJ7NC5u5Xnu4OK1SlBNJdJo30KDGQFc3q1mpvUaZmoPiMu5QDaTJhu2tv9x4t/lB7oNP3X3WwC3LunGKm48y8Ul3/yYN8flu6xbLrdkYJOuuXPbBfn8vNAO9Gfdyx0LORtlzEKAxHfb8/cqW2ZAQuzw+VbxnHU9m+jNDMZa13eC9cH5yPWDTLIIEkR8yxq0RqpoEX/HiLHP3gfhfSRm6xfChz12YahnoPa/JyrQL4SbL77iV9UrMZt7kHzPu4fnPXF/FxTrqfD4bBEMJ2t/1pvM9O3Gd+UlZnM67ZWYTcacDQVzE7MNbiLEGoZ2lLJpYrZSVNJjVAFVQBVQBQaigCfRjdGJF1FTV0de4b9vezqEm98Rrrs4TT7WxdLxlpZ/0AUA8zK+i1i9Fh2cHXn7mHIte4wYotyM8bZ+uHRv64iLpTtN4BV39CyEU08XwvPBXNzVxUKeTBCGCb9hQnh9czPqWJtdLOVifJL3Eokon4tl3MuM57SWE6DlfALZgpO3PbjUxJOLdVuO6WAZs2jcxpzb+t8C60tZfqwF7zxwMmPG6a7u6mF+m0noJ63xvIQdW1guiyGncg21zMxeQyOYwLfrcm4A27h7SzMbS21yP9F1XcoIm+dicJMqRwa8HYC25G2npdGJDxIDL9okbUI745bPMYuGGUngbHS1v7usQb13uTTxqBWXeS89BqT2uFjnJZmg1CX38s8jj9zn4T5bm1yyPjv1xMWz1iwI2Kz17gKCuMjLmZzZkoX1XI1xN8lb3vUM5MNW8rHUlePu2fgGtsdrERnD2vH9WztL7nkgB5YM4ZHibtwDOVdlHFvc3u1htsM+LeEZW4BQN1VgRBVQCC9PfoXw8nTTVqqAKqAKqAK7r0BD9wtorE7CF6y1VvDcyvMwWMKtX6T1dnQt7wJdFpatK7OT7Mu5VGu9ZfZvQ2e5BfVse4E76U3eM7mLbB/mHCYpmlyjQJ6Fc7Msb8A6d37Trx0a/y/HGudr+1rAk+/b1zYTumxiBxYLtoC2cT+nG3mCEC2PAtNZl3RxSy8Ac3kvEbP1wUNVITSMakFTSwst5PUG0OPRHpYb6zb3x7VnmOTHfFFL9/A7H32N8eIdOP+UeWiqDWL9lm7U1YaY5CuC3/3tZRw5fyLesWCyTcDm0gQfJaY7wFJiXcy6vvGNzehhfHh1Uxj1o2pMnW+7OVZrY9Xm8QK3tOAbAHag2yZlo9wC07TEi7Ve8kglYlxEoMU9yT/3eZp6iCbWPV/g23oFmNvjzD2jqblx9mot/NO+LdAsZc/EVi6P/JN9sghgkuAJ/BO4fVxU8Amc+22pNLlGn8TjM8RVHiWRnN88r+KxfJTr4WuBd4Ffr48QLwDPvgTWrfVczirzSADeTDBHyrw5aIbbh8WpnI8qLeI965ahM9WI7vELy+lht9rsbRBuFueKbArhuzWNtPFwKKAQXp7KCuHl6aatVAFVQBVQBXZPgarYWozBSvjqxkuWMCEL+9fLMlz42oUlh+ZcgN6pnYzNAVsBOEvDDtblHoWvHBS3kGyacY/JFi6A5pT+chKeSbx6SqypzAwurtsCfelknPsIgYTZtMCs4BLbpgi/YtU1x/HyJGt5Jsl9EoMt5xEIlGGJBduc07W+CoRbcLdBko51XViQAzaZzgUABfqkjC6BLygg5/cwjlsg0GZFF8iVBQWLbzKGNGGcYC5QyhxL5jlhNR/K49EooTVuErnVNzVj9ITxaBo91kBlNNLJdt1WH7N4YRcBmpgd/f4nV+LZlzfivJP3x7QJjVixoR2/v2cJjqb1W/62bWcZNMfGK5qKhVu03kT43sKY82DIh8axdItnxnP3tglki2VZ3Obl/ALFordAdTyW4uJAnInh4ixZFuPzBDOwE7j5Okn4lgUF8QjImIUQXj3HalKwGcNznhVd4FpqEzuu6/Kehfuctd1AuBiyHeu7sUMby7aAuTnQWuBl8cS4xTsA77q3M4eVhzBtTJbmvomFXNy+5br4R60FwP0C5fRCCBDUfVwMCYQk83s1/FVh7hdgZ2k4gXWCu8C6R2BdQF16Ngs8spgg4RzWW8FMLtnKhHO5JgYUoGfV8+j0T0Bk3Dt37wM/wNYK4c7tU0v4AGeOHj7sCiiElye5Qnh5umkrVUAVUAVUgfIV8KY6Ma7nGYQax5Bb/I6F2AVn97EQyi1QGDDNs1Qad2/Xep1vURaqNWBiAUUsn0LDpoSXgLAAsUC1gCj3pQSm+dzNLC7AnDQwLfucDOBiRRVAlj4EroVHGT8tvGNcnAX6DIQ77s7mnPJcHmTcjuuzAW6p622h31pkHQg3EEVwZF8uf9sa4HZRwRwr0vC1GYtcsynPZfUROBf3bLHICtCJJVZKeoVY3zvAx2BI4E8stxakJRFbUizmsogg7ux8jHMxIUEYly7FIj52ylSMmTDRAHGsp4PvRcy4ZRxS4qyRWcsXvbIBDzIruiRkW/TaZsyb2YJ3zJ9iLOL5t0sAPNIRxeqX1yDK8sH1o2sZ+80kcTIeY2X2EkjFnZsx4owv76GLuxwf4bERWtN7WIs8RdBOMn7c3FOCpyk1TLiVZHICqH5eo9+AbYhj5sIE3eeDtEwb13UBYQd8ZewWjsVb3JC2TejmwKvrgZC14IvV3UxC0c6FfMrOfs09knvmbNbDQSzXdiHJWUqxXhQmebt9355NPAusC73hehMjL9bwHKx7zZjFsk44J6T7qmp4PwnoDCXw87mPz718zwC6VyDdZo+3UG4mqIVzd5GrhI+vxxegRwVrs7/+JLpr56BrzPAla1MId6ahQngJM1UPGVEFFMLLk18hvDzdtJUqoAqoAqpAeQoIEIyOPMmSVQSt6iYxIRsIsa7VjuXbiXM2yO0ChAFqa+0zVj+TYExAiBZmEw8t5bEEJAWyrWu2sUSz5rgbK21g3FhHLaCLW7JN3ytAJ5DsgrCFF3c8lmUs7ApMG7h390l7A8i2jXnfAR0DicJsNJW7hkmT/d1xoTbXYZiOFlReg82KTeumWG5pQTXNBcZMdm1Ct7N4YK9dqv/IsTwZr9nkLRMwJ1BLQwPVPN5avUUXu5AgKosLtMB4sIpgTiu0gVZa0AX6jN3cWaywbtyEXvYTrqnD+ClTMH7qNNMuHm2nm3fE6CbgKjHgG7d24Ce3vYAF+4zHGcfuwzJlLEHmGIaNdZ7n3bp2K9a8soYwCdS1WNdzN75bZIt1J9HZ3o3Otg50b48g3uNkX+fY/FxUqGKZtWCYjzVM2lYb5mMVFxj4Fw5zsYHXw3P4Q5JpX7wErOu6XJdYoAXsZRPINfhrEqm596uP+ex6eDuGZQeNrCeD21Y8Kky8vF0gsR4U7sKKY5WXaWPi9WUaydwUTwgexznoLroYDwmTrd6FZzt/7GYHYCz6xrou1nd7DT5axcX9XUBd3Nz91MhXRTgPE85pTZd93qBAuixECKQ7yeGynzfbt3XJz81fo1WgCrHOLqRWPYWu5gPRNerwPoQa3N0K4c5Mi/T0nR09ldSY8MGddtpbOQr0BeHugmZffbrtCo/Lfte6idXsV1P2uzD3fv5Xo/2ONOFEzpdldlx53/HWvcxtZw7OLrLa4+2qufnyc792ZSWTz6urBjcxW21taf1pYrZyZqW2UQVUAVVAFShUoKHnZdRn1sETHk3wFIC21kzrkm0B27huO88F0t34XQO/xhJsIVogxrhFm39HjVmZ/7fAavnK/ivqJtkyEO24ettEZq7F2gKunFuyd9vnYmkWeCXQyj6JtSZExZhcLEmwjzMBmcRSx/i+1MtOmGRnGROLLW2TBph5HWJhdQjc1rYmYAuQCkQZS6ctXyULAqYcLl9JWy+vLWnGKtfnMYnRTNyzuFqbBGwW1mxSMbuIYTynxZLM/gOE6hBhtIqW4Cr+dqiSWuFiHedwfHISxz1e3LtFS/EmCATZ1liRObagE/vssfdGLONxuuFX0fI6ceYsTJ4xk/36eO2dBGWJGQeq2DbSE0dXHCZ5m6t1gOOQW7bqlbV0P1+PhpYwy46FzQ8mk1GdZc06WzvRSWiPsb1oU10jyeLqUNcoGdxpLa8jZLOsWlCswARsFyRNEjmJhZc4cOoiiw4xLh7EeV3ioh6nNV0epdya+1y0M8dLLXVpL0Bs3Brg7JNpY3+LiSXd/kZkEjkJBZDFAOMqT62cUADRS+A/RAu+LG7Ic/mTMAFJWGes8uJ9wHttFgaMpdtJLOe6rfeC/RzxGy8CWXwyqzk2FMDAv4llcMIC7HDNXM91I/dUDpEYcwldEEinKztd3n0hwjmhXKzo3mA1QZv7BdDNgo9UvTINnc8TT+ULm4zpmY0vonP0UehqPHDIv9hKhfCuLqek4ZCPaGhP4PP3EROuED60wmvvu6+AQnh5GiqEl6ebtlIFVAFVQBUYuAI1mS0YFX/RQLexCDsx1+bRsShbS6x117VWcAmXNv+xMJ11MRdYFguzmw1crL/WnVpcaI1btWMFljjhuJOkzOxzEnTFxNVcsoBLMi+TLZyveQ6xJlvrpEC5nNhxP5YkWZKgTNyfXXgiWAX4F6Tbd1Dcns0jgYwWXoEwceGWDODGQmvqb0vcsQUwATnrtmyvzYVWGY9csllIcM4jsGgSkjlxyG5MuVyz/Bn4JGz2MC46wjjpSCSOHlqRI1wg6OkRGKUuBt7Zj4A6xxQmMNaEQ6zbTUgngDMim8DH0r+yIMAB+H1pC+a0WtPYylhmUEeJwWYStdoGTJuzHybPnE4YZwngzh0G0gU2YykmdJNAeY5ZoDnBGO7lz7+Gzu3b0DiGSfh4zZGOGLrbo4iT2DNJD8K11Yw/b2JseBOBWyCRcePiks6FjRjHHuW1dHb3oIsu6RFxUSesR3m+WEyuS8IJ7CKFDQWwxg03Jt4uUFjrsTyXMcoME4OwibGnzrJwYaSV/xG0ZaFDtmy5M8daI/dEoF04VcIBzBzJhgo4nhDO/ZT21uouY3Hvu7i+y0KJ3H+ZD3SXN3Buod7MFQPt8mit+bKgIq7zfoZuiMeCiU83FnA7H8xijjOnzLw0bvcW+t0ybeYYB6wlft30YRYVJMs7AZzWcvq385FgzseMWM4DYVM7XAA9469CYtVzyHRvxY7RCxGp23/gXwADaKEQbsXy9AfhCX7QBnNbv337YHanfakCQ6LAhMZG++FwFit3toznVjHtv6551u78F2Zl01msN1/a9uB8C7ptby3hYbrvDeZWX1Naf2oJH0zVtS9VQBVQBfY+BYK+OMZ0PYpMrNu4jZvNGLSdf/NomU468ckSWmvdzMUSzbrSEgNM4BKQNjBN0EzQvTpKq3SUycRSBkBtRnCBUWPpNFAtoC+QknEyWbuwIpmtBSwZH50HxNnnpgSVk/xMXLQNvBHUCEUmntotkWXes8nSDAw5Ybj2n227iCDQawHbtbJbK7aFZ2uBNaDvbPlWWXef+9tAzm3cyQ0RCyTbxGz2z7G4Goiz++R6jI8Af0DIAkOUunUT0Lu6etDZGTVQ201YN4sRMgYBVKfkl9QIr5LFBbo+h0QrLj54fUmEAtSSf5IxPcE4+vrmFszcby6mzZ7G6yf4d3YiSqhOcOGiKkxX5u44Xl20hMC9zbixx7p57RHxyeb4aCEP1dQiWFtDyPOzvFkS3QLbHF9XJ8fWTeCXhGsmgZzrkeha/eX3k12YsO7sFjJNYjUBbCeZmvFQNDHYhrBz4MrjRSPr1u+xye2c+2kT4FkoFgnN/ZfffAZ8aYnm8H1Mrub8ZLP31ywQSVJ8jtVZSJLxyfw299jxwMguthhPC6u5KYtmf/2ZcZqFJvfmO1Z49/zutdp550C4gXonY7vJ0m6vTVzwDYw7iz8BLhIF6BER4CKRzH1ZMApxkcVY7mX+OIn+xO1fMrnbOHS6shPKfQxHSEe7kercZkImto4+AbHwlCH7IisVwjsYvvBW2AJc8Cq2DSuE9ydkF79Qf7x2E25lKYT1/OKNF3DOYN6EOk7gmSy9cNmMsThhVKP5gBuXENfPYzBPpn3ttgLFLOHZW9XHPTP/NOXPobzj3N3iAmY3x8HchW5nt0L4bt867UAVUAVUAVXgra4AE3l5lt0CdLyJFEHQWiXt7yoLMtZqat3BbaIt43ruuAQLyLhL2W65L+uKayHXhSy3ZFfKZFu34CwQIq0FSI1brvz7bUBNftM5ibCM3V12WIu7vGnOaeDK+Q1gfiPnWzqdXwcObLtjdV3fXQu3iRF3fnDYclpuUJqx1VqLKiHMHYsBS3ELtoxpNz434+YTC9buPjeTt+s97LqQu5ZgSTwmycEEUB0AdSyoooVYe2WBw7iQE3i7COViNTdQbkBQBmG1MAsaZrGA1m3mgA/6UlyMYDbyRAc1SqBl3FjMWTAfEyaPtm7hniA6trVh6TMvsAzZDl5TmAskdFFnxu00ATDFa0zyAuP0WpDFE3H7d++53M8QAdC4dxMcBYIFfm0ZMHtN1jjhZn63v9Hc5HVuBThXbxsCnfsdb6zTRlyrpfmpx2u0GcHF5d+GM0gbo0P2Vtk5Z+LgnfhyMydMWwvpdn7a+yoLGu68cC3W8oYp8WYWDaylWua9GZPj5WByFThzU44Xd/vc/LBJ/mwfdh67semij5XGDtgkoTPhDu5ctXPYsoyFdjMvpLa5E8YgCz3h6hBqGWcvUC6gHmAMvoQ2BBkOYLK20xqfCTdjY/OJSHqqs/0P5hOFcOdjTteWPnE3ztWu4dgEwP9z2Vrc19qFuKwqmZiFIdw4geUD2sTJ+/054/CBsaPsh0O3ilRAIby826KW8PJ001aqgCqgCqgCpSkggNH93J+ReP1fxjot0GfdyJ061y6ICx7wuQUmCxdmc54YG6EDRna/k9maT53wWKeBk8DMgWcn1DfrNiznNe7DYomUWG++llhuY8EUqDdx1zbzuCnrJfHGjjVbrNTmtbFgWyA3LvDGJZnXI8DkJOSS9oL/ht35H4npFugx3m/Ojxb3elxQk0MFzsSSbbjduaIQLZWmLTeBUfmfsYI6llnrHm9BVSzDBr7cuGXHNVmAUFyd7aN1aw46Ls/G6mvcoh03ezNOd8GBll+OXVz85RrErT1G93K5bhPfLgsqqRit7NupVxSTpo7DfgfNRWtrN1595hWWFJNs5NVgNXhTVstkQWdNZLlCGUPAzebuWOBFE2OJthRsTSD5izUCp4465pkM1YVKR7HeBhZHyQKSsS+d/7rv5R2T/757fmdK5eammYcOdOfN1V1+MtyFHXMtjpknf3zu+kBuncD5KFg9bJ16e0Kzx9wu+9zdsmsMjnZWk3yDkvVAMcsYZgXDzWZk56edbfYeuC71xqLOmHIJtwgzZj9wwOnwzzhql5dbzgF7G4QH/cVR2zPSEC5fcpe8tg43bmw3k8Xmshz6TSBc3JX8nIB/WjANxzTVDf1J9QxlKaAQXpZszGaq7ujlKaetVAFVQBVQBUpRIL51Nbbc9T3W0O4ylsoexvCKS3nWPVdceB1SlkRk8gsvWybKcoOToMwQQ24TYHetj2JdznsvPy5Y0MJYCI0F0wKGWA5z+5zYcwOyBE5jyXSsjJaZzSbH5y8MmNfW4OmwigVf12VS9rsJuNxBGzdp15LttHNh0z3G2C0LjD6uHsXA0XV1d4ZtvQMcF2iTfds8d1zj856LLibPl8W67AKH69JtAd+Joabdy0C6uCzTCCauywL7kjRONBWLrJzDR9f1LZvexItLNqCW7ssHs0SZBJMbS678ppb+5IzGkmvPbMfd+9G19LoLHXKMmS+yQGIWP6x1PrvPeT9bk92My163LLLIooqMU57bnH7W9Vfi/93Yf7mJ5rWZg7ljDYRyh+nDKOXcuOzMyO3pTefFPx2S1M01ohuWdhYc3AUZ18JujpOfaJzYxgPAxK+bGeRYuK3rvfVwcEMi3DnnLqo4/bNzWYDpNff6/fA6ISL5xzj3ycwYo1sadTPfhilnXc5cAYF+eyvnTYVwq9qIQ/hzrA347hdW2bga83UxfJvY29OcvAeyBuL9B89EQHxkdKs4BRTCy7slCuHl6aatVAFVQBVQBUpToPXZu7Hl4T+wnHbMNBBLbL5FOw9h8qzevfuWY4o5I2b/7c+HcznW/Hq1Rkrrtt67vbGeZve5jQvMjg4gZk3SBT8+e1loneHmbIl2hxlfYbt8M60zjkIls5byEn7z5i8MmMt2hLKaOermuTa72mTP6VhAjfe9A+9i8RZYtY/WIu5Cral3LuAoFnWBcbN4AeM2LrHx9z+yhjWlZyG1YwOO3D+A5gbGgdOh1ljTTaI766ngekMkDCBbaDY58JxzuTH1FtaNmr1kcq3gxk3b1d/cVFmc4aKAWxM77/Zme5BrcEMT+prGZrXAgdpik6+gXamA67qQ51+PjMskVMsbq4wvO08F/sVdPXtO11MgNwjTr7MolI0blzlg3Nzt526wNznP9HMuQ9O8owe7ayiEW0lHHMI/RTf0WzduN04XvcLWs9+Xzidl0KeA7dAk6+d/bps/HceqNXyIVN69bhXCy9NPIbw83bSVKqAKqAKqQGkKrPj9FWhb8phDpFmH2NIa77VHFawqDEiH8k1VbvIys4DhWsflN3ABhGat61k/cZYnYxm0Ja+1YW1XHS6+7W7881e/wPpZoXR/AAAgAElEQVR/3IgD92tkLLhYpC1su7/X3LhlyQ9gV0xy5zT2cidvgAu3FlIdUHWONZDikGe+Yvnj3WnRIV/LwnWXYjqXKGexhYKi3ZXaX7FFH6dDu7iTO8C+LHxtjzF7jRV78D97MkcmLHw/Zp110YBmaCkHK4RblTzMptjnlIkNQ0z42596DUtZjsAkVXDunPmA0f0iIys7hUucpdzdIsfYchi8YFM30pmxPE7WjoxL/Kyx+DpjXXSrPAUUwsu7Jwrh5emmrVQBVUAVUAVKU+Cpb30IkQ1vlHawHrXnKOBYXWXAAsryu/zxxdtx7MXfxhHv+wCe/ds9ePR7X8GB+7AkmXCgE7jv8nx/yww5i3WBvThrFc/JVCLT7jm6ljnS3Vm2KfOUptn091yA2e//3O50UbTt3gbhob5iwqMxKfZXfIsxUcNQb2978lWsYubGrL1bPsFM5mBWyfjBrxE3izxAL3c8cik92WyQ7JTZIU1cEDuUq/zS1NG4Yub4crvXdkOogEJ4eeIqhJenm7ZSBVQBVUAVKE2BRy48HvFOLT9bmlp75lES1y7Gqude68YHrv0dZh96GBY/+ADuu+ILOGifGuNqLe7nshW67Pd9xfnO13umLnvDqGd94POYfsrHBv1S9zoIF64tsnn6g/Bo3BazH8rtsKeXYznrGmYhnNn5GJyN949m0oeaIKr5uQ70B+ElxHLI+KXSXBcDUu7u6MHT7T3wMPuj1O5zIfz/TRuD/5o+digvVfsuU4FCCC+MkSrsNhc/5LzTl79S3nJs0ZUoZ2f+qq2J4XEjmNxMMb1Wb3u7DOV5c2UzVeaHjFlXIttjmO5eg7k11JaWTEPrhA+m6tqXKqAKqAKqgCqgCqgCqkBfCpQK4e1dibeEiFXMqVBsG3kIpzv68gjd0Tk6D93PBYvn1Qbxz/mjMS7E1TdaxPNyVva+BnF/oXu5IeldbMYVPeTHrcu34IPrIvCyFl6aNRPdEhOXTB2Ly2buhjv61vvw31+8E/jEN3DF8f33s/WBK3DRo0fg2itPwmgZd5G2Ox2Tvb5NePDyb+FfC/PPsxg3fOhJvP3mz2A/2PfXfOinuGD/YqIUa78r9Ub2fYXw8vRXCC9PN22lCqgCqoAqoAqoAqqAKjA0CiiEW109sViiT3f0nr7DxQftrhxKd/QVPdYSLiURUiyPcEi1H3fNqcV4usBEuQpiqkLwP254uJQxEB9yT4iZG8XEbzKr24yOfW2SaCLALOg3P/wizn1iHbynLES6KwpvPMa65F4MFMKX/eo/cdWDJcow6/QccAtzE7rvJrA/dNyn8YdPLrCdGBB/Cu/80X9j/mJC+q+5KGCgOn8T2L4eD2V3zcfHP7EZN/56cx8Dmb9zH3nnOW60BfIbXy/WfCw+zrEcZ1YJRnZTCC9Pf4Xw8nTTVqqAKqAKqAKqgCqgCqgCQ6PA3gbh4WBxPvXE4qaMe9FN6j0O9ZYP4cYS7vdjQZUP98ypw5iH30T7slZ46aab6UnwL03w9sFT40MmmoJ/dDVqT58Kb10I3gxN/Y7bcTrJGHNJ58/6hW62NwF3T9iHPz6yGOff+G94D1+A9PxZhPAk6wOmcMm0cQOyhAuE3zKtDKu3K+jSn+MGfAbvfVOAuy+IloNLgeHSLOGFCwcze1ntd2VBH+qZ0Hf/CuHlaa8QXp5u2koVUAVUAVVAFVAFVAFVYGgU2OsgnJ7YxbaRh/AnlmGF645OAE8TxN/GWNa7p1Sh+bevonNDNzwEaG9zFYIshZBc14XkmxFT4N7j96DpswcgM9qLjjXraQlniYRkGrXjJyAVi6KnrY2W8gCzNrJGYTKF0bNm4ebn38C5tzwNb0MT0lPHw7v/NKRjcVwyZQwumzVhgLOtP0uydFXEEo18a3YBYDtu6VMv78uVHOgF0mJJP/JJnH/lS0XH3RuybVt34SD7fMFi40a/srCHfCv9AFUZ7MMVwstTVCG8PN20lSqgCqgCqoAqoAqoAqrA0CigEG519cTjffucM1/akG+HFoPwuiDumhzEqJuWo2tdN7yNATR8cj4CM+qR3hpBx2+XIfFGBzJVHjR8Yh7STWlsXfqqyaaeThO2p+9DN/ZOdGx+E35CuOyjsRvT5y/AzYvX4NybCeETJhDMGW8+eQzSjAX/6sTRuHTYsqNbEF9jLNHoxyUcKATp4jekdEt4cQhfhXNuPgNvOrHkxjq/+oycq/yQz4L+T6AQXt4NUAgvTzdtpQqoAqqAKqAKqAKqgCowNArsbRBeHSquY+VBOFOlLSB03z3Rj4Y/LkdkVTeCcxrQ8B/z4CFIexgD3nn7SkSf2Ig03dLrP7YPqqY2INmdoCVcDORSXp6u5xlJuSbZ2OyFi9N9iDHhf3xsCc7/8wvw0lqeDgbgZTx5elwjvrpwAS6dPrDEbCZ5Wr+u5MUgOt96LpbwTwM/Kp5IrZjLe29L+On4+Jo7+4jplqvubWkv6o5uLOEK4ZodfWi+aLVXVUAVUAVUAVVAFVAFVAFVwFVAIdwq4Ukk+44J7+4ZhpjwIpbw+eKOPt6LhptWILo6gqoDW1D/kX0ZE55kXHcA3feuQs9DG5AMe9H48TnwjgugfS3d0enKLlvGMZ2aRG0OXSWTSYyfNhU3v7AW5976nIVwWsm9Pp9xYb9o4QH47yP2HdAnpO8M5rabfuPGjet5Dn6LJ0crxRIuVvA7MNVN6GYs2GOLZkgvOp6CcUhWdbWEO9NAS5QN6POgB6sCqoAqoAqoAqqAKqAKqAL9KbC3QXhNuI+Y8MqCcAKxx4f59X4D4XW/X4745jgCY6pRf8F+dEsPGhDvuvV1JF5tR8yXQtMFc+CfHEbn+q1ZCC9241OE8NETx+OmRStx3q3P5yCcCdxkGeILh83BlQTxgWzlWcLlDHlx4cdZa3axkmK7toRLdnUUZEzPXcG7CmLLd8roLlnbvwj8RC3h7lpN79uvED6Qj4MeqwqoAqqAKqAKqAKqgCqgCvSrgEK4lcdDC3Gf2dG7mI18qLdDH3+ld2I2+DG/wYe76Ble95vlSHXSlbw9hvqP7ovw0RMQX9qG9l+8wrJlXvSkE2i8YB8EJlVh+5qN/UC4hzHhSUyYOpGJ2RgTXgjhvMwvvH1fXHn0vAFdbnmW8MIyY7s65c4u5RLX/Xlc78RtC4SXYQlndvbzb56uEG7kN4ELO28K4buanPq+KqAKqAKqgCqgCqgCqoAqULICexuE19Jzu9jWL4R3RhiEPcTbYY+/TAi3dcI94houEN7ExGxjM6j97WtIR7wIzq5H7dmz4WuqQoax3133rkZiUSu6uroJ4bNQNbkaO4wlXHopvqaQYnb0cZMEwlfj3L+8SBd2cUf3G5g3lvDD5+BbA4bwb+HLN/RXXozu5Bdcjm8eP9BYc/b7ryNwzbdORGGZ7mW//hz+NPVyfA6/wJfXnI5L+fidPuuVj8XHrvtGtta329aMZ+n1+PAt03HNF4D/u3AVPnjT6XjzG1di7dT5eOjBl8oa91BNlbITs7kJAfIG1muGyFQxOQMshDO5voPkTgP3tckzkJtaLrK745J2TNbvtJUXef3kTUdWsrfncvdlH22PVSzNN5hbIxMc6qYKqAKqgCqgCqgCqoAqoArsaQrs6IzvaUMuOt666uK/70cewv+9JAfhUqIs7cV8liO7syWFEC3eNRNbENi3wSRcy8S5KMCyZF4/Yf2Nbmx+bh2aPjkT1bMb0LrqTZMdPctKefAjoeGJZAJTpk7GzS8yJvwvLxHCx+82hO/uzBAo/s6D83HpTZ/GfnmdbX2AEE7A/v0nFux0CtvG2X3cp3gMcOO5d2JKHmwDTP4mQH3O/+Hj++e66NVWdtMdPQf6xdvs7jUORnuF8PJUVAgvTzdtpQqoAqqAKqAKqAKqgCowsgq89SE8zfTgfWydXUOfmO2wfAgXq7TXjwPqmZhtGi3gf3oNXSt7TNZziNe8gDiJzCRgY+3vTKMfEy+gm/roGmQSPMixRmafSF42OV7sjPy/l5bGP/57Gc7/61LGhI+1idnKsoQvJvj+Ag+VPDd7W6R7Ndt6P7554VM4mhA94a4cYPdlQS+0hO8E4WLh/rbUDd/5nL0s4TuNXSFcLeElT2g9UBVQBVQBVUAVUAVUAVVAFRgyBd4yEF7bR2K2VKpvCO/oHmYIl+JiviDm0Xf+nn2DmJpJYTvrgtdUBxGoDiDDLOZevxfJWBLdHVGEmqoRCNMqHieQmykg/80gWMuCbFn/Yb7fHUM8kUZVQzVuenI5zvsrY8p3C8KHbL5px0UUUEt4edNCLeHl6aatVAFVQBVQBVQBVUAVUAVGVoG3CoTX11QqhD/2ElZ0R21MuFilPQHMrQngbzM9mBri3voaLHtlBf7+xCvw19UgHonghEPmYMH8OUh29FgXdRNqa93UxV399vuewMqt7fAz5rsx6MU57z4KoSBBnjXGb3r6dZx3xzKF8JH9XA3o7ArhA5Ire7BCeHm6aStVQBVQBVQBVUAVUAVUgZFVQCF8iPU/7OE8CKebedrnx7z6EO6e6cXUNOuCN9fhhntfwH/8z+3INIWQ6YjjB184BV858zD0tHbBR+g29m9mV/PTvdwTCuDkb9yCfz7zGsCa4tNHNeKhqz+KyXVh+Hjkzc+uxLnGHX3kY8KHWNq3TPcK4eXdSoXw8nTTVqqAKqAKqAKqgCqgCqgCI6vAWx/ChV772Do6E0Ou/uEPL8byLscSbiCclvBq4IEZaYyrqyU209Jd24C/L92EL1x7C771qffivIOnI9PVQct5gXk/Q7d0WtOj1Q24+Pp78cqGLfjd187DVG8P0okEvLVh3PLPF/Ghv62Cb8J4pHYzO/qQi6MnMAoohJc3ERTCy9NNW6kCqoAqoAqoAqqAKqAKjKwCbxkIrwsUFdKTTvcN4e1dwwDhD72YhXBmSUMm5IePFu2L/a04dOsGdMWTGMVY7vUdMXzz/qX40sLZ2H9UDbbThd3H4ws3ScQ2obkGP39yNVbuiOCbJ+zHUmZ0W6fPuiSI/9XSVjzUXQVPfR0ykpiNyd5EgS8eNgdXvHNgdcJHdmruPWdXCC/vXiuEl6ebtlIFVAFVQBVQBVQBVUAVGFkF3ioQ3lBboRB+yIMvYKUTE25M8nRHR5B/NVXA62uAZ5earOgC6Ahzfw+TxUkMuJQjy9Z5diaJ+5o1wembzr54TJQLCYwFN8em+VfNfuUvwORtPJd0IxD++UP3wZULDxjZ2aZnL6qAQnh5E0MhvDzdtJUqoAqoAqqAKqAKqAKqwMgqoBA+xPof+o9n8XosYXOrybm8tFfTLd0T4GNDLbB+M7BkFaGaEd2EavlfKZuAm8fUnHKOd53uSd0ZD6FczuOwvIHwQ2bjymPml9K1HjPMCiiElye4Qnh5umkrVUAVUAVUAVVAFVAFVIGRVeCtD+Hiv93HtqNj6N3Rz3z4RTzS0QUPrdTiMg4BZ4n19sojQTkcBLbtAFYTxg01O1btgc6LLOULl+dA3sfnKZ75mmMW4GMHzR5or3r8MChQFML7WIvJLxWfP7PzF28KJ7yk9jP7nDfy38+fNrn33SNyCzzuHtOTLABJd07j7HvuSXIHO8fY81cxFEM3VUAVUAVUAVVAFVAFVAFVQBV4ayjQWN+HOzoZvE8I3z4MEP7Tp5fhm5u2MfkWU7ClBcKFXowZ2/7J8xBBnHHdWL/N+o7nQXRpt8eBpQJwcwGrqSqIBz60ENOb6kvrTo8aVgUUwodVbj2ZKqAKqAKqgCqgCqgCqoAqoAoMggJNlQrh2yNRnHrnv7G8hinR6ZbOaO7emywRSOC2xHUzizpY/xtJsZLztSkuXnB8/msX1sX9XLaCPG5+9uuhm/sF41vwP6cePggyaxdDoYBC+FCoqn2qAqqAKqAKqAKqgCqgCqgCqsBQKlCxEC4X/fKWNpz8l38jOWEUkgkmXqO1u3fOduviK3HhSMTont5lfX0ZO27c13MR5fY4gXbZXAgv8C8WJvexLx+Pm8lEb3d97EQ0hZmoTbeKVEAhvCJviw5KFVAFVAFVQBVQBVQBVUAVUAX6UaBiIVzc0D2E5Wc3bMM5f3kMPVNHGb6Oxxknu5OnPGnaT4KOM1a9kzAu2c7Fup1v/RbgFjjvY5NDg0EfUu09OMjnw43nHovxdTXmXDIO3SpPAYXwyrsnOiJVQBVQBVQBVUAVUAVUAVVAFehfgTIhnKA7DJsLwKvbOvD9vz6JfyXi6KirRlzcxYtFrAssJ0ngtJrTZu7EjjsDNRwtceM2+3mvje2qmWF93LZOfIY1wc+aN5153/wK4MNwj3fnFAOHcJtboHdittwIdp2YLbcY039iNqdPx1HDmXm7kZityJzdHeG0rSqgCqgCqoAqoAqoAqqAKqAKjJgCTfXFva09/SdmGx4Iz1clnU6jm3W+n3/9TWzriDBROkuTFVrEhbGl1Bj/0u57+Qmri4C7HJ9KpDCNZc/mzhiLmqDNVKcW8BGbkyWfWCG8ZKn0QFVAFVAFVAFVQBVQBVQBVUAVqBAF9ggId2F7ONzCh/NcFTIH9thhKITvsbdOB64KqAKqgCqgCqgCqoAqoArstQrsERC+194dvfB+FVAI1wmiCqgCqoAqoAqoAqqAKqAKqAJ7mgIK4XvaHdPxZhVQCNfJoAqoAqqAKqAKqAKqgCqgCqgCe5oCZUF4W3t8T7tOHe9bUIF8CDcp0/pIYp/d7TzJSJr9Ioc7u7MJ1OSJSSPg5BKQ9938fna326HbmT0wOy4nMZtJ4iaZBN1+nD6zRfRMx5L137lJbjvukF2hkCZmewtOX70kVUAVUAVUAVVAFVAFVIG9VIHmhmDRK+83MZtC+F46WyrsshXCK+yG6HBUAVVAFVAFVAFVQBVQBVQBVWCXCiiE71IiPaBSFVAIr9Q7o+NSBVQBVUAVUAVUAVVAFVAFVIG+FFAI17mxxyqgEL7H3joduCqgCqgCqoAqoAqoAqqAKrDXKqAQvtfe+j3/whXC9/x7qFegCqgCqoAqoAqoAqqAKqAK7G0KVASEb+ps39t01+vdAxUYW1evidn2wPumQ1YFVAFVQBVQBVQBVUAVUAUqSYGKgPBSBPEwT7TPm2IS6QRBSHJGu6mkS2m9q2M8SHu87DGIVMpNgd1Hqu1ddaXvD5sCagkfNqn1RKqAKqAKqAKqgCqgCqgCqoAqMEgKVDyEZ0hafm8S/lQHMqk4yzil+7h0twRUfl0oHtqLpQWwi8G19OnlWywFFahCyluPVNo7SBJrN0OlgEL4UCmr/aoCqoAqoAqoAqqAKqAKqAKqwFApUNEQLgAe8ETgie0gfCek2LID1XkgLVAuNEZLNvyst+YLkKf53IVtYzDnMSn+pVnfPMk/czyBW2o3y+ap4b6ebIFnD/vJBFuQzLAv3SpWAYXwir01OjBVQBVQBVQBVUAVUAVUAVVAFehDgYqGcD+iQHQrmTnJ4buWaQFwB57TKUK3H6iqt+Ddsx1oW4/Mjg3w9IjlXN4nSNc2wzNqEtAwAQjVEcQJ9D07jCQZfxO8yRVkdMb7+mppOGcb9u/xBpCpGotUhv3rVpEKKIRX5G3RQakCqoAqoAqoAqqAKqAKqAKqQD8KVCyEewnD3tgmZNIxDp9Wa4vMziNBPENYDhOo/VXIbHgJeOkfSK94Cti4ioDdznYEbWnBJt5ACKhvAcbPhnfeMfDMOwlonoh0Tx2CXX9EqPtXSE+7E7GeBFK0uns8YgGn5TxQh5RvVB8u7DqvRloBhfCRvgN6flVAFVAFVAFVQBVQBVQBVUAVGKgClQvhqU4gvq0Avh0QFxavbUGmYyPw8C+ReeovwPaNRHQ/3cirDZh7jEu6g+7JJDxJWtVjEbPDO3EGMu/8MnwHNKOu4zPwVo/Gqo7fI9zUhOrGWoJ4N0Gc1ndxWQ9NYNI2urnrVnEKKIRX3C3RAakCqoAqoAqoAqqAKqAKqAKqwC4UqFwIT2yh23hX7+E71JWpHYXMin8Dt30LWLmELuUE7xq6pAcIzWnCs7ib81Fiyj0pwniALuWBgAHzTDSO1IYOBOZ5UfdBH/zNnXjujhl4/L75OOuar6BpyihEOwjhflrZGTMu7uoZf6NOpApUQCG8Am+KDkkVUAVUAVVAFVAFVAFVQBVQBfpVoGIh3BNbT5CmK3p+JTKBagJ4+vm7kLnpUsZ+M667hu7ifj9hO450xNYb99Yw0VqAMd5BJliL9TDnWicySbFu083c04DAlBSqT92GQEsGz/9tNv5952ScdPZyzDkygkTwAHQ3fZenpfu6J05jeCPSTNKmW+UpoBBeefdER6QKqAKqgCqgCqgCqoAqoAqoAv0rULEQ7u1ZR0u2xIM7mxBXHS3gSx4AfvEFpCKE6xqxUHN/F+GbydsC845CaMGp8E1bAG9dCzwBQng8ijSTtSVWPoXYY/cQyJei4dNk9LFpLPrLTDxx3z44+ezFmHX0m4xCn4Gu2h8jFZhLIzjd4ZkMzljBBwDhbfddhHNe/wTu/9y83sq3/Q2XnvUAjvnztTixuZ+bsvSHOPELwHUPfgn75R/W1/5iXZlzXYXn5L1DL8Mt330P+jslCo6/7tgH8Mjka/HBdXItU/G+22/FX53zvO/HT+Cz+1fGx0ohvDLug45CFVAFVAFVQBVQBVQBVUAVUAVKV6AsCG/dkQfHpZ9rQEd6COHGEi6bZEGnu3lm21p4fvgRpLcwA3pds6001r4VnpbJqP3QVQgdcioygTDjv2PM20a3dMmO7vfRtZyWcv4lNrUj9fK3UTXjZ3jm73Pw+B2zcPp5izDj2E3o2VqLztG3IjT6aKS6VpC/bRx4xt/AuPDRJY+9re1e/Onsq3DHIZfh5o+swIe+eGs/bc/GDx+4sAC2r8NJX0R2f9t9X8aHVl6A+455sNf+kga0lH39bjZu/u4pu4Dwe3HZ2StwfnYsrbj/a6fhavAasm1fxs+OvwEzb72m/0WEkgY2OAeVAuG9y8TbV2beFA5Bcv05+9zKdbIn3xEjl2TAHmjek6p5zkHu0e648vL422N7eXXYinvueMy53HFJqXvT2PYYCrqJCQdHN+1FFVAFVAFVQBVQBVQBVUAVUAVGToFRjUwcXmTzMJ66N3/kHTSsEO7UAM8EmQX99xcDj96BdCOt3AItndsRmL4AdRfdBP/4WbR4b0Y6wbriUhPcS3CRP4HxtLzOIF03kwnPX8Cz3zkTD94+BR/43FrMOmEDYmv86LrBj7X7fhRjP/pF1Hn9iMdiNoZ8gBBuZeoNrMt++g58aa0DtIT0y85+AAv7glkB5yyEWxh+9Ni7cNXkPwwYws15by8C+oU33IzJsZwfcjbOwK1Yz3Oev/I0fAl8TUv4HabN4bhYITwL0wrhI/fFpWdWBVQBVUAVUAVUAVVAFVAF9lQFKhfCI2ucmHACdLgeqdceg+enn2XpMS88oSqku3bA1zIFjV+7C95x05FuZQw5S5l5/EzAxrrgYqIUO6KHQJ2J9zBevAP+cS149sZf4p/X/hpnfa4Hs49ahXgb0HlTPXxro2gfX4U3jv8K5i08EwFaIlOS4C3QxDrkY0q8vwLfn3aAFTjjR9cDX8y93qmTM6/Hff/puq1b4F455WzcQeiFvHfO2hwcFzYWS3u/Fm7Hmv1cKeBcaOV22+YDvFrC1RJe4sdAD1MFVAFVQBVQBVQBVUAVUAVUgT4VqFwI73EgnENPSy1wJmLDo7cBtILTTA1Eo2i48DcIHnI6UtsJ4IRtT4iu6B4v4q8+huTyJ1gHvB2exgkI7n8s/w7Dc7+7AY9c/zuccdVltIC/Dd23/ACRv/ycbQntwSTCqShe2OcE4IgzMG/eoUzKFkDKU0sIHzuwKWSs2WtoNb4AK8/OuXCLZfoPM2nVPmkUsm7mRSGcAH8mrc+387QubPeykJcwHGPdXoFJ7Ge9c86+W+UDtgD4VcBX6Xa+6Tpctu58M17syoJfwpAG+xB1Rx9sRbU/VUAVUAVUAVVAFVAFVAFVQBUYagUqFsIRWU1TNGt7B0JIswa457qPIdPKR8aGp7e2InjEe9Dwxd8StJlAjZnRPUzSlu7aTrD+GuIv3c99CbGDm3jy+lEtWNx0Cp5dshWnfuGTmLbwOKQ66FW8dR3a/+c9yETWIVVVj6qeHdgyaR5eW3AGZkzfBxNmzWdmdJYoC5QeEw7kuZCftNHGUV8yFVf/ID82/GxcfMkaXC2x3lkId0DYHCsx4cfhkfwY7AFCuHFFB63pEkveb1y4a/UudaqV4N5eale7eZxC+G4KqM1VAVVAFVAFVAFVQBVQBVQBVWDYFahcCO9eRZCOANWE6xfvh+f6CwnDLDEmSas6Y6i78GeoevsHkd6xgZZqliTzBtD5o48i9vz9NGwTnDNSFzyDxmAEz2yfiGfXeHHquSdi1hd/gMSG1cTzFLwNY9H1+68h+vdfItPYiEC8G7FwA156x8fQMGYSxk+YhtqpB9FKXqo7Og3GkkjtB1OdxGo7x4b3aQl3LNfn/wj4Ul5ituyMGAiEOzHek370ODOZWxd5mOfF5pfjBv+Rvt7PazOQMQzDVFYIHwaR9RSqgCqgCqgCqoAqoAqoAqqAKjCoClQ2hCcjyNSzLvg9P4X3T99nQrY6oLsTnvA4NF7BWPBRk5Gh9dvL2PDog79E108vgqeZ2cx9XniZkK3B34MnI7PwZHQWTg09i+l1SXi+fDvrhM8lvG+El67q8WfvILx/hrBPd3ZKK5muXzz8HIRnHoQxDbUIj98f4bELShS9t1X5kEsuw6QfPMCM4uKWnhcbznjvm2feYLOeZy3hzinyQTc/YVrBCA65xLq1F9t6JYLjAb0XBgpbuBB+F2b+jhnRTV2zIpvEqJeTob1E5co5TCG8HNW0jSqgCqgCqoAqoAqoAqqAKqAKjKQCZUH4trb4kI850/06QZoJ1WqbkL712/DefSOt1XXItB7L1cwAAA6GSURBVHfCP3M/NF56FzKMA5fs514e03H1+Yg99Q94xrCuN/eFkMArial4IjoT7w4vwazAJuxoTaLugisQfu/FSG1+A9760UiufhGd3zmXBna6tftC8CajWHzQGfDtvxATmupZnWw2qscfMsDrfRk/P/FTLPb9C+DCX2PmLZ/AynPk8VqcsPmHePcjx+Ommb/GuSs/gX98tqCe+DK+fyFw7f0FdcL72l8wsrb7L8K5/wtcLOfKFgdvxT8vfS+unvyLnc/Xx5XZfp42755x3RP4TK+i5QOUY4gO7wXhO9Ucsyc1uwvfc2uD9dHG1AUz79kSYbkSZM7+bN0At8aYPVem14GmebaMmUkSmC1l1vs9px6ZKVFmO7LtbGpBOmIEtETZEE0h7VYVUAVUAVVAFVAFVAFVQBUYdgVamm057MKt3xJlwwPhK+BNR5EK1yH9m/+C/6HbCeG1jAvvgn/eIWj42q2sBU5Eocu5JFDr+N45iC95EmioQ8jTg9Z0A27ZfgiO8b+Ct49ajy3JGni2d6P6/Z9HzfnfQXrbOmZRZ9b1ta+h4zvnsKQ4Leqogi/djZfmnwocdCImNjBOfOy+CI87cEA3xgCsgPZ3puLWE10I/1Q2azre9wtci0/hIhSB4t2BcNP21uLQ3PY3XHYOE6595W5cdWK+Bd0uGNgSZKVszLbeC/BLaTM0xyiED42u2qsqoAqoAqqAKqAKqAKqgCqgCgydAhUM4cvhoTt6uqYB6d9fAf99NyPTVIMMQVos4Q1fF0u4l4nXaAln3Hj7/56P+BP/hKelCp54iqXKvHhtSw22bvZj/qxuNFXHEBNL+CcvR/h9lyC1ZTUt6M1IrnoJnd87j8bzDiZYpyU8FsHiA0+D7+ATMKG+buAQ7oCwuWXMbH7Td96DrEHavY9yDCF9Jyu4vF8mhLuW64N3guy8yeOMrd9jnMNzCwlFxj9083FAPSuED0guPVgVUAVUAVVAFVAFVAFVQBVQBSpAgcqF8C5CeKIbmYZRSN72I/hu+zE89awPHonC18iY8G/+lfHfE5HpZr3wsVPQdedP0H7t1+EbR1Anm3vokl7lTeGNbQ3Y2lmL2c1bUFcTQMO3/oTAzLch1caY8OYJiD19N7qv+xxAz3YPvX6lNviLR5yL2gOOwNh6cUefw7jwUi3hrhu6dd9e9rMjcdFf+7vLRazKWQj/MNaLC3lfMdrIb9v7vP3Oq124tee7oZcC6yM5hxXCR1J9PbcqoAqoAqqAKqAKqAKqgCqgCpSjQMVCeLrrVYAQjnpaqx+7G76fXwIPk6dlUozD7cqg4av/h+CRZxKmN8BXzYRt3DZffj4iTzyJwES+9kscrQdBfxqbNwOblrfjgK99ChM+/z9IbnnTBPp6Gsag+w+Xo+cOZkevq0KQpc66vVVY/K5PYAyt7c11dG0fNZMQfnA52mqbIVZAIXyIBdbuVQFVQBVQBVQBVUAVUAVUAVVg0BWoXAjvXAbQHd0brEJ841rg+x+DL9qBTCiM9JZuVB17Ohouvh6ZjjZkEnH4G1uQ2v4mNn73K+h66t+0aqdpEWdqq3gG4XAQ8WPPBM48C1PGzkA4EEbSQ3N5IoK2y9/PuuMrkamtRjgSwbrGaVhz0kcxefwE1FTXItg0nYnZFMIHfeYNQocK4YMgonahCqgCqoAqoAqoAqqAKqAKqALDqkDFQniqfamtEy4gzcRrsesuRXDRP4EWWrmjCaRjaYz6xm8RPOBYpLdvpGhe+OpYU5wx4p2P3IPuxU8i2dmBQMs41B95Amrffgy2rnkF2zauwtTJ81E9/QC0/+Gb6PrN9+GTWHNaxv1dEbw87xikFp6GiXX1CFTROt44A9UTFMKHdVaWeDKF8BKF0sNUAVVAFVAFVAFVQBVQBVQBVaBiFKhcCO9wIDyTBqrqEH2KSdd+8v/oel6FTIAB3O0E7Cn7ovm//wBffQvSYhFn6SlvuJow3kC39QQt5EzaRkt6Bim+3wEfk6lv3vYGOoJetNBHPX7t5xFPxIx1PRyPYrs3jKXv/gjGzZqLllpmU/f5EGikJVwhvGImbP5AFMIr8rbooFQBVUAVUAVUAVVAFVAFVAFVoB8FyoLwra2xIRc1lYVwxm57fUgSpXt+8FWEljzOUmWNDOlOIdPViRATqDVfxMRtY6Yi3d6KTDRCGE+bsmViRUeKbulM0iYx4l6WO/O3jMX6e3+L5f/1dUxqjqGmyY8UM7mFOjqxZO5RiJ9wBqYQ4sPhsKnRHGqejqpxagkf8htexglcCJd62jvVAmd/O9cI95h9pl1BjXCzf6cx5Bf2ljrgtlFhOfBcM3t8bnHArfft9O12x26kj2xZcPOENcHlMpyB2F1aJ7yMaaFNVAFVQBVQBVQBVUAVUAVUgYpWYPSoUNHx9VsnfFggvJOW8CQTswmNpAnV1TXoWfEK4pdfiGpPN9L1dCFnnfBMVzv846ehkaXHqg89jqXJQiZGPM0/pAXgaR0Xa3ggiFT7NnTffwsit/4QW7al0JZswYTRXRjFGuErq8Zjw/s+iikTJ6GxppblypgEjhAUap5BCD+oom/i3jo4hfC99c7rdasCqoAqoAqoAqqAKqAKqAJ7rgKVC+HtL9uY8DxzoaexCR333o7UNd9EeDQt1XRNpxmbruZdTMDmQ+iww1B31CkIzpzPOO/R8HoDSMd7kNj2JmJLn0bksb8j+srL8DbUIFjrx9b2KkS3JBFqSWDl+z6EMfvMw5jqagQZCy4ALttgW8KX/ewd+PId7Jg1xP941Sk71RBvu//LOO/qp/udUQdffBe+feKoXc46e67D8eWbr8EJOxUr32Xzij9AIbzib5EOUBVQBVQBVUAVUAVUAVVAFVAFChSoWAhPtL4An4dO6Hm+veJ2nGlsxo7b/oDUT/8XNQ0BpJjV3GzxJFJ0KReHYx/re3vq6+Ch9RuxKPd30FW9E2AsuLe+AWn6/Po8aVTFIljbXY11J5+K5kMPwbhgmOHndcjQ8u5uvvopqJ102AAmTiv+edlpuKaP+t5n/PBxfJo1xNHWirbmUcUh/NHjiwK6DELA+o8zdwHhbffi6x+6CpPlXGPtc5QI7gO40BE/VCF8xG+BDkAVUAVUAVVAFVAFVAFVQBVQBQaoQMVCeM/WRQj5COEuD0usrMCx18ua3g3o+MddiP7yOlQn6Y7eUIskk6ixJhld2Jk5PRFl+bG4AXiJJ0cgBG+AVnOfl4iehi/GY7pj2MyEbltOPAF1cxZgTKgK1QRwCRY27QjqElvua9wHtRMWDFDW3ocb6/bKC/D3z87bZT+7ZQl34HtRkbMcfMjhWPQcLex9WOB3ObAKPEAhvAJvig5JFVAFVAFVQBVQBVQBVUAVUAX6VaBiITyy7VWEsN1YtrPW8LysWp7aerQtWYTNN/4MDatfQy1Z2wB3Ff/gQ5qwLps0kSRuBuCjtJYnUujyhbFl330Refs70DJ+EkYxZryqpprgTcDPz6olHTTNQ8P4fUucRv1bwXfu5Gxcc9+FEMP47m0v4/qTPo07SgBsC/l4S7ioK4Tv3qzR1qqAKqAKqAKqgCqgCqgCqoAqMPwKVCyEd2xdBV90Napra5GiddsStZPSWsK1Uyn4amqwbdsWrPrHHfC9tBj1m7egOtIJP3Ope40FXVJQe5Biu3gwgK5wPbqnTUV87lxUTZmG5nAN6kIhBJgJvRfsi0s7s6lH4ixltt/J8Eqm9QFvDhgXaZd1SS/yXjZmvL/zFYXtvs/Xu6vBAv8BCzLoDRTCB11S7VAVUAVUAVVAFVAFVAFVQBVQBYZYgYqFcLnubW88gZpgFOGaBiRjPdkSURbILYgHCdId0W68vuxFdG/ZDE9rG7C9Fd4uZlYX67ePJcjq6oFRTfCOGYNwUzPqgyHUMl48yEdvgIAtpaAcovPSGu6h23oqmUS8fj+MmbxrF/LcPeoNwm4CtUJ39Bxo7wzEu4z5XnYdTv7D7CIx4/bc+OH1wJduwAwmYzv4OdcNHva9iy/DuqtX4LxBsb4P8cwsoXuF8BJE0kNUAVVAFVAFVAFVQBVQBVQBVaCiFKhoCJeY7I1L/4nGWi/CtXVkarFss+53tqCzhedgKIx4pAtbNq1FTzqJBPclCehSZVmiwAME8QDBuoqvgnRZDxC8pQSZbC58Swy4YXtCeHd3J7yNczB6xkASshW7r457+qTrs/Hgu4Ls3bWEQ5KxgaD+yHFM4HaDiUW/hntMMrdDnmaSNoVwrRNeUd9BOhhVQBVQBVQBVUAVUAVUAVVgr1KgYiE8mxyN1uxta56BL96GUCjIHGuEZwHmLIjb++XzM1N6MoZI2zbWCU/Qas6YcIe2PF6boE0A2yRck+a9sq7L6zTbp9GTyKB63Hw0T5pbxkQo1SXc7XrwLeFS/az/Td3RFcJ3NUf0fVVAFVAFVAFVQBVQBVQBVUAVGCoFyoLwLduYfXwYNhfE5VQd29YhFd2ORGQrE62RwN34cGccNhO6gDct5WkmYsvb+I7xXhdyz4g1XV454eV2dwY+Zk/3hJrQNHFfxoCHdrKQD/hy6TZ+ykVrcdFNVzs1ul/B9e/+NNZffCeuPKHvGt+v/vwoW0e8v+3gS/GHIjXGYc4JXPOPC7FzKjmxyp+Ofx3T//kHfJ0j2GBg7uiOp4OZBb03dyrI4owzTcyDyQPYax4508bZ6R7vcV87R8t8M+3FcSPbpX2W7bPXeyYnP+dcLueBnaXiy8Hk/n6bZFA3VUAVUAVUAVVAFVAFVAFVQBXY8xUY08LKXUU2cm5hmvDcUcMF4XuuvBZ4ry2sFXbG9bj3M/1b2AXC/zizH1AW0GZMeN8Q/ud+ZTt4F4sAe5LmCuF70t3SsaoCqoAqoAqoAqqAKqAKqAKqgCigED6E8yBn1T7cWMQPXnQxzr+atbpl6wPI1RJe+g1RCC9dKz1SFVAFVAFVQBVQBVQBVUAVUAUqQ4G+IPz/A19zv4rRG7gg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6" descr="data:image/png;base64,iVBORw0KGgoAAAANSUhEUgAAA+EAAAIhCAYAAAAhJrvmAAAgAElEQVR4XuxdBXhWZRu+1929wYqREqNbYij9EwIKSIgijaiAIiCilAqoNAoGCIoiIY2kwGgYIaO3Eevu3v8+79n59uX2bQwEfJ/r8tq+c968z/lw93s/YZCRmV0EYQIBgYBAQCAgEBAICAQEAgKBfwmBopQYFERcZv9dQmH0HRTG3PmXViKmFQgIBJ52BAzcq8HQzR/G3g1g6FMfhvbuT/uSNdZnIEj4M/fMxIIFAgIBgYBAQCAgEBAICAQEAgIBgYBA4BlFwCAzK+eJKuHX4i7h/P2zuBF3HWnZqbjw4JwKdI2qNIGnnRdquNRC++od4WDq8kjQJuXGYefV7VrnszGzQXWXmor5mlRtiqq2/o80n+gsEBAICAQEAgIBgYBAQCAgEBAICAQEAgIBXQgYZGXnPjES3vW7F5GWk1aup9GYEeO3W47FC66B5er31+1d+OXCz7gZe71c/Wq41sL3A34pVx/RWCAgEBAICAQEAgIBgYBAQCAgEBAICAQEAvog8ERJ+LoL3+Hb4BX6rEujTfuAIMzqMgcmMC+1/72UO1h05HOutlfEPukyF50CulWkq+gjEBAICAQEAgIBgYBAQCAgEBAICAQEAgKBUhF4oiScVjJgXQ9Epj6s0GMh9/HVA36At101rf1J/V58+PNyq+3yYET053RZWKG1iU4CAYGAQEAgIBAQCAgEBAICAYGAQEAgIBAoC4EnTsLvpd7FqE3DK0yUdRFxIuCz984oa78673vaeuG3oTsr3F90FAgIBAQCAgGBgEBAICAQEAgIBAQCAgGBQFkIPHESTgui5Gzvb5tQaUT81P2/MXn7O2XtVed9Tuxf/RHeIilbhTEUHQUCAgGBgEBAICAQEAgIBAQCAgGBgECgbAQMsnOfbHZ0eUkRyWGPpIiTcr1h6GZG5FMxeF2/ChN6SsS2qNcSOFo4l42WaCEQEAgIBAQCAgGBgEBAICAQEAgIBAQCAoFHQMAgO6fgiWVH17bO6XvexZHbByu0hbdbjeUJ2CqahG1Q4yEY12pKheYWnQQCAgGBgEBAICAQEAgIBAQCAgGBgEBAIFBeBP51Ek4L/if2AlYHL68wmS7vpnu+0BtE4B3N3cvbVbQXCAgEBAICAYGAQEAgIBAQCAgEBAICAYFAhRF4Kki4vPrE7Gjs+GcbU8YPlbu+d1kIUL1xyn7ePqCjIN9lgSXuCwQEAgIBgYBAQCAgEBAICAQEAgIBgcBjQeCpIuHqOySF/Nz9M4hKiVSUNSvL9ZzINllNFuttzRKuNanaDC+4Nnos4IlBBQICAYGAQEAgIBAQCAgEBAICAYGAQEAgUB4EnmoSrm0jf93agU/2Tte6x41D/4CPXfXy7F+0FQgIBAQCAgGBgEBAICAQEAgIBAQCAgGBwBND4F8j4fFpUdgavA1nbpyFl5Mnxv9vHJxtPPjGd5/7Ew8THqJ21VpoU6eDBhjakrlRjPewxqM12h6/dhih96+zObzQrcn/+H2ae9mfy9kckWhWsyn6tOqtmPuJIS8mEggIBAQCAgGBgEBAICAQEAgIBAQCAoH/HAKPlYQT2V13YD3O3DzLSXWtKrU46e0UGAQ/txoc7IS0aE7Gfzq4DkENOirI+OJtX7K+6zA0aAje6zNV5cGQm/rbm4arXDsx4bLGw1u89QusO7geQzsNxXu9pyjI98FLhzAsaCgn3042UnK2sJibOBBykB8KXH8gkfZmNZqyvkMEQf/PfS3EhgUCAgGBgEBAICAQEAgIBAQCAgGBwONBwCA3P6/SSpTlHduIwqw0GFrYwJgRbhOv2sg3tUDInYtcjSaCe+bmGaRlpnGSGxTYkZNcV3s3vrtvd3/LCXnvVr0wqtso3m/cigmctM8eMlsFgVe+766IE6eEa/N7LFK5P2v9LE6ql49disBqDbF692psC97Oiffb3d7mbWOTY/ghwcGQQ/yQwMbShhHvZvyggFR46peRmYeQW5EIufkQyWlZsLexwLj+rR7P0xCjCgQEAgIBgYBAQCAgEBAICAQEAgIBgcBzjUClkvDE9+prgGXACLmJFyPkAc1gWr0pDPwa4U7UHRy8eJCT5OuMnBPpHddjHBoGNOT9iUATaZ8/fC5gYMBcx5exNs0wsP1AxfhLjy3CxvPr+edPusxF51rdFfd+OfILI/xnmKo+HigqwrQfp3NSLRP5i7cvYvnO5fxQoBa7TiQ/qGEQqnlUw4lLEThy/jaOXLiDS4x8E/FWt9zgz5/rl0JsTiAgEBAICAQEAgIBgYBAQCAgEBAICAQeDwKPnYRrW7ZpQFOY1QtipLwZbhcZcPV7a/BW2FrYYlzPsejRvAcn6vM3zUfvlr355wHzXsV4du/Feu34kFeiQhQu6TtG7oezlSu//veVo1i2YwV++2gTdp7eiW0nt7F+47iqTZ+Xs3upWalMEe/DVfHsTGtOuLcdvYqj7Kc+Jki4PiiJNgIBgYBAQCAgEBAICAQEAgIBgYBAQCCgjsC/QsKVF2Hk6AXzZr1h0bw3jty7wWK41/HbsjJOLuqpmamY3G8y3vr6Lcxj6ji5r8dnxKLndy/zticnhfCf5F7+EVO910xag4WbF8LW0pa7nsvKN7UZymLBq7kF4sedZ/HTrnMIj0os91shSHi5IRMdBAICAYGAQEAgIBAQCAgEBAICAYGAQIAhYJCTW1hpMeFJk194JFBNmcu6ebNeiPCqw5OypbLY8WmvfgAXW08sYknWhrEkbfM2LcDikd/weVotqQeqC760z/f883vfvYOPXv2QJXlbj/dZMre41Eimpn/OyLgNT852KiSVEe+zXPl+FMs5vvBRuou+AgGBgEBAICAQeGYRCL4Sqlh7QU4OcphHW1FOIb9mZWeucs/IzAzURt3oOpnyPfma3DYzO1cxLl0zMDPkt8wMyv9nS3Z2SZ/colw42NuiVb3az+wzEAsXCAgEBAICgWcbgaeKhMtQkjpu1WUskgKaM9fy5Syrek281m4IJ+KdWDI3UsbbvtARE7aOQE3XWhjfeiqO/XOIK98HWJI1IuC/Hl3Pspzf4K7o+08+xOw1+yukemt7vIKEP9svvVi9QEAgIBAQCFQcgV3HTmt0trUwgzKxzsrKRk6uajMnVzsVgq5MjOmGubkB7O1L2iQnpyA2KVPRx9TQEBa2FrA0N1VcS2dttJm10jjURl6LWUlXvNy2RcVBED0FAgIBgYBAQCDwCAg8lSRcmYzbDmbJ2XyaKpRwSuZGmdXbvtCBk3BSwoc3GcNI+GGe4ZySrMlKePCVu3jj018rjXzL6xIk/BHeONFVICAQEAgIBJ5pBJRJOJHvmMQU/LptDzLT0/m+2rVpjlaN6rH8KzkozC2COVO9YxMTsWHzVsW+O3QKQos6frwNGSnT125GYMv2nYo2fXv1QE0fdySnZPNrROL3HzqBM+elEDRLa2u81rsr7NgBPKnbZLSeU9fC8NeuQzA2k9RveRx5LrpmamCKl9pIyWCFCQQEAgIBgYBA4EkjYJBXkF9+vy4dq0x4t95jWT+5qRMZ33HjHCPgnpTwHF7Onth1cztszGzxok8HPIyPpETqjIhHItC3LSffj+p2rmszeSe/eCz7FIMKBHQj8BBfjInD9AYuyBvtpaVZ8X03G9z/pBrcy4Ayet8VVN1miuMra6K5RtskbPokAq9Dv7Ge5qcm7bMAc0cFYmqgPiuVcIR6+5AbMFnNKiWo4X96VQjaXDLCz7Pq4dWyQNdnetFGIPAMILDjyFnFKok8h4VFYsS4KUBMOL/+6rh3MGXcUNyLigUp4m6OdrgXmYBPR41DeIpUcWT01IkY0u9/SExK4J8dHZxwMPgUPp40A8hPA4xtMG3+TPQIaoeoGKmNh5sTlqzdiE2rpRA0ODlh4/fLYGdvhaxUaVxfHzds+mMvvpy9QLHGaV99jpdbNYCyam5oboGXWzyev1megUcoligQEAgIBAQC/zICzwQJJ4yo1JlNnw+5izop3qSG77y5DU2qNoO7hafiGrmev/v1dq2lxSoL6+ePhJePwKngGH0Hg2en4bcKgKsfMaoAIZQJUznWpH0tNPcD9tdiMcEqHpe3dZf2jd4+2NDZAeA45GOiVlJLC9Hch0QQoR+BC3mI00hHGyKCINLniIjZjJTrs0ctxF0bCZcIpQUj5q4IrwAJl/rLC6JxtBH8UhbM8QXvh1VXEN6b4R5dck3zsECPzcvvp87DC7Uxotlz2sYOINg+BsjPVm5S/Pzl63oRcD5/Jv4nk3Q93k2Nedn8pR6aKL+Xeh006IGbaCIQKAUBIuGkcJPZsxhwItjjp36CzHv3+LVXR43gJDw8IgY5BTmchJNaPnLiDEUbIuGvvtINScmpvI+bgyMOX7iKGZMZCU+O4iR8yqwP0bt7J50k3NLbG2uWfg5XB0vutk7u6kTC/9h1EPOnfabYwadfz0Hblk2QECu5rpNLuoGBGTq3ayCes0BAICAQEAgIBP4VBJ4ZEq740755Hxh0GY9mH3bC9rlbmBJug46TX8Jfc49g5qqDPOt5ec3XwxG929WFn6cj3lnMWFEZVnkkvJj88r9ASlcdZUVPsbSyFFGlPWj7o155izJ50o8Uq4HzFJNw1f3oIPPF62+gTSlV7K2YUOok4ZCU4xiUorhqKtnlIuEy7LSmVYzsj2YEV1ZeaV3bjEsUcN4GWFSKIq5J6pTxccTRRybh+qvDquSdMHRBu1PswOGSpGzRcxwaIynaClP/vuhBbnV9rXWS3pOWuD8aeF/vQyb1g4diTGOUsNBjnVq/r6URbUHCy/onW9yvZAS27z+jGJFIOLmLL/12AyJiGXlm1r9LELp1a68gvRTHnZOdjYVfrUVyscv6a/26cmKsTMJv3L2HhcvWIjNPci1/643B3GVddkenuQ6eOIftzNWczJ65o48bPZi7o6dmSf9e+Hi4IOTGHSxfvU7nOETCy6OEp6WmwcbWppJRFMMJBAQCAgGBwH8ZgWeOhNPDMvaqBccJP6HAzJI/u/SMXHQYuxIhNx/q/SztbSw48Z702ot4oZob73ciJBztx6woc4xHJuHa/hAvhYSrkxTFAjX6KJF69V3oIu16kAL1oVTIbTFRVSjCao352qPZAUPvfFQlFZfWXPy7fqT/31TC2WaUSS9XZbMkoq2shLvFllzXpURqIUoVIuEab6dM9JQIoJpiq+2F1iDhKoqx5SO5o5d3X4p3pPjQQH7fiYxODItAGyi74Ot4HyrwHsu4KJNezQMBdTf2cryPys8cxYr+KDBvhlz8PMoSf65OAz/8KX6XGrDDB6yOwyV1BZ4vtJRwBEHCy/w3WzSoXAT2Hikh4RYW5lzl/vK7DXyS3JR0dA9qy0m4TLBll/Ul6zcpFtL3pbYqJJzanLh4HRt//p2T6+SifAzq01OFhFNM+KY/duPUPzdgyc7kTEzM8Pab/TRIOCnqNI5sg17vrzIOXaeDAX3c0c+cOI3z56+hceM6aNa6Qv44lQu+GE0gIBAQCAgEngsEnkkSTsg7MBJu6N+IPwR9yTO1JdX7k5EvY3BXqa+y6TtO5ZBwye22uUwedJFwBblQUtOU1GdV1Yz+UE9HOyU34BIFXYt7cAVVbO0k3AYNtqXp4R7N1sGJSDGZVZDWUg4QSv2qadmXVlJSHiVcJrYV/I5rPMuKjVcaOVSOTVaPey7VTbrY5fvn3rl4nZTl4sMZDU8LLVsvy6NC7lJezwpV4kvveRX4RgPNA8nNn9zwvdC8+ABEsSz1Q6WKEFGdB0iqBxs+xXHlpb8Nasq/8tgNEotDNlib3qYMd0bC2R6xinlPuLvgvl9icXy+NY6yeHRlEq7zAI4tRvE9rMjeK/hqi24CAUJAOSacEqGRK/ja9RuRlS4p2F26SARbdv8m8hzJ4sO/Z8Q4P4clb2H2UveOKsSYSHH4vSj89tsu5OXlcIJNbRrW9lfEe8uJ2YKDpbgXWycrDHult8pDoTaU4E15nGGDe8Pb00mhqOujhOfn5uLQ4SPIZgq7nZ0dTp89h8AG9fFy55fFSyAQEAgIBAQCAoFHRuA/Q8JLI98yik+MhCs/tjJIuLIqyGOPi01BmspMxCWTW+0kgcdya6jk5VD7ylDCtcayaiUNTxMJ1/K9UopXLtFCinFiREp7srTicSqo0pZFwiXypuSireOfA+VDE/l5KEg46zN3lA98KA6audOXZvqR8JLnqF97bfHOJapvCUGV48t1YK54p/TbC9PBcHyWMZYox/XzzWu6kJel7Gu7r+1Qg+PBvSYYCedkXHKflW1Ab+kgq6IkXOPZlflvwyP//0MM8B9FQJ2EkxI+ff5SBRpd2rVEvx5BCtJLCdXI1fzTr1Yq2qi7rJOrOWU1X7J8LSwtpVrjA3t3QVDrJirZ0UkJ37LnMJztbHmb6ZNHqWRHp9hySvC2bO0mPk5mZjYmjntThfAbmhrw7Oi6YsKTkhOxlWVyd3Z2RoeOHWFiaY/Lp4Nx5MQx1KpRnan8XWFsqlTr7D/6HohtCwQEAgIBgUDFEXjuSbg+5Pvn3Rd4JvXtf1/VK6HbIyvhys+rVBKug0BTf/V4ZZ3vgDyGsmKspMxqdVOvGAlfhAcacbvHW2aiTXEWbq4oUpytVnd0XcnhdK+lJJGYWgKwCpDeslzjtR6GlOXFwJ+J7mdYFrnT9kiV+7S7pBYnreMdUN6b7PotPxdlMl5yGFOO568+p7J3hZ4kUJWwSodFynsrIa9KpFWnEv5oJFydPGuNR9eKs+ohlyYJV84roD8Jlw8FInrLbvHSsyn5zBaj633XE/+K/+9D9PyvIrDvqKREU1kwUsJ55nM1gt05qKUKeSZ1muK0ZevFVG5lgk1K+PmLlxXkmdqNGNgLjRvWR0pyBu/m4e7A3dH3Hj3JP3sywi3HhMslyoiE7zx4FGs3blOQeYotb92wlsI9nvrSuhvV9oOFuZkKoQ69dAMnzx5H3dp1UbdJQxTk5CCPJaEzYcT97p07CD52EV7ejmjbvi1sLK0FGf+vfgnEvgUCAgGBwCMi8FyT8E9Gdsb0EUFaIbp6Oxpf/3pMb+KtPMgTI+GlEu1SCLrSYhXurOqkRU7eJcdq6/siqf9hr6SESyRcKnsFlVhwcr8tzuZN62iRriWGuhJJuL57Ka1dBYi8PJw2BVt3xms9s6PT4Gqx3hpeBvw+YV2czV1L0jn+PrAYaxWFWUPlrzgJl9c0t0EWpvNM62VnSC91HxrZ0aX3RHvcdGU8+OIxlLCUDgR0P6fSDlNkMq54/irPSF3V17Y39WtSnz9bFmflV3ovyjpIqkR0xFBPCAGKvV5/fLNiNhcnV8RGXoGrZz3EJcSCPqv/NMh7iCITzTKGHnYOiEpJQg33ANyMvq34Wd87AJfv3Qb9jEtJgIudk8pPGwsnjO2j6vJ99PTlMhGg0mTKRonQyCzNJQU5MzsXhdlZyIPknk5mZm4OM4OSqqk0Ro7k4c5rjfOf5gYwKv6dPhNJJlOej+LU1Y3up2UXKi7bWljg7qUL0ryWhbC2tkF6ehpyMg3Rvl0rVGcEPTU1m40rHf5ZsPbmNuaIuB7GSTq1c7KzgrmdGbKzc9i6pJ/SGqW1ytfl3+V75N6ew9zdzYrV9JSUFJiz8XUZucTL92X3eGpLY/D1F4+jPGaVqr6oFuCrc0xxQyAgEBAICAT+XQQM8gsLKq1OePykuk9sNxQTblStMZ/v+MUwlYRq7RtVw4+zBqKKm53Geo6xtrO/2/dINcTzT31ZefsMuQ7jVVLCsgezA1TrO7M/lAZ9wsp/abvHCO/no6lElRE2fFK/pEax3EdphQN6+2JjlxJXdpXFy/PruyP1tRTPBzbHYtxHFSLhq2oBKy/yhGwPxgDvsT3AzQi/xbB6zaMb4gNIe+a/K2LCi/ejsVdGOmaFYzCrWa2Ozymag4gem6+FlvXz+7SGYlzL+qwvBOrj6O6XhOi9MagSZo38MSwGWM2i915meEH1+ekaTMu7IPU3xQYW3z1Ywy2dvRejLbF9FUv+pYQzrX2Jn+qz0sRON+alY1T8DNlBS37LdP6MS3332GDSHsp2qdc6L82jhqv0Tuj5JLV+r6hv8f5jpHfLV681qn0P+RK0vNP8+5areOaq77DU/pLK97V4LSzkQdqrljbF32HV75OeGIhmTy0CD+5Fo/bY/iXrK1QitYaMZNJn+qnL5PaltdFz9wtGvIdxffsoWi/4vuwqItQ4I0sipdqsIL/syTNYbHhFzIrFk5MlMHKry1yd7NCjgY/idlauRLaJvLq6OrFY8Gzk5paQdrpHRNzW1hxRUdGIehAFuQ/dkwlxclIyH8fewZ7/JNJcWSaT/LLGo8OENm3boGYt9v9iYQIBgYBAQCDwVCLwXJFwynhO6vf4Aa01wK4M8k2DBtbwwrl1kyrvYT4BEk6L1fkHutY/4MtBwjRIuGoZqQeznXCUSDTFG8ukSeuclUTCy3uooPQkVQmjfMhR3kddChkrz1BqBFGDrDIsH7CYcPnQgxNpNYKH4mejTMLlJcgEXj7AKJsM6z7sUB2z+KAlUNfzVAVBfR36QaROTEt66XtAortdCQGX1Hyl91a/xSlaSQRbeh98thYfCPXJRxUi4SwmfLDOmHDlQzPtJBzsYKXdydIOHLS9h+XcgGj+ryIw6LMp2HHySNlEW1+SrU7iy7m7A3N+YMkSA3ivdxaWuJWrDyMTYH2GNzLWbGXF3MT1NQcr3eqx8hgWJiYqQ5KqbGNuiNaNavPrysp6dpqqgq++FnJLl83BvphoM0WfLIsp4clJSfx3ewfNg29ya5dNeRzlOZTXQtdlpV8bJsrjKd8vYLXZHRzsYKLkMaAvpqKdQEAgIBAQCDwZBJ4bEj7pq+348ePXUDdALp4sAXg/OhlvfPprhZVvUtV7t6+HwOqeaNPQr/Kfij4knJJIaai9MkksgxwpSKmOP8orkYTLaruyGjl3tC98txIJp3W6IWJlAtq1JCKiQwkvN8JPsxIub6YChL5cJJzhKh90yFNS/2IvhCdDwjVJt0zsS1PDS0i4lj1oexf4QY6V5B2hUIdLGj6aEq798EnvMZWfWfH3akCxB4i0QvausrrjbcpFwgGVAwOlgxVBwsv9j8Uz02HBhjWYu2G1KgHXpWw/Irnmirq6aSH2Vao0Q+iqRbzlnsOnVXqQ+7eFuRW/ZmZuzGqC57P463RkF7uKkys5uZHLbahdVnYGdyE3MCgh3eptclmZMtltXZ7Q2t4ONkru5mlsDGqjbrLbu6mBMZ8rVUmVl93eKSY8NSUT/1y7xMqi2cEvwJ+5fbO654xI3717F+QmXqt2LVTx9UNGcgouhlzk01SrVoOr5dT34b1wfs2jigesrOzZvhP5Zwd7R/7T1dWBuaWXqOFJSSkwMjLj18movrly3DnFqJsXu+7T/aRkSVmXxpRIv2yxsUncRZ5c65WN+tA4goSrwCI+CAQEAgKBpwqB54KEa0M0LT2HxXz/jdlr9pcLcLl+ONUQ79G2Trn6VqhxaSRc4XKuhWgq3M71Vyi1kqHKIuEN2B8Bl7LAs62TcUJijp+4y7yqzWVtp7O2Wt3Ryw2i8v5lFbPcgxR3kMeqrHFKX0e53NEVQ5W4I5e4/0sEdntLSUFVkLZykHDVlZbDE6K4o0xUtT/TR1BllT0bdLqPl6z+0ZVwfd+d0jFSPYiisAvpuYG/++SOXpWFbKgfJGhzR1cj4UreDlxd1xKOUbH3St99i3aPG4HTIbfRacYbJdOU5XZe0QWpk3o93NenDxyGDwe/hT8Pl9QJJ0J7PPgsln3/K6q6uSIzLxf1agfw0mFEvomIU3b09Zv/5AnVLE1MFW1GvzGQlx+jdgZmhtix6wA2bN3Dx4lPSUXfrh14lnXleO+FyzYgLilBsevX+nVFUKsWiIpJ4LW/ydaxpGyH2ZqcPdk4kbHo0KophrzyPxWkrFg29vaN6uDgwYM4fPgw3Jx90aptQ1YPvDGrC34e+/46gEzm1t2tczd2vRWuhV7Dxg0bERcXh2GvD+PXqO/u3XuYm7o5hgx9Ax5VPXnMuBGLEqhTuw4f5++dx+FW3ZWVa8vAy906wMfbE0TEN2/ayRO8xcfH8yRwNB6R599/+43Hm5M5uVrhpS6d4OLogisXr+HI0WBerzz8fgQCGzbghwNkv65fz2PaZetRHMNvVRybXtFXRPQTCAgEBAICgceHwHNJwsn1nNTv8CjpRFofI8V7eI+meL2bFGf+xKxUEl5CBtXdyRXuw1riYtXXrtn2EUmmMhlSuKPL5ZVKXGmVyUC7kOLYX6V4Yf1iWMtPCHU9O30JWlnPvrLGqQhZ0sSUYvAfXQlX3XP5MC/1XSz1/S4daQWR1YN8yyPprVpTB135B8oo1aZ71WUfiJWEDOhPwpVd9qX4dKW8C88xCV/73Rr8+MMmpMaHofergzD7s0/L+mo+8/eJgI+cOR9hBSzxmb5u5vruWltMOfUt5zwb3l+EwmK3aqq3Tcr07t1H8OVMdtxq7wEkR6FO+y6YM/MdnmiNMpvX8PPAl8vXYdPq7xWrrdOmNZYvmslricskfPHS73Dw142KcYJeG4RpE99iSrLkxk3E+dW3piD2yhXFOKOnTsRbr/fFzbAo2NlLary2cd6bMJLfK8op5Ko8WdPAWjh+5Ai+Wr4IHsbemDJrMuo1rMMyoAfjp59/QlZMHnoP7YG+fftyQv3tt98iISEegwYN5td279mj6Pvh/MmceBNZJ6Pft2zZgkUzv0a16gE4dvwElq//Gt26dkVERCT6dOyLuvWkg/6m7VthwiTaZxbefm0cEmMTERkTze9/++tyroxv/OEXLJzzDboN7ITTh8/j3RkT+VhE3Ad0HwgPF6bEW1jC0tYSc7+ZzccVSri+Xw7RTiAgEBAIPHkEnjsS/tmav/RWv0n1Ht69KSYNfFFrEjf1x0Gu7eFRSWhbmW7pZZCUklhdpXjBVz8AACAASURBVD/wlZKvKRNZavseqqomYVNSEkvaPg4SXkryN3Ugy5VIqnyEsLSvUMXJc7GKWZzgTJd7cEmSOf2+yOUn4UqJz1iSrlLjqRXviHYVuvRY7HJgrni/dBNQ3SS9Et9D/SCvxFZlYCS7jbPa35e2ZaIXxYCfNMYDOSZcVsKVCP/c0S6sqoB6YjY5eZ0y8WbbYIdZxxH3XCvhs2Z+jIO7fkZuaiQu3M3DgQMH0L5jB72f4Y3r15+pxFQZLJ6474jJOH7/rN57fBINDe1MUJiSp5iKPi8cMgMexe7UDva2vGzYqnlzJfKcno5WXVhlkmnjeB9KVFbT31si4RsUvlKo07o5ln86RUHCqe1X366VSLibL8uqloCewwfivTHDkJEiucw72Ftj8IRpCD/NMLK25temvD8er77Shdcht7O05QR7/pI1OLh5B5OSnfg4Qf164t2331SBi9qRO3roFYk0y1abEV+6ZmMtuX7HJkahaatWeBAehvDwCLi5uvLr/tWq4UFYJAt5i+CfyUVdVsLpM5F5IukrPlsNvxoBOHHsOJb9uJgr3kTCB3V7jZNzIs41alXHu7Pe4eNMGD4Z+TnZuHz5Mr+/bpt0cEGEfs6UL9C3fy+c+vs0Pvp8qkI9VybhXj5emDhLyltTmhKeyjwN5Pj1qOQ8BHi5wMlFM5mtCjjig0BAICAQEAhUGgLPDQkngtxn6o8IufmwTHCIfE967UXMeLNTqW1JUT9y/jaPJz/K/pPtkbOjl5U8TEWhK4WoqKngpSbX0kMxLwGjHCRMSzb2Mh9AcYPHo4RXlNiVRlaLk80VP5dwpazr/HelbNz67UkCoLwkXF3lLc9c6s+kUki4HgRcnldee1nZ0pXXWVb2e33fs8fTrozviMJt3BHhnzA3dGUyvk3Kji65k5esrnQSrpZBXkHCde3uEUIAHg9g5R719sXjcLdOYOqmHd6ZthTZxq5YsWplmePERseib7cWyI6LxNqtu9CgifYylfJA+/bu4/HAzdtoq7GgOt09RsK8fUsyape5mHI0iI2MwMbNE+Fu7ojo7ESNn2UNdT1etdDJzcJc1DA0RXRWAdwtjHAxNhoeNi6ISotT+Unj0n25XZSxIQzSSki38rzUl6x/izdRw6ch/51IOFfCFy2DjYcH0hITEdShlULBTslM5SR8zc9bsO7XbTwJGsVAN20QiE9mjOW1u00NpLJlqzduwg5GnuVxRr85mBHsbkhn8dhkjg5OGDf7S9y8EqpY1juMpPcIaoeIqDhGwI14/e/vNmzHps3bYePoiLSoKPRkJHzUoFd5n6IiKeM6lUxrEuCD2zdCOZklFfrC2Yuo/kJ13Au7hxdeqMMVaHIDd/PywP37dznxprhsUsU9Pb14Hz8/ySU8LCyMx4THPIzin2USPnfyfIUSvmbTCgQFBWko4UTCZyyYxvsN7T2C/7xz6zbsa9TGrq0sNwCzjRt/wfSJn+DNt4Zjz449eP+zSVyNpzUENe4Me19neNt6ckI/cto7KCzIKpWE34vJQFxxqHo+815wZM+xuq90wFBeo+/cK30HY8bHk9GZHcCUZdfYv49XQi+hQ4cOcHWv2JxlzSHuCwQEAgKBpx2B54KEEwFvOGQxktPKLgVCLueUQV1b+TJ6WDv+voZtR6+WWj/8yZJwWpUmsdRFZrQR8fKTtWeZhOv+ypVLCVc5KFFVebWOo7V9RQ8EivegLdEXla9yj5HK2ultmiq1Cgkv61BInkdpPSUHAnq4YPP+SliUdiCkcaijz/iViLMSptoODjS+Xzpc5UsOEOR4fQrXyIQvz4peUqJMmk41cV/Jd1vXviRMeBlAneXYnn0SbpR2B7nxR2DqIbnsxoRawLmhoqahzrf/++XzsX/xDCzb9RsTVD2BPFcU2FTT2v69t15hc4TipaBOiC8yx5sTv9A57valE3H54J+wdvbHoMlr4FbLX+9voD4NDfPTkXZ7HiOoD0pvnsluW7L/5J/6DC63oT6ylTaGlOBb1ZSSfYfE9EayiVR2kUhv8IUr2Lv3GJzcHZEQnYj69WvyWG5Khkbx3J4erjh28hyOHj8NS6ZgZzK1vLq/n4JgyzXEKSb88uUbfJz7cYno2qYZglo3QXKxEu7kaodV3/+G+ATpMICsXZvmaNuyCSKjYmHGEp7ZM5f1gyfYXEfPqKynR6eOvL2cLI5c6ZvVrYUrVy7A39+fJW/LQnJ8Muo2aYizwcGo37A+MtlhxO3boWjE4sTv3rkDC0sLuLi54PLFy6hXrxEn5s7OHjw5GynnVfw8WfmySD4PxWtfPXcRh3Ydhau/E26wA/3ho4dzck5K+PqVP3EV3MpDimMfOnQIz66+h8XEx9yLVexvzAdv88MAcpFfv2IjGnaojyvBNzHwzb4KJXzRwoU8pj0/JYPHn/ftK9V1L80dPTE1DzF/v85epWZwqillvbeu3kvLgy/9Er23BojH998swFuzfsTP3/2EVwdKBx66bOzoMcj95yQO3Y3F/IVfldm+3IsSHQQCAgGBwDOAgEFefmGl1QlPeO+FJ7ZlqhNu6NeEz3fi0l2VOuHaFuHr4cizp7duoPmH0wOWYfTHnWfx065zesWR5wUvfGL7/HcmSsSm2eF4Hba4P0utdrn6ghhpGvxpKtDLFxs6S9lgy7RLoTBZzRKzjWqEqQ3Kal2OtZQx1OlVF9AmRo89sXFO77uEJdsL0EDLGksbJ5r1qxpmhfu9GW7uxWuvaIyxW8latc3J52JrLNOUxpHbSn2Zi/OK2mhe/Dz0HycR0ZcS8T4rFbyorPdDZVAJj4gWvhjK3hXVOgZyw/v4YmxJMr8Ber1XlYdzyXLZHqPZGhXPkBFfwqr4fZedanW9w9J74Ii80Sz2W9k41rn4+eMGeFUBgPL6jVTuKZ5xfReNsfg7cbl4XUpzSH2gNkeZT/epa2BskISM4BUw8XTjRLzIuB4KDEuST+la8Jngk9i04D18s2M3q+/EMkszJbjIwk2j782boRjSIxDr1y5hrtEvY8vKxYg3r48Rb0qxw8qWl5EEi+wQfulmRAyOBJ/HiPFfVipmRoVpSDk3lSm16YpxkxIaMK59Bl5O2st20X1H1xQUZl5jRIhYtaoZmFsjMb5aSRszLW2MfJHEkoM5sH++i7JL5pZHojFg6Iwis3CJ+DMLSVMl4UR617JkaAFenohMSkS1qu6YNPJ1nrAsJjEFvp6eWLJ2I678c4N8pFkB8WxUC/DGh2Pf1EiodjrkCjzZYm4/jOSJ2Xp278SyrUvu6ET4J3++ArkpJevs1b0jXu7YmpNwckcnW//Hnzwxm7ye5oH1FInZSJmXx6ISZUSuySIiIuDj48PVbnLTpjrgspGLemxsAh7cD+f1wMklnZTwyMiHSGYx2XStNqvJTWXJZBIuZ0enbOuknstZzuWyYlRvXM6CThnS5dJolDWd2ppY2iMvMxlye8qCTiaXLFMvdyaXNrt17RpijnyOWLtqjPD34/uxsdF0M6f3LXyxL2zrNoN9wPt8bEP/5np9x2RcjI1YbH3sIeSm34Fp1SDMnfkRth64jVMULlCKZdzZxj1ctvy6BVuCH+DHDVtLbS9uCgQEAgKB5xGB/wwJ10aciXx/8t1+Rr7LF4MnSPjz+FUQexIICASeNgRyoi4gPe0uCm2bwMXdV+/l3bl0DDXrVcHdvX/Ao92bMLHSrNn8w8p5WLFgNjZt/Qk1mtbA3R2H8P3pFHwy+zOVeeJiY/DlO0OxeNmHrN6URGYO/7gbbVlcdGWaMgkvyslESqYrxq8pQtsm5hjb1wL50TdZBnGJRMv3Z+w1Q9dGXuhe8zK/Jt+X13X4nD1mbk3A+91t0Le1oQbJNrD0RbdJJxHg5oMViwKQe++cCpknAn7orDEf48SSpiiMP87vh+RqV8ItrE2RlZ7LlXBl5ZkU7P2HTuDMeekgg0xWwikxm5zV/MihYJy5IMVo5+XloEuXtmjVqJ6ivBgleqPM58pKeIdOQWjdsJYitpxivfcdPIkTpy9CXk/r5g3RrnUL5BblqiSVIyWcjGp2q9fcplrb6mZsZsTVcVNTKXs5EexspvTTT7L8wjx26CGRfCphJpuuet7K48vzUfky5RriND6ZfJ3m4HPlqB7AUmk0arNvx8fIiotBXGIOy6puhvpNW6JF0PsaRFwbCS8KKD1ETwMQdsE44zYyLm+CVY1W+PaX3Rg1aRGYuKOtKb9GxD337nfIi4yBVf1XcSPakMXTV65Xic7JxQ2BgEBAIPAUIfCfJOEVJd+K/6E+90r4U/SGiqUIBAQC/1kEYm/eQWzYLb5/zyYt4OikWie5NGBuZEzC77+fw4zhx3U2+3P7VvQITICpteSunu+kmfiNlHUnq3zUrJLPMn1LsckH9x5ERFJ1dB7wEmqwuN3KMAUJJzWanRmcuuOHbv3mYEivN7BsPnOpT5Lc1DnZdmBEOKQmpixjLg/MDizvgqKCcECJNxKBXhechl+PZuC1F/1YElIWi108Bu/E+Pzlc05YuzMNmcYpWDOlNooy2RhKZuReBWNnX0fwpQgsHNMaHZvmcyIvk3CK5ZZJ709bdnHlmRTs5o3rKmKwSeX1cHfgydt4iTIWe0zmYWPJ48bJ1Zyyo5NRTPiVUBYL7eyIyHuRGNa3O7p1a8/jxmVb+NVarraTWp7M3NpJCaeYcG0lyrQp4cru6C/4ufN64Fsj9yIpLw7jGn4EP3dpfTKxpt+JRCsTY7omk29ZgZaV7PgESUFXVsLltVNdcdksbUxUiHRurkRcLVjNb+W51PtQG2NDEz6/bLTWsFtncfwo8/5g5ujkgcTES3CyNmZOBy5w9fRDl54jYGwiHRaQ5Zyci9gTi2FbrTYMnfxQmBAGx157yqWEy2OlX/sK9m6BuHbtJrJsmqJBYCPFPNp+Mbh9gOVsOM2Je5FDkwrNWeoE4qZAQCAgEHgGEDDIK8ivPHf0d+s9sS1zd3R/6R/6EyHhZbqj5538AukZuRWqHa6+KRpLmEBAICAQEAg8PgTymYtv5OlzSM0ocT2uyeJ/TVgStbLMOGcfQky/woPL3mjttwg2ttrd2G/+/R0rp2WIqLsx8PBnRLywC/KhxXW3IIPHa5saM5WS1W5Oj6mOOynWOMeSd/YfMEDn+GWtU/m+EZuD3NELs2Nh7F4DP+6+j6/XXEObmg2x5ANTFTd1AwNrLN+ejF1H45gbuR02LGiDorQLKtNRm/HfRCM73wi1qthg6ih3SU1Xcls/leiHzxYGw9PLXiLhROSVzIC5qg/+9BpC74Zh8advoX2VK3wd5I6eWOTFyTOR8M07D2LV2g1SIjSWmK1O7Vq8RBm5jxPJ9vVxwwefLsLJM1ISAyKu1Wr446uP3+Vu5OS2TkYEO/jsOZWEau+MeE2lTvibk+cgPUU6DCEb+lpvDOn3P4RHRirc0ectXolgVhLMlSVNi2UJ04K6dIBcooxc2+W645dSD+LU1dPIiE+EeTUbVDWsigX9FyCDuYGHXLzE3MvtFVnPk5jn3D/XLjHym4UX6jbgSje5nl8PvQ47OzseI04mk3CKHSfVnIyUc1k1V38niHwT8ZaVcEq0ZmhoplDb5fZyO3JLT4iO5q7vRMRJ/SYV/NzhT1m29oewcHGDhVkdVo/9Ju+akJ7PEq75o0P3j2BsKiXA49c3NEZm5D0kddzEP/vn/wGTqiNh5ll23gX1PeREhuDc3nVwCaiNGi9qhnOot0//5xtcPcPmy7BD4/Esi70wgYBAQCDwH0SgUkl44kfsVDMr7YnAWF4Sfnjl2HLXDte2EcqsHrdfqsEpTCAgEBAICAQeDwJxMXGIuXhRMXh6diZyPc3QKjBIhUxom/1G+ntIzLoMe7MeqGfGsp6b1dYg15u+G4HBo1rj7g0pkZZ/zZ4sfjwG+Waq2Z2JHBuY7ETG8bsocErnRJzMzPd9FBhJdakrw2QSTiTXyEFSoPduD0Hzjo2wbKwr7L3YYYRSwrRF241x6PR9PvXur1tqVcK7vSd5EVStYoDvPmWKo5KabmjuypXyHYelpBW/z++mQuRJcTd0boO3Zp/g919s4Y2hrbM4CT+ZMhiFZpJXAhFoquMdy8g3WVZeHixMTODm4cw/FxKpZInFYqLi+T3Z6P+lFMMtK9Py9dSMDP5rJFO/PZlq7uJgxWKupbtE+uV5FOM4SKXKqHY5JVsji0vK0JiLDgSU7fipo8iwjMTFXKnmuN1tW9jWsIO3lw+qWQfi/M79/Pqw14fxBGiUEZ0ylKenp6Fz5848MzklS1v8zSLebtGipbC1s+Sx42Q1a1Tj9+d98AWCOnfA7v178c2aRbx+eFRUND4Y8xGvDx4eehNBvTsoan7P+WCeYplVWNw5ZTpnXv683NmOdbvQ9uXWOLb/BMZOHcsTwVmYm/Ha4q6u0rPOK3CGp0saXFgCwXRYIS0+Ch7OtjB1CsBrw6TYb7KktHz8w+Lhqfybi2911HI3hqUMoApSZX+gw6yQv37nDTuMXQMXD2+dnejAIHR1e2RFSIdrjj37oGFXCUNhAgGBgEDgv4RApZLwwrsXkH1mGwoSHiLvYehjJeTlJeGP8lDpj4XA6p4suYwjryveOtD3UYYTfQUCAgGBgECgDATuMQITkR0Dh4ISoptklAEfczd4M1Kky4wLInAsUaoJXc3NChcuMmUwcRDadWiv6HL08BHU8Qvm6vfZXWdQpbYTPHxZXeucU4xdt1Ah7MZ0jRHNrFQ/GMR8w8cwNKoiZW3XQu4r+mCN0+8i+Z9FCiX8i9XR2Hv8Kh9u5ew2zNU7XkHCydV81poY3I42QJJRIXbPfVEi0Mru6MXx3vXqS5mvF031kWK+i+PKSSlfuCmbz5GYUYALvw1hRJ6NoUT0DZwbcRIe+TAZU9/rq1DCiYSnFDFiZ2gIQxZPrc2ys0tilkk9NmdqL5UQk035vnzNxpyVRzNQJctyIjVqQ4Sf4sItzUsU3czsXEXiNnkcdcJNhwQUD65shy5vRHw+S9zHLDIpGtZxFjDwkhwD7ao6wu9uFYTfvopBw0Zxgkwk/Ntvv2XlyW3QmGVLHzRoIK/dvW/fPlaKPB5z532hUMdpDH+mwlPJs/HD3+O1vb/+ZjXOXjvMS5oRCW9Vrx26vPQSMrIyORmfMOktPnf3PqP4z6jLl1CXJYRTrhP+9uD3MP3DdzmhX7BkDl8HJXHr0fp/qB8gZVS3MPOGoX0WvGs0Ya+tM2IfXIGNixHS4grQ/5Ve8K7XG/mGFrj2UBJM7t+4yjPK27gHoJGPZuI+rQ9X7eKxdfMQdesIv+rV7BW07intQZtdPn8Isb+PhI1FEdKypHen7cQ/KqTA67M20UYgIBAQCDytCFQqCVffpEFyDHJvn0He7bPIvXUGBYll1/DWF6jHScIpk3r7xtXQvhH7r3EAvFylGDFhAgGBgEBAIPD4EYi9EYa7rI6wtbklbK0kpVO2PJsi2LpV1am2kSv6noefw9qGJXxiJDwhuQNq205S9CeF/frl4+jQORcFKQ9w52ZVeDqGwcLZGEZ2QSy5Vok7LlfB81lMOanpOaw2tcU/0jixjNjasJhclnVduf2jIEMkPOnqbB7zTSo1ZTU/cuMWPPzcUMs8jrkfl7jlk1J+/rQVrjA3am+fALT3jtJwJTdxq4PNh9Pg5yJl6G/gypK3KWVeJxJ+KbY+Nh0NQUN/H/RvZ6Hp0s7c0VcdSIOjywtoU6MQHqYsMRvrt+KoH+7maLrtZ2ZLcc2WjEw/TjO3LIltLm2e7MySuGnldqm5xxGDWNiYMkKfawuTasZ4cCcS9V1qcWKelpGM2T1msXfIHgkxMaDs6HIWdco2HnrlmuKanCXdkbniU7ZzUnrJ5BJlU0Z/iK49u3ISvu/4H7z+OJUiC2rcBR06vYi4mHgVEj5m4Hje//a9O/Bw8VAh4e+/PQ3T5r2Pn775GUvWfcVJ+A2WN2H6O0MU22vawJK9y/VgjQyY2eTA0dkbl8+e5PcpSdtLfT5BJnMtuHr9PjzsTXDhRjT3IKAa7LX9XCsUWvHbzJeRnmgJa0cp5r3vzJ1avVX279uPOZ8uxBsN7qGmjykymccCmVO73kINf5xfGDG2QEAg8FQiYJCTW3klysraoWHsTWQeXYfsywceWSUnEg4fqUTZyStllygra22kdvduVxeTXnsRtX09ymou7gsEBAICAYHAY0AgIyMFESwZGrmfEwlXNiLk1rXrIj30KjybN2GKtCYZu5U1CfdiQzgJd7Soj+oWX6uMceDAXvhaRLBYcFuugjsF2MPH3RJGpnWRa9xVY0emJhdYNucLyIg4CttG9RlRt2efDZgS7sXJeW6BZub1isBiijAkn5PyjVDyM14aTMmUCbR8mch4IVNCtd2jNvJ9PqYSAVfub2hqy1y5U6VxKCmcWjU0IvOK+2wMIuGHol7mSrhsZubGTI3OV7ii03VSvslIBSeT3dRtrUo8G3KUMpBTf2VTdl3XB09ygdenz7WEy7gSeZAPSSTcO8UdRt7mOBkaDHdWSi0tN5vHiC95fYnCDb16nTqg0l9EoIlokyru7efNM6GT2zkp2xSzTe7oFCdOcdo+3p44cSIYCz5eiG4vd8GSpSuw69hW7o4elxiHzk17onmzJlwJb9iwAd6d9Q5fkzYSTnHiu3fvAZHwiRPGYvNvf+DLVQv4+nj98IUjYMVi0BOupcCpDnOpr+nNlW9SwG3tvBHDhBDKlk7Wqsu7LNldV0SwxHe2NlY4HxrGr1ev4gpTE0NWW90d5sb6HXJQv0v738WtYMmlX7buw8bDwk+qVa5sb/V/E9ceXMacjvGwZGEGMgmn39tOPok8lF2CUJ93QbQRCAgEBALPAgJPlIQrA1JwcTsy9iyvsDpeWSScVO9PRr6MgS9LhF6YQEAgIBAQCDx5BEzAsnTH3ELMnUyYu3rAKCsVGWmSUqZsRL4TWQIqMucAKau5sp1O7MjKmhVyEm7D1O0LX/nBnGU97/f6a7xZn5dfxCeTGyu6NO3O3MplK+ynlVSbGkk1y63auCqaFuW9VqmkwTTrNpLOMyWcFeMuyizJoq2YsDjfSn5WCSbGFo8Qk27BCA+NST+LzcCy5NCD3NZJlVc2ukYk/Hxmf0bwPeBOxcWVLIMdnNxjidbUzY21cyzOiv4wOoona1MOPyYVloi8ldKhSzTLgB4VreQbzwa1s7eCv4c7zNi+cxgOdxn5zUrNUhnLmtWfVl8XrUee93DcFoREneNLbF21De49jFBZbnp0HKLS4tC/xZtoG9CA32vUtCF3LSezd7ZHeHgEWrZsydVxUsApw7qHpwc8PDwVdcIpMVs6q2dO9cbNLM0QExuLF+o04ESdsq2fO3+K1xvPyczh94noUw3wC4zgk6Ww5HPuLu6o/kJ1/pkI/9EjB9GufRDOnziD1h3bgTKsnzj4G86dOAvXqnmceBvZuMHdjc2RbQ2j7AjExd+FW0BTTsSrGhXxmG0rR3eGXzrD0RpnQ67z59GqgR+oBFtCSgGrBMD6l0KITU0MkPHgPPZt+QHxoREKBVwGMvCl/ghoreqSnp2fjYH9BsM15TbeCpIS65E7ukMV6ftXq8tIrcRd42USFwQCAgGBwHOCwL9GwmX8KkrGH5WEC/L9nLzBYhsCAYHAc4EAkVBk30eWeSCMLBwQf/sOJ+LqZurvD3PDQphGnUeBv2pdY1KTQwxHISpMiv/18DPFvulFcEixwPAlf+LcqZOYMLw9Vi0Zi8+XnUFnnzi07B6I5NhIFMYmo/GQdTBx015eydTkF6WlpDMS0lhn24o8ENp/wv7hvKsy0abPnGwrkWWd4ysRdWNGtDjJLsXU59Fn3bSWEIdPOQmn2t9kFizpWVZWDhrXrQsPNyeeqZyUbUrO9mKTQNy4cxc37t5jeVU80aphDaa+3kV4hJQQjtpHRMXh4oVLsClOskbX27aUDsYpezpZTX9v1GT1pM9dvcavNapTC1W83PH3uRBWOi6Dx6dTPXJTA2McDD7F12PFyH0KI+qBDevwuY/s24otYVICMStWBo3cz2PiEpGVk4AiRmhlFbx69TogMv5Gq5Hw8fFB1ar+yGAu6oks+Vwy8xiwt7fnpJmylBPJJnNyc1PEhJMS7siSoZER0ZWNSLZcWsyDHSbIRnHd8nUHB8nNnxR3UsCTkiTCStnVKQmbbKmp2Tyj+kGWlTzkpJRhPLBlT5w9fhLVavviTmg4OnTphHv3gpkbhCucbBK5a7p/veFcAZeV+0OnQnlMuL+7PTtEcEdaJks+yOrB2/oF6STi9D1LCbuEh6zWd1xKIR6yTOfKRnHhLbuNUbkWFRmFga8NYWERDzGwhRE7IEhXkHAXvw5IMHyIBi9/pdJHfBAICAQEAs8zAv86CVf8z4kp42lb5uvtpl5REk5u51+/20so38/zWy32JhAQCDzzCJzZsQUbfj8MS1tJnc1MzeSuu6vXLeQknUhrroWUdEw2ch0PKfiQZYSWXJspJvz0Xyk49p0FpnyzDj99Px+/f79S0b6lYR4jbqxcU7F423/hcg3yQI2Tbm/GxR+mwLomc0FnFno2Fq1fe19D7XsU0GV3dG0u4aQ+P27T5dJO86or4uHWY/Drvlv4ctl3vJwYGZUme7VfL3zy/micvMCSfTFC/VKbFpizcAE+/+JzxfKDug7Clu8X4gJzg6b63w5MIZ8+6ytemsyVEWUqP5bJMqTPmTsTXVoF4vK1uyyZmSea1K2DsQNGYP2RrXwsAytLTB03ATMmf4i/jp9ihLUANfw8sDc4BDOmf1ayrqgolpSvI+bNnMgPAtbemQujFBO4m9VDRtEt+Nn5wiPbC5GU+I4ZxYAToTZIyEG9au3Qs0lrndAT2ZZLi8mN5JhwuU64vs+NVGhtVpRvrHFZec7TLM78xvmt3N2ckrGZmxix7wzLKcDqlbdp141jz9LbcBU83qE+5tugQAAAIABJREFUK6XWGkkZhoiPj8f2Pedx7dgRfLx6OXp0aACai8qy0btIlgs/rWsiJTw3T0pid2LDHEVSNrmxR/X2aD14hkrfG1dDMWrsBI14cErQ5tBhGiwyQuD78heV6l2iL/ainUBAICAQ+DcQeGpIuLz5nJ2fI/PIujKxqAgJp3jvz8f/r8yxRQOBgEBAICAQ+HcR2Pzzrxg8YhBeCPCDh2tNppSGwtbXgSVVU62Hrb7K5dt6ISU1Ac3bSeQl8qg1koIz0HjAeE4+vvzsPZwKiUCglwn+51NSMova2toYYNDaO4yY+6oMu3PlBBxaulzlmnOdqnh7wSGtLvEVQY6IT9Lxj1W6FmbGI/p0nN7DWVVjZb+ql6ydyLOyazu5m6u7uiu7oCtPJLujy9nU5Xt0IHDX+BVsOhGPld+uQVU3dophZc5Kbd3iNbvfeet1TsLbt26Ok8y1+vW3B/OuFkzZJcuKvof5y77BG91fw4Gzl+Dp4Yo5Xy7HmUvXUZWp3ZmMmCckJrNY6slo3qAmTl+6gaF9u2L5hpX48N2POPmmsbKYSkz25/rNCGAZx2nO+nX8efsPWfIvJ0d7WDKCT+tq2awBPp36Dq6yTOFH4yTVOO+OdFDToPaLCP57F/zr+ODutQjU7VCf1w4ne7l2P0x4pSTpmYxBdhrVGs/SqOVN9+OjE2FqZaZQm0t7eFQ/XN2I2GszA2PVmHm5zf07rEZ38D7c/Oc0qxnvhYcs0Vz/zixmP1XyNEhmyQdTU+6xOG8PtGkQwA+Opo3/AKfYwUUkO3AIT7iJ0azE2Zc/LeMeC/XY9608dmDJqxrNLZzqaZBwanRy90oYXJO+R6SEk3lapuGe0xBeY1zdhb086xBtBQICAYHAs4bAU0fCCUBK4JayYRryH17XiWd5SHhgDS/8+PFrIuHas/Z2ivUKBAQC/1kEiITPmzcdPjUCWeKqOti2aSP/fes2VddXdYC693kJ0bgDZ3um9iUXokmyDY/DbdqvLwa8PoU3371tBWIP/IC0iAtITZMUPSLgZK/POweHeg1Vhp3Xzwfx1+5z1VzZhn34Bap0mVwpz4hi4lPOTVVJoHZm3TEUhCjVHdNjpuYzA2HoUFyjOykef5+RyJiTeS4SsktKe8mfmWaKArUkcNqmIdJUu31jXuIszGQY9lxOw5Lla+HsyUDJyMb9mFiMHvQKRgzuywlxj05t8c2Xn2HusuWwdGIx3ybS3MlpKWjRuCm2r9+Ev09e4O7oS9ZuxOHgs3wsIuGZLKv5gunvchd0cm3/30vt0XvYOBz6exsn4DRWTl4uJ+KyGv77jgOchJPa/e7ML+FsJ7mDh9+7j55dO2HKuKE4cGofzt9mJdfsHnI13PRSIcaMGIvD946gil1tJJpHsrwEKbgcJ/3tMbjFKK6Ekys4uYvLyjd9JssvVD3EoWuUfZ+MYsJlc3F04a7lsgs5jWNrW5L8jLKlp6ZI8ff0rpLbObmjpzKin5EsuaOTkbs4XSOjmO78HKkMXGTkQ5w4spi7nWfmFLJ634Y4cy4MvgF1EdQ2kLmN32Wl1azQvFU3fsD0xcwFPFs7WUJ2CsYPexNzV37GM6YHeLlwNVxfWzK6A2Juqf6tNmPNSq3x3Vlh23DpjxkKAk4x4fdTTRB81QLVewyGr5tUX7xl+xbwquKr7xJEO4GAQEAg8Ewi8FSScBnJvIMrkM6St2kzfUn4JyM7Y9qwl57JhyMWLRAQCAgE/qsIHPv7EKa8PZ3XSm7TrQVWff49mnZqgKXLVumEhMj1zJ8Wqtwf3PJ/aMPUzuq+fhrk2jTpMG6y2GQbzxZIjbnP+/nVa6sx/oO9C3Fw17f8+sOoHLSoaQiLGr1Qo+skDdW8os9LxR2dDUIJ2m5dycam4/m4kimV/pKt/0uB2H8sjNfvtnIygF2BROBGdKqC5rVSYWhZTMKZkr4htDYeeLSAYUQYCn38UIUlQHvA4rXps2fN6iyxWSwuX7iOF7w8YeSmvRxnQUwqfNP2o3MrExg5+nIlnEj454uWc/Wa7D4jvwNe7Y/JQ3vjYugdtGCZ5GfMnYGN69dpkPDGgY2we+NmHD9/EZS0jUj47kPHUK2GP5JZZnIi4bOmjkedGj7cZb1N44boNeRVnDp/FvY2Usy0TMIH9u2H1Yu+gTIJHz3lM4VCT+tq37oJPhz7JiPtGdgfvgVhV8OQacr25F8TrYykHABuTNH/Y9cmxFtk4m78dfg714L5P6aMTEtYkqUjhZcF69OvD4hYF+WV5CwwMJGwo5JhZJQ1/crFazh59jicnZ0ZCc9hydxa8OzjpKRTln6akxKwvVC3ATyqenJi/df2A4r53LxdUb9hfdhYWuOff67xrOwtm7bBFVa+L5BlVKdEcHQ4sGPHn3yOhMhQnowtsF1/jHt7JGbOW4mGgQ3h5OzGQi7CFe9qclIyy9R+HmcuhLB63ZZo37EVnD2qsWzl0neAXP9NDaTDqbJsFHNjDwm/jg6t2rODlCMI9K2F1Ycvae1GhP304aN4Y1x/uNTyxOiJKxCfJYUzuHhWQVzkA/77qInvYvL7U8uaWtwXCAgEBALPNAJPNQknZEkVT14zXiOLelkknBKvbfvyDaF+P9Ovp1i8QEAg8F9F4ApzOx85YBw82B/rg/v1x8I536DbwE74eNZnWiG5fTsU4+b25Pes3WvAODMFycwlt3+3kXir/wda++QWGcDaOJFnRL/C4lxrsnxuusgHkeSMmCSkpNnB0zeGlcOqzWPTK8u4O/pZVXd0K/d2cJ6sSWjmDO6AGRsOa0yduqovEv9ZBgNIcfSFCWHYEN6MnSy0wbSpEgZBHV/B1eP7ERYVjiat2/Br54/sQ4ugbujauS/27NuC6FsR6Nx3MC4d2gNLRqr69uoB+ysL0bkhU4O96inc0ZcxF33f2tVhamzM6q3fRecuXfDhyFd40rVGgXUVJNzBvaTsJynhMgk/ff4Cr0/98Rff4OSZS6hRrzZyWUZxUtU/eH8cWjespZOE07ppLHUSTu7oU6bPha93VZjaWfN1NWtQC9MmvsX3+g9ThW/dP8p/L7iXjTN/S+ENbo2keH8y2xp2qJbsjb1797KyXSX10HPzUtCF7bFRo0Y4c/0mbA0NkJmeBktrGyTExSGoUxDPgJ6dk8VJ+MaNv2D53JWw93XGtdP/YMPWH3hZMSLqA7sOVpQo69LrJQx6YyBXy18ZKNW0T74ZihYspn7Raqls3cYffuHfgb79e+HU36fx0edT+VixsUno06EXn8Pb1hOWnuZYtGghXmehAd+vl+LntRnFdSPvLr8VFWuAqMjbcHAOKHeJssHsQKpqk5cwas5KzOgSgOYd2mHiKs13kw7INnwwHtae9RQknSoVXL1xS2N57Zp1w5rf1+pcu7ghEBAICASeBwQMsnMK9Dvu/Jd3m7N5JrJOl/wPhUh4kbdUZuYUO9VuP2aFYoXDezTFqg8G/MsrFtMLBAQCAgGBQEURyMxMRVDjLpyEjxs/EjPGz8YbE97C22NHqAyZGBeB08G78c125o7LrEPDAZgycgr2HDiCpVtYMjVGyDfP26V1GZceZsDZzwbxYWm4lpmIgdWraicsBlL8am6RlCDNzDgZSamGsLTUrhxXZM9m2XeQdHW2SleZhBewutLKNm5kX6z6g7mqK103Ysrsvdn+KEqTSCXFbufcPoU9OV1xLsceK6bOZPHgmu7TutZqYGnC25PyO3TaNDhfWKGihO86E4UFi79VIeG6lHBdJFxWwhesWIuDLNO6TMLjU1IV7uiUOb0TU7LVlXBatzIJ//OvIzxjOrnCj5/6CVw93Fg5MUfcvBLK3dEnvjkIMazsGSVwi8uKRlUHL8xYvBp5XvZwOrMV3n1eQXTOFWSGmGHam28gOyUHGzb/zjK/S2EKZFlZRWjdtjlSC4uwhR00eNUsSQx4/ngoehdm4psfFyM5KQkuXn7Yv3ML1q7fB29zE5w+cw7L2D0izhERkejTsa+ChDdt3woTJkmHBEN7s5rfTJ2m9q3btsHSHyXPDmUSfvJGOKa/N4yPRTXKh/Z7Ax4uHqyEmyPc3J0w+ZNJeL1PEDZsP17qq2iWfAQZuXYwcq4Dw8ifkeHYv1zvNH33Jrb1x8CFf6B7j954vZYRXnrnfQwbIx0cyHb1ykUs6N8EzvVq4tMfjsHW2onfGjyoP84GSxn2lc2Gxf2f/4dVSxAmEBAICASeYwSeGRJOz6Aw5E9FBnVtJFzOfP7aSyU1YJ/jZye2JhAQCAgEnmsEPvv0Y9y7GglSCpcvXIkl675i7ulSvPbnS6fjbFQI3C2MEJ+QCGcnRwzsPhqtG3VTYDL+s//hdlgoZo7/RuW63IBIOJkRI+KkgptA1e1bbpcHQ2xm6nC/6j68zS+37uPFF3zglau9fUUeijoJp6Rq1j5d8eVhJ4Q9iIVjgAMi7pyBi0U9dGsdiOMsUd3J3ERUSzPCHZsCNGVu03NapiI9Yg+fnmK3U26FY39yC8z/PQzhJ7aAiHVpJpN0uR3/bGeP0eOmoy32qCjh5I4+b95irjiTXQu9jinssIRiwtXd0XWRcOWY8B17DnBCHx8Zy9zGs7Hqy5m8rBgRZ23u6DSnNiWcYsIV7ujF66Ks7coknPraWlhg6qKlcO3YBGkbf4DNoDf4PsK3HMKG+e8j/H4Eli1dA09G0ol8kyUlpqBHr5e1kvCHN26jBYsnn/7FdJ6UjeK3SQnfuGwTHF0dcez4CSxf/zW6de2qUMIp1IKsIXMtf3fWO1wJf5slSSO7euUaJ+krf1nGP3/77beY/9EivPnWcOzZsQfvfzYJffv25SS8e5vePGyDSLi/X1UMf2cYI+E9sWWfpPjrMpmEG7s2hMGDtTB1bo8cc5ZKXU9LTU/A2Cau+PD3c/x7uXRMR/g3qIuGPd/HggULsGSpVIlgRidPFLjXx/yf96qM/NOPa7Dy0/H8WrPuEv4ZKTFw8wrAvPmqRF7PJYlmAgGBgEDgmUHgmSLhhKpR3C3unm7/1jIUuFTnQF+PiEbvKT9w9/NaPiW1N5+ZpyAWKhAQCAgEBAIaCOzauQ3b1u0EKYV//v4Hftv1i0Kpe3NoX1xKv4SfZn0Lc2svVKtWS6P/iQu78dmyd7g6/sGEuRr3iYQTASen8tIIdWpWHnY9YGSnijsjbyachNexdEQDL1a/u5KMk/DzJUo4xYQTCd9w0Q+h2Ql8Fjme+82mTbDvSojKzPX9aqOV/Qmkhf7BY8INWLK15JtX8WdcU0z66jcUsQRnZZFwbVshIu5XKxBz+jpqxIRTKTDfAH/eLfyfUIxmXgqUHb0iJHzT5u18LMqMTuXOln89D4E1qzF39HQ0a/RCmUr4ui17eHtSzt+a8AGMzMx4hnRaV89+PfHemGHctZ2UcKopbmFrgeTwUJa47R52bFqJoO6vc7dyZ0cH9Oz5P2zetBO/bPqFZRwvcUeXSXhzhv9pVlLNxtwJacXPhtzRfavWQr9Xe3A8rOztcPXcRezetxtOJi64ef0Wxk4di3osyeC10GtYyXIcEGGmsnuu/k4YOnQIO3zIwY/f/MT73w27z++P+eBtnqRty5YtOPxnMGoE1mIZ329i+OjhfCwi4QsXLoSDiaQu+9f0xUu9OmH4K331IuEwr8qJt3HYQWRbOYIIeXlsUv86mLBgC//+rV46BLH3TTDzi+8xccIYHsP+or8jer1cGy2Gaq8BHnx4C1aM6a8g8uWZW7QVCAgEBALPMgLPHAl/lsEWaxcICAQEAgKBshGIfBiBtWvX8sza3pZmGDLiLcydOxfezMWY4kXJ5TcqKhLzZn+Eteu26BywMDsZ3cY2hb2tG379WtU1l9TtWJaw+/cfVjKCeh3vTtFOEmhwavsXE81fYpyblPDdrNSZN2PudStbCVci4ZzI+bSDw4gDsE5NR7qt5ApPbuejX2nL3dFxPRQFrs4wimU1rmvVRvzCBhpKOJHwdb8e44SooiS8SbceeDcwU0HCz2f2h72nH4/9NmdkVzYHe2vmsp+PqOgklcRsupTwAyfOwcPdgSUHYyXO1MZyd7dHdHQyH1pfEu7D6ntTvzSWrCwjJRtWduYsIVkKfH3c+DX63aw4QbwFmzOoZUOuPpPr9ne/7GY1y6Ws4HRt8ddLsHP7fq6EyxYeHsFjwufMmaNoJ9+Ts5knREezGtqFcHS2hbGh5HlABwIFOTk8iZpsyqXIqNyZpY3UNjNNChnQVr6MrsuZ2RUDsV8omzpZWqaUMZ1qlY/sNxqHLh5RbqbyO4V7OFglshfaHznsPTYzCOf3c4p8dfaRb5AC/tfeA+xgYDN3J9+56xBPQLfkywV4sWcnfLVgFajNu2NHwpc9DyLlpdmpPatwY+8e9JyxBI4uPmXOLxoIBAQCAoHnAQFBwp+Hpyj2IBAQCAgEniMEEhNi8cNPP/GkVx06dICHpwfjm9cRHx/Ps0BT/CkZxZrK7um6tr928xf4ffd32Pj5AZU/8ImELF37OS4fOMoUSCP0GjgEw4ZLcbnqRm2PFNmjRXY0HFmdMlLQrbPva1XfK/oYtCnh0QYvo8WSqzz2m8i3bHJiNuWYcK+anrj6QR0FCTc0d+VK+F9pXbH/rik2f1WxbNNE3EdNmie5oxdnR7+Y2ollF/fnJJeMCKaCoGVJvwfWeaHMxGx/HT/J25oV18YmdZqsiJXZolJc2ew/ewfrMt3Rv57zBb7dvIuRSqm/WzGZVqwpI4Ml0lONh6fwtQ6NanHCPX7EUCxe/SN3Izc2M4KZhTV+Wr2BK+EBbj7INE7hLukxMfc4CZ86fTofmrKcy2ZiasBLlkVHxCnqhGur+V1QIOGjTqZlgk4KumzqxJ365OVKrvHyOMpjyWT/QVgkBg7oUWpc9Yr5SxHYwgutOvSVngEj4TdDTsOngWbdb8WCin+h7yep704uLghsUJ9nYA+7fRdm7MDM289bEfOt3q+0z307t+NJ2m6GR5anm2grEBAICASeWQQECX9mH51YuEBAICAQEAiUhQAlj/p41QR0bThCQd7lPkREftv2FQb0fpfH0WpLtBZ+9Th+mf067zJm1jbY1w3EvA5G/PNHh6U6zZVh+bEXkXurRI2X3dGPhfnzMlZkDlaFsGPu0Y2Yy/EFlpyLLCLNBnEZD9E4oCHqmR1UUcKvHL2IENNARER64NCmJby9YbFwXahWfvxSElDVzhH3U5g6qmR1WOmo/42ahqZpK/BiMzdeg/znM+0RZazpih/+kA3CrE0DP3Rs3hCfLZ7PS5RpU8J/Y2XJpn+znrf39ZKyzFP/vJwMBL5QjdVvz8Hdew/g710Fo1/rgcFvD1EpUUbt5Zjwd96bg48++hC+terB1amExKYWHwjI27G1MGPkPgeJiZl8zgmvdOAkfFDfDli7kZRwqVyWg4MdvlslkXDlmHBlEk4EnBRsMmXVOj46UUHCK+O90GeM3GKPDHkdRIgHvtoXR06cZOvXVJbpUOn1N6Rs+VuYKz4ZhX68Pfg91q8fxn80Br6spN+TsoMH92EMS4Y3/ZNPdR6EPam1iHkEAgIBgcCTQkCQ8CeFtJhHICAQEAgIBP4VBCiJ21dLF2LK6DmMZAxQISYpySkgFVNXpvPgjXMRdesIgl75khNwTlhWTeQ/uw7/FIbmJe7Kj7I5UsKTQ6V4YNkMbfP5r4amUhb2wlypLnVhcjIMi9Ve5Xv0e37sPUX/gsRwhEanoba7DdLi02HjLLm0k8mf+U+rIoQynl8YK7l/azOj7HTUasbKsrE64SuO+iHF3BsJxYcDRHxjE1LYYUGaouu7Q3ph+ffLNUg41feuw1znZRIuk+6oxFTEsHhuEzMrTsTt7GxgbmnOYvDNmGu1dhJOY/Xu1h1zps/hhL6qW0nJOFsbRrgZkc/Iy4GViRn/SWOR0Vr9qrji7T5tkc5KohEJ//b73XB2d+QKNbl3y+7oshJO/cgdvS8rl/fepIk8fjs1JVPDbZxcwclkQq8T0Eq+IRNxGpbIOCnqsoeBtqmIiP/842Y42VnhlcGS+k1E/NqZG7Bzd9GoQlDJy1UZ7qNpU3l5t6Cgzo9zGjG2QEAgIBB4qhBgJDxPZ4myQlaZw5DdLYQRi4grQn5RIQ6ei8Hth+ks3odFyRkVB1c9VVsSixEICAQEAgIBgYBAQCAgEBAICAQEAgIBgUDlI1BUVMRKgRqgMD+PhTKZoIanFdo284ShQRHMC/NRxDh0PksCalJoxHi0dq85g6zs4gAjLeujwdnw7FTVFJduJCM4NAbJWQbIY9lF8xk5L6meWfmbEyMKBAQCAgGBgEBAICAQEAgIBAQCAgGBgEDgaUGgqKiAE3DJDGHIFGvKUepgZYKGtVzRqIYdCpnGLbUzRiHLF6LNSiXhrDcrjWHK1e9Lt9IRmZAKY2NTGLF5SyZ/WiAR6xAICAQEAgIBgYBAQCAgEBAICAQEAgIBgcBjQsCgkGUQNeSDkyIOMKLN1O78/Hy4O5ojsIYNS/zpgby8fHbVgHmVs/ZarFQSbmxiiH/C0/H7Xw9YLct8VorEGEWFjPEXk/9C5qIuTCAgEBAICAQEAgIBgYBAQCAgEBAICAQEAs87ApxTG+QxQVoqLcl9z5kbuiEj3JmsWoiNlTH6daqKOj5WKGSe6BJR17RSSXhGgSFWbgpFYjJj8YaFKGQSOKnvdABARLxQx6DPO/hifwIBgYBAQCAgEBAICAQEAgIBgYBAQCDw30KgsLAIRsYSuTZkedNYBDixcqaHA7mMdRswwdrFwYRV4PBjId1GFSPh5++m45edt2FiYgpK0iYxeWki7o5eLMX/t6AXuxUICAQEAgIBgYBAQCAgEBAICAQEAgKB/xwCxe7oBkX5jB/zGG0mhDMKbpDPCDgj5uxSHkueNqSbH+pXs2HwVMAdffm2cEQ8SOMEnEg3kXApGxwN9n/2zgK+yWv9478kTd3dvYVS3N2HM7mzC3P3/4Tdbcy4zK5szHe3MWGwARuDYYMxZAzXYaO4FEqxunvyf943SfsmeSNNEyjjyf2w2zavnPd7znvO+Z1Hjm6fVP4wASbABJgAE2ACTIAJMAEmwASYABP46xMQ9LA+P5polNZQ3LeC4r91GdMVJJwFrZwU64dHb0gVE7TJfay6oz/7QRaZ2AUFrturVNyyTCMY2wV7uDQz3F8fNz8hE2ACTIAJMAEmwASYABNgAkyACVy9BBT1ZIxWKcm+LbijC4Jcv6c3/SZ6iest5W6KWvzrsc5QW7BbWxXhj769h2LBKcy8MQ371Qucn5wJMAEmwASYABNgAkyACTABJsAEmIAlAoKLukoQ4rSH+KO3tkfbONq/TOZjVYQ/RCLc9GMQ5JYyvXGVMAEmwASYABNgAkyACTABJsAEmAAT+KsRsGWc1pLruOAxLnxG94/BDX3D5UV4ZVWNxX3GBBFuENu6WHDDxuR/NZz8PEyACTABJsAEmAATYAJMgAkwASbABBwnYNDMwi5ifbuE494Rsc0X4ff+a5fjJeAzmQATYAJMgAkwASbABJgAE2ACTIAJXDUEhATmFC1OCdkG9YzB3cOjmy/C73zjj6sGFz8oE2ACTIAJMAEmwASYABNgAkyACTCBlhGgnGqU3nxIz2jcPSKm+SL8tqk7W3Z/PpsJMAEmwASYABNgAkyACTABJsAEmMBVQ4BEOG1dNqxPJO4Z6YA7+i2v7myMCXcus1T86+EKTP7snHMvy1drZQS4nltZhdgoDtfXlVVfjpaW69lRclfWeVzPV1Z9XSml5XZ1pdQUl9MVBLj9u4LqX++atE0ZbWAmfEb3i8a9oxywhF//8g4XcUnFl+9EIOj4Cdz4KQtxF0FuBZflem4FldCMInB9NQPWFXwo1/MVXHnNKDrXczNg8aF2E+B2ZTcqPvAvSIDb/1+wUl3wSMJe4fXiNt+je4figdFJsvdQWMuOfu1LW1xQMOGSbfDVtEjE00/lx47hhk9zXXQfvuzlJcD1fHn5N/fuXF/NJXZlHs/1fGXWW3NLzfXcXGJ8vD0EuF3ZQ4mP+asS4Pb/V61Zpz6XVrCEQ9ym7PpBcbhvZFzzRfiYFzY7tUxNF2uLme/rRLjwEYT4+I/PuOhefNnLR4Dr+fKxd+TOXF+OULvyzuF6vvLqzJEScz07Qo3PsUWA25UtQvz9X5kAt/+/cu0669kUtPm3sK23hmT4DQPj8MAYR0T4pE1OKk8s3ns7DZ29LV+u/MhRjP/AihC/oyfWdqzFx//YgwVGl6EX4pNQFM7fiKfXWro+HfO2J5bInSv7d/Pr3PhkfzyergbOn8OQ1w9Z4SKUJ0q/wFCBFVuB/sFn6dl88d6TnghOD2r67rHt+I/0SkM6Y2n/aow3vT49+1LxGjJ8zLjo799YTv3vlUUy7JxUvY2XcUI9w1F+TXWMJ3ui/77tFtqDfFt4/pX+iNxo3IaEOr+2cCPu+laGk1BXY4BvxDYlLXMd9szPBsY0tXeztt1Yn7D+Xri8zpxRX/Lvyt3ItvI+S3kJ59N7IrwLRkz11zVt+/T7TGzHXWcM7wow8xV/INKncVFPWqLTW9ea159wn5uCALM+x1I/YfyMQruw/nxNx0vb0POvDMGoSLl3Tv/8zn4dnfpeOlLPFh7IWn/WeIqj/YDkni2sZ9hVTuNnFOq4XbZMm3NZ3Uov7Jr32S4OwjjU28fkKaldz69Ff3rXfI2+EfpIfV/bkn7UAtMbrfb/gNV+XejLaU5w4Iw7Ik3HEEl7aJwPyJXB5hwBsLedyI1LsDRPcFkbc3K7krYVW2OcbLuSf1Bbc8jm9NtGd3CgHxDOt30/R8dB2/UhLb8tLva0J6Oxq7HO7Bsvhf6jae5u+sz6ksq2A+n1rTyzrTbU4vfCNm+bjE3KYN/7b4GVpeexwcGee4r9mn++ROPonj14X9OYJrYF2NJBlsYl07mObba6K7l6jtTiRmJ2AY2CrOD0T+zvVKzRAAAgAElEQVQLBsfhwbEGs7PxoVbd0Yc/vbHFJbvl6QF4UhCvdnzKjhzBqPesCPGhXbBiLPD1Xnc82cd0wJfeoA67ftyAJ34z/C0Dc6Z5YtGk3Zgn/ImuM6dTHia+52f8d1tlFO4/oBqjph60ciTdawowUXKMjkEtlj+yDW/qz3xpSi9gatPvwp9fmjIUY4wm6cJz5CPk5igkGN3R5Pn05fq6NNQGa1Muth7Y/u+dV88O8mus0zO45eleGLB3m6T+QX8bgOsLNmDiLJO2YNQepG0vFh9NCcOGqfo2I4fC0B4nVeN6ffuCeG8Krxgbg/OTqH7v7IUVIbnG7brxb2i8h+48KjMMbbPpO7HNOvnjnPoiRtPS0dXK4ppxsSua3gEDg71h4ruY5Z9u3PbPF2EXnbxhahNbHQd9vWwA7qV3cQNCEblB8q5L2oH03kbPS4PVB/q+QPj7vTiprx+ZtmHCXbwODVIf0LvWdJ6lyrFwPaM2ITDUtxUn17Fwuctez3LPJPdOmB3nWD/grHoWi2NXOc0fUOjHM0/+Rn2NCyrUwiWdU88WLm4PB+kxcu8gfT8H2+SZtKAf1V2T2sqnpmOk5Fkk77vur9b6dsM7m4cBpv2/5Bnlxhjdtc3bbVNJmsp5aosd7cPCfKNpLHN9+3JZuyKWm5JKsRxRGEMT+n6W5lQW2s1LUwZQv3+yaZw1anMtGJcc6q9acD+Hx0HTgtoeu8R27+h4bcbF2rUM47zMe6l/FxvnO+IcXb7sje38jDDvBo7SkebzMTvmaS14TZzf/q33VWb9goX5jK1HMtcSls8w0136d1OY41jXblI9Ye25rOkOaf2Z/Nw4L3LtHMkWyxZ/r9DgpiEJeHi8sYozXFdRUVlNRnP5z7BnWibCb316IJ6yU4ALJRAaw4j3cprxzBmYO82LxPUu/IA4fDKNAt+XrcdjjeLbcCk67tNoJJ4/iz7U2VssF3UQ74vXsvAZ2hUraRHgK2vHUIci3ku8RAWyz/sg0V+4bhWun+KFQv8gvWipwLJHtuINw63u7I2VJNZGvAd6jhicmyR8JzyT/me77i0pt3D8gCqMsLpg0AzUVg51bj07xu/lKcMwVtbKCGRvWYNFIQNJhK/HBJqwNbUZwOw8QxsQ+N0cBD/pc1tsH9IyCx2OMDloEqdN7Vp6nNDez+JobLRlEWurPTpYfc6tL6EQ1E5pwrp+qty7I2nD0vIa2juJ8LkkwicI7V68Rh4Gim0+F1EWr0kXMm3fdL0tpgtz+vfdCFPje9bUzwhtYGCp0Pf4GrUNU7xNx+nOFTn654l9itzn1qd7Y+DerWJ/9PKU3rTopnvfX54yEFEbDP2UNXYOVrD+tNZSz2b1YuGxhPd0QqNwdawfaLx0c+tZrv3YVU75g4S2knlS+jwtq0trZzuvno37J9slloxhet5fIUky5gvf03tsOvGXey/Fm9nbj+pLRveci62SNqO/RuOcwPQJZJ7PrCzG44PuCibnUb+8jCzlUcK7ja66/qsgRl8WOpYW4SdI+oSmMcbAS+gT0xG813r7MPQZR6mfuY92t/HztmTMEMYcuXmP7Rq8NO3K+C6m/ab4e2y5/NxLto4lfWisft7UOI5I54+OjUuO9VfCMzp2P3He5+g4aEBL46FuHLU1f5YZj2XmitKxS66NSMdCof50cyv72rVu7GwaG8X3y/SdlTyPbrykOdUAmh/Q4vt9N7tjvb5fCd57BIVJluYerav9N/bTcvM6S/N7ab3KzUnpEeV0k/EcwwoHo3Zj2v8a9ynSOYx9ZOX6UtMzpe+Myc9yOsi+G7eKowR3dMPnpqFxl0OEN29Aty7Aja+VvYVevE5WLHCSgVXXQeQBnbyQJQ6cJQimVTXdIGlPI2kCqXuJao3Fs1l1y1xTnODR+oBEdBs3aOOB29CpCcLxPrLS6RYm5MSM+UtzboB1Mdo0yXVWO3VmPVuYRNniZzKIyA0gTQOFqQiXF0RpEtHUOBFrHCiMBcKyR0qQaTSIWBCeBuQyAkH8ysKEw1k11fgcjYtEtq9s38KYY5MPw2TH5mIEFVMn0Cy1NZrcUg7JgeIiln4SYtQm5M+TPptu0MpD8FjDop6EjV6gGYtE/feWvpMMbk1tT1fHW5JKJMK9eX2Q7RozHOHs91K4rmP1rFtclEwO5dq/Wdt3sB+Vadt21bOFMsmV3Vz4NbWFpuNt9AH2V6SNI11Rzya3tNRfSQ9rFOExJgtPpotp0rGu5f1oY11YmKAKC+FGi92mNC2eJxxoaaHc0JYlC/8kBi22C8k9dXMINIpmi3MKKtcnsbuwnuYARgJV+p7QxO7W33IsGw1a1MZc0K70faXsmKKvB5gaYsTnLQH6GAwb8g+VfaSIvjAVoZeyv3K8f2z+OGjOwJZobjpDJ5Rte69JF3ZMz2l6L3RiXG9MoP83XZA2NXIYxlDrItz4frr2olukB8iIJTW26D3m5A0ALXkBnNn+9c9j4CO2dWEhQbcob3URykSEmy20WFh8aZzP3GztvaF6/LEWmSaLN9IFZGvGLdtzQ3vmNn9dEW5ofYIYv3lYIh4aZ2GfcJdZwk0tC0YrzqYWQXst4IZKJWuZxEpmNMk1EWSmk2tjcWVPIzGg1E2qQEI+WFz1k3vB7e3g9OdKVsSsNXazO5mupEme2dIKmBGjlvRNpuc6tZ4d5yctVotFOK22Xm+2qmxu4RCssWKnSKvYUqu50DmtJ/fqJsu8lcmcFQucrOhrad05tb6k74a1gV1mImxmCTddwbchYhy0hBtbs4V+KABZjYtjpv2ByeBphb3u/TWenBjqv3ESIUx+GicqTX2g7cHMgUpvbfXcLBHe8n6gefVMfFsgwhv7Vhi8mYzbcvMtCM2ob5fUc0tEuAOW8Gb3oybtQxgPl8n12eZ9iPE4KyfQrcwJJG3EVEyLi2sGTxy58dnUq0qPWP7dlz6fRAyZLODdSr/fR4v7hsl8M1qN7UOd2q70fZ1FD4im4pgtSlhYmDYb42XFiK1+xMq41Kz+6jKMg1YXj8znl8Yi3OBpqf+rg5ZwYXwzmqM0thnbnhk2LeFi0SwJNOk76iJPMqe2f7nXzc7x30FLuO0X3JZ+0dXhuQFNHnxGZ5iNl/YvWhjPa68SET4kDg9de4nd0Ztc5CwMdHqLhd0TUKPVI13FnSv1Ja9fYxctYUU0xN/ghm14WckVXNZFrRki3NBRbfCy4ubdHOuHnEWWLHGNVnrzl0TXcVG8seCWY3D9NXFjseWW7WxLuHPr2UF+tgYkGvzfLw2z4I5uagmPQTBqscjMtdpEhMu5Dxl1TDKi3VClwnGd3GlBx+DloP/iEljCnVtfjnX14lmmIpzcOaVugEJHnZUkDACmXgZ61+4NtRhI4RbrEaBz8zYdFGQmFqILO02Gjawt4t98cVR057TWH8gP9lYFll19RgsYWjm11dVzsya1DvYDBh6O1HMLRHjjwqfBNdbUJdSCtcIZNe/0erbVlzYW2mSi7ZAlnC7Wwn7U2ZbwMpo/FJDBQhfiJr8Y8VUBpZmbddBBC7Tpwp7pQqDknvrxQAyl8q9FIiWfNPqIYp/mNkYLic5oVXrrnDi3ctL8TSiWzbYlI94kDBpDGwUxfzJA53lwRh8iKLsI4wCLFvQDDtytReNg0/3kxiZL4tTWwoThqnJC2pbQMj3H9F70/ZZypPUxDvOz9M4ZhPq5ARJ3dP28zMgF3lrYmkOV4qL2L5aliYkoRoX2q1+gkzW6tGDssCdMSd7Q0zT+wkqYp23tZktf2WpPppVne3HHwep2yWlCYjalkCFdsIRfThEuX8k6+CF2x4Abv8yiO7okDsSaJVxHt6kxwEqcurVGJbUwW463aE7jlYs/tdUorXdyOuEiFZVNbctVlnDDi+68etat0tp++S3H7zbPEm7ivm+wYphYHUxjkI3i/MgVeqy1RIFSy4hhIiJaBSDJHyDXD9hwpXSg63BufdkzsWoqpPyquT6miUS4wZXX0FZFEU5iW+ou1egqJQxeYs4DYijEYNKkzFZMuPjeltaia7qPSRyVrcU6/eApM9hbFOFG4sIw0ZaJjxUu7YLY/9ZUz813R29ZP+pQPTs8+ZZMduWu0TjxMrE+OfDuyp3i9Hp2tFyNIrx5lnCH+1GhnNJFS4uWUGPuxovUhvFUuuhjh3gxsejaN7YaxnYLYzhM8tE0LiLqxwhJPhsx/taC14Wj1Wd63iVpV/YsOksXIoTnNvT7emPIekTrci/Q341cdW0KfsvjUvP7q0s/DhrVl9yCs9XQIZPaNjvf0iKodVFlv0u8HTHhjX2pkCMpHWlnyOXdPwDB/pRjSZoItpLyLtGYbm40admb4Nz2b8GzxaSI5rkjdO1KaNeLjHJtNOU5asq5ZS5QbfZLFt4/qVcfzMIy9YW2ONZJH8qWCDedV5lYxa/wmHApiVuHxOPB8Rayo7vWHd04DrqpUBn45OlyPGYziYT5i2SUpEFM4iRxgxUGKllLtaXGYE8j0Q32RnGccqv3Nt95e1xbrVhPbVzfsDBwyWPCRbcd59ez+eNa52d51U/XOa3vZCkxm5UkWdKOxp5Jnk1LuL69UXb/+4ziZE29Iiy4ANlsY3Yc4Oz6snel1rTDt9MSHlVKz6RPbmb8dMK7IiQ6dNclMbRhCRfah5hfQS/2hQRSumQy+qsaTdosWAFkvGlkRbjZBLACu44IYSwnKZeFqRizsw+yo2qNDmlF9ex4oiO5h7bdDzhUz6buh1Z4myWQMyTisjYxsUdwNLeO9ULUtf2vwNtSwlNJgY2ez5q7qNwYZzLpt9mPNk0ExXhhyveyiCyh98m6fNuzkGkiwhsnf4bn07W5NNTpvZd0wsByXK1x/2E91Ex/LCV4a0qkKp20C+Vv8gaCIaGVJa8LR9qQ3DnO7j8s3MNmHL0lS/jUcl0dCOE9NOf7pBPIg00SE96Cccmh/qoF9zNKzGbBI8zyOKibn5pztOS5ZTlnkFkVmS0ON9dIZJr4tum9sO6OLr2PcI6Qq4U83kSxberV6kp3dGfPa23xk0myJhHhhvmKNGdU09+kie50Ndl8S7iufLCaf0faSgz1afu5jNuWSb6BRuMGi3Czd7Bl2dGtuFk5PFAYBndDTLg0Nlw/uDtbhBu5wTcVvHFSb89CgjiguduRwdSOxiwbV9U06UkzyrxsXF4j0eFwHZie6Ip6NrmHHfykq37SDt7ws0MiXOzI9J2bIQuutL71K8jCarylzOy6J5F33RSSVVnrKG27+zhSiU6ur8bJh6WJqX4SbIcIN7WEC26YxtnHLbnS6RKzmXkjNL4r8tZKI/YG105LmZUtCKzmxfvKWRhcJMLFjM7SeHdH2orkHEfr2cLk28zaZE/xbPYDTqhnaTnsWe2Xtmu54xu/d3yB1ToaJ9ezfvImjBVNO0roRegZfe4WmUm/kfeKPoQk64wvMsWFJxPBajqGOdSPGsZKff9izyKp2cRUmq28aXHMoqebbP2SpSpJ2AW9HIUbdsnszCJXe46+85L+Q1IWuzMh2/OONR7j/HbVEnd08zA6Xf0L3pRfgZIBFtQiOEROhDdzXHK0v3K0f5RZjLY9DhoXUt4C7aA4tdrnNd8SLm2bcvMy3U5GhutWYaBF45zheS6RCHf2+ClWmY0xQK4Pa6EItzrnd2Rh2N7FJsPzWtypwtCGTYS3VJCzJRxomQg33YqnWSOA7MHmcSCutoQLHX0YCmW3/9BNTIy3GbFDRBs9manFzfZLKrvtmORlutQx4cLjOG8S4Dg/V4nwxuqyMvE0TBCMkkHpraEFRtsu6a9maaBzpFN04LVyXn3RzY0mH6ZWXuNJo9FqvcTyKC42mFkAdDsgCO9XkxiQPKwsQ0tudLbOM3xveZJhiZklEW7qUi/Er48QrTeXyBLu1PeyBfXs0KTW8X5A+r5aFvp2iiA7RLhR/cscL+2XmrdgY/+L7dT3WbILh7A1ltkkTv++Z/lTklL9lntNY4BhdwH9RNng8SMkrrSytaep26TtftREINp0PZazwJlav/ULBeL2Y8LigeDyTRnKz0iEtamFXr/tqS7fiH6xQSZDtFiTRuNBU/szhMeZhXOJ9yohF1wvrD+p95wSOBq2HTUS4a7xnHJuu5Jpz/aMd+IxctnRJdvf6a3hpu7ojVtfyno26PthO8tgc9Hwco2DsrvmCKzlRHhL+1Vb55t7kNknwvXv4rJaRNGOAI8J3mliveTqwk7F9q9/FwRLuGQHDHFnFeEdkd0e1f4+VO5I57d/2/N7S9nPHXVHt7VFtOVtQe1jZz15sD3jLItwl+4TLqz8OOp2btYEhEl7Ui12CftsWxroDIOd2f7YlhqDlUYiDpqGhE2WGqSuU9K5b1hptHZM5nRn2+rk6BC5fU31+4+nGSwV9r0/TjzKifXs0KRd53pj7JpDW9GJ2zPILHRIVucs7hNuUg65bKzChEhqBZfrkMTrw2TrDsnqt9le5Eb3dVUiCifWl0MWAMl7YxrLp39+cSJOSYFAE7D1CJPsq214TwJQSC7eXSl5kI67ZFFMTHZi4d11YKXfmteLJWFl+LsupkqIBdfvfS7nxuqCmHBDf+K0/teherbQxdjdH5qc35zzHKhnuTHH6uTbNJZS5p7On8jJMXXi+yx5BtmYQlPLnWH7TMGCYRCL70nydUg9yeTCuGSs4Hb3o2Z9tGQ7L/0in+m1jD2PJB40pnk7pEkfDffRP7tu54smN3cjTuJ9m7zeGscXo3fcfN5hurtC0yKeYetEcseFOwqX6ffubawnwdLrmnwDTp2/WRjX7XVHt5lQ1tRCd6n7K4fu19JxUD8WmuxLr0NtwxIutlMZd2ubfax+jmrankVhbB76IZ+DwTQmXGfIyaSEuIUbtoreJE3hlYbkrAZ3dNOEiQ5a/O2a/TqxX7Vzfm/m/Wg6xthVbiccZMmIxJZwh+BenphwQ1GdspelyaAlsaLJE7EkvEws52YnS2McLFnATU+yYn2TrNDbt91Uc10WjS0CtmNAXCXqiIlT6tmEbbP56c6Xdc+SthnJQobxJNm0Q5csilibRDXLEiPsE2sQjuYiw+akxKEuQOYkZ9WXzU7ZwNBC25M5Xyp6xUHc35C0yOCOLj/Yiwl6GhfDLMSyNlOc2Qo7kRfhTe+xWfu6hJZwsdZbSz1Lm6DNiZ4T+oFm1rPsa9WCcjZez2ULLKaMnLFntEn/JzvOylmVpZNV/fvemHjSJCRCKsolCVPFTOTN6EelT28Y9+TCd8zFrSF20prXjIn7Pd3MICbkxnGbCZAkhW0UJVa362oa148adkQZa+J1J2Vlx9ZfDg8bTuk/LIURWSiV9J2xOddruoZR/bd0XGpuf9XS+zVnHGwGE91jmI+Xt1K9ohMlUYwtpwz7JGwl1zRv49L6szaHNIz10q06m3LuWHZHpyIK9+9UqyuLpF9oCq+UEduGMrf69m9oTA5YwiXZ1G2/w5L8Eha2RJS/hkzeDOG9J+PHfQZjhpCzQn9NW2GSRgsvNuvGhiWcvCMGCve9VOOobcgOHWFVhJdXVFECdfnP8EmbHLohn8QEmAATYAJMgAkwASbABJgAE2ACTOBqJSCI8AfG0cKXzEfBIvxqbRb83EyACTABJsAEmAATYAJMgAkwASbgCgIOi/BrniFLuJJ2HNdo0aDUQEX/a6D/KbVKcRNyYTNy/jABJsAEmAATYAJMgAkwASbABJgAE7jaCShII9fTf1RQ4OYhCXhoXKwsEpuWcK1WSzqcrqZQQaPRQEE/K7Qq8WJa4e/8YQJMgAkwASbABJgAE2ACTIAJMAEmcJUTEOSxlgzVCmhw8+AkPDjeQREucCS7N12IrOH0T6ttICHuJkjwqxwxPz4TYAJMgAkwASbABJgAE2ACTIAJMAEdAYMIV5FWvn5AHB65PkEWjVVL+DByR1cISl5BIlxTD62yyR2dnNFFec4fJsAEmAATYAJMgAkwASbABJgAE2ACVzsBBYnnekUD3Clu+/5rU3HzoMjmi/AhT26Byk0jxn6rtBrS8yTG6cLkoU6WccEuziL8am9o/PxMgAkwASbABJgAE2ACTIAJMAEmIBAgR3RFHRR1Cnw+uQdSI72aL8LHvbAD1XW1dGKT1VtIyEZR4eTr3kB/ZxHOjY0JMAEmwASYABNgAkyACTABJsAEmIDoQU7Gam93JRb9exDJ6Lrmi/C3vj2JNX/kUk62pjToSr1FXMiWLmRJ5w8TYAJMgAkwASbABJgAE2ACTIAJMIGrnYDoK96gxfAeEXjp7vakwQWDtvlHUVpWbTHD2o7jlZj80Xao3NV0poY0vYKEt84qLrioC1Zx/jABJsAEmAATYAJMgAkwASbABJgAE7jaCQih25q6evz38e7o3S4INTUOiHAo3fDyp3uwfv8FeHp6ElPBBZ1yvZEQF0ztnCH9am9m/PxMgAkwASbABJgAE2ACTIAJMIGrgwClXSNbt7BTmC4TeoOyHm5aNelj2kmMBHhtdTUGtg/DPx/pBl91A6prBAO2+ceqJdzHW40DJ8rwxjdZ2JddBF8vT7ipyQpOvu2CyueY8KujsfFTMgEmwASYABNgAkyACTABJsAErnYCovAWdbCQuFxLkpzEONmmNQ0KVFZWo0OiD56/pysyE/zQQLuL1dcIRuxminC1O+Cu9sDqnRfww8ocEuIFqK3XwkOtgpJ80RUK1dVeD/z8TIAJMAEmwASYABNgAkyACTABJnBVEFCQBVxLgdpa0fot7BpWW18PT5UKGfGBuG1UIgb3CEdDLclzhQa1NfLx22QJr7IY2e3u7iZavN3dVCTAizFjyQkcP1cumtUr6YINYnw4f5gAE2ACTIAJMAEmwASYABNgAkyACfy1CYjbdTdQaLZKSVnSlBSyDXi5u9NWZN6487p4dE4MRm2dELotbCmmRY0gxmU+VkW4B5nChSzogtu5VkH+7xp3LN2Yi017L+Lg6QpUVNf8tSnz0zEBJsAEmAATYAJMgAkwASbABJgAE2gkIIhsFTw91OR2HoAB7QMxamA01OSlrhZd1Ol7yqMmJDVvqLWwRZk1SziTZgJMgAkwASbABJgAE2ACTIAJMAEmwAScR8CqJdx5t+ErMQEmwASYABNgAkyACTABJsAEmAATYAKKklLLMeGMhwkwASbABJgAE2ACTIAJMAEmwASYABNwHgEW4c5jyVdiAkyACTABJsAEmAATYAJMgAkwASZglQCLcG4gTIAJMAEmwASYABNgAkyACTABJsAELhEBqyJcraadx/UfJaVZV9H+ZwqlG4SfhfTs/GECl4KAsP+e7mNxNz3ZYjSdZ/y1+eVojz/J5U2/N/9d95fG6ws7EDSWsOkXwzUbv9P/wew8YY9BOj/Q3/1S4OR7MAEmwASYABNgAkyACTABJuACAsKWZBpN0zbedbRdmdzHLhGuoDTr7rT/mSC8WXy7oLb4klYJsAjnBsIEmAATYAJMgAkwASbABJhAaycgGNY0Wg1qa+pF3Vxb2+C4CHdXq0QrOH+YwOUgwCL8clDnezIBJsAEmAATYAJMgAkwASbgCIGGhgbU1dXBwjbhsGkJV7sp4ebm1nhvLSkitoY7UhV8jqMEWIQ7So7PYwJMgAkwASbABJgAE2ACTOBSEjDo5fr6elRW1cveWlFcUmkx0NbdXQUvT45TvZSVxvcyJ8AinFsFE2ACTIAJMAEmwASYABNgAlcKAYMQp+3Amy/CPT3V8HBvsoJfKQ/N5fxrEWAR/teqT34aJsAEmAATYAJMgAkwASZwNRBwSIR7e3tAcEcXPgY1z+7oV0NzaV3PyCK8ddUHl4YJMAEmwASYABNgAkyACTAB2wQcFuFuJMJ5MzLbgPkI1xFgEe46tnxlJsAEmAATYAJMgAkwASbABFxDwGERbrCEu6ZYfFUmYJsAi3DbjPgIJsAEmAATYAJMgAkwASbABFoXARbhras+uDTNIMAivBmw+FAmwASYABNgAkyACTABJsAEWgUBh0R4gL/XJSt8aW09/ns0F3PPleBMdT1qLeZsb3mR/FQKpHipMTU9CuOjg8Ut1wShR//Hn1ZIgEV4K6wULhITYAJMgAkwASbABJgAE2ACVgm0ahEuCPC7dp/Aivxy1Gq00ChVrq1OYa9z+hekUuK9zCjcER/Oe5+7lniLrs4ivEX4+GQmwASYABNgAkyACTABJsAELgMBiyK8qLjCos05MMDb5UXVkMJ6bG82vjhTTAngtGgQ/+v6jyDCySAONzJ/L+6RjBHhAa6/Kd/BIQIswh3CxicxASbABJgAE2ACTIAJMAEmcBkJFJdUyt5dcblF+JbCMgzaegwNDVpRfF8KAW4gIdjbNSTCuwV4YlO/NnBX6rZj40/rIsAivHXVB5eGCTABJsAEmAATYAJMgAkwAdsEWq0Iv333Scw5U0j2bwU00ucQ1LgYoy38x3XSXBDiCvrP8p6puCbU3zZJPuKSE2ARfsmR8w2ZABNgAkyACTABJsAEmAATaCGBVivCO6zNwv6yal1yNP1DCj8LvuJaitl2VsY04epi8rV64f/pB72yE2zfgkv8yxlReD0tuoWY+XRXEGAR7gqqfE0mwASYABNgAkyACTABJsAEXEmg1Yrw1DX7cbyytsneLQhwNUljBSVPUyrgo4/bbqktvI7M7FUaDUlxuqCW/tU1iEJcFOH07/nUCPw7I8aVdcDXdpAAi3AHwfFpTIAJMAEmwASYABNgAkyACVw2Aq1WhGeQJfxQeU2TCHcj33C1AjeG+aGbjzu8SX2rJVZyM4J27itWTyeWN2iwtLQK20qqoKhpgJZ+N4jwV9MjMbUNW8IvWwu1cmMW4a2xVrhMTIAJMAEmwASYABNgAkyACVgj0HpF+G/7SYSTOzqVXkHu54Isbu/rjlUdwxDpQXHiZBFX6oLDzT+0nRnIvVxU0jY+oiu6hxvmHbmIW3MqofTwhKaiik6lLdHo3D/mxwQAACAASURBVJfTyB29WZbwPzGt+z2Ya+vG6IMpKz7C+FDDgfaeZzje9Hwgf+kTGDV1i/U7T5iBnZM6yB/z5zR0v2cu+kyZgREr74HcpfpMWYGPmgotex2xHEcetHwfm2zsO4BFuH2c+CgmwASYABNgAkyACTABJsAEWg+BVivC2675E4crdJZwJYnwBtojvLu3G5a08UUUuaNXl9dBSFquoP+IQlrwJie3ckE5KzyUUAqu62JmdXI0t2IV15BgV/t5Yu7aPZi4OQfKMYOgIfGvrK2hfcmVDohw88p1SJTmL8UTo47gwZ2T0AE6gY4ZO2FJPwt3Fe+zcgRWfDQejdpeUpw/p3XHPTAV4flY+sQoveA2CHvd31aOkApuub8B4jVtrzjoStFnisWyOfJKsAh3hBqfwwSYABNgAkyACTABJsAEmMDlJGBRhBcWVloMtw4K8nJ5maUiXLSEu7mhk6cKP7fxQ/jasyg5WAClpxu0VXX0T0PCWwWFjwra6ga4hXnD97oEKP08oNSSG7s+m7qmnmLMSVgrVG6NidUF4a7wUmH273tx+4yNUPbqBE3HVBLh9dA0NODl9OhmWcJbIkrtsmTryctZpB0T4YaqFIT+dKSL1nn7RbhcQ3Bo0cGBFsUi3AFofAoTYAJMgAkwASbABJgAE2ACl5VAUVGV7P0VhUVllkV4oK/LC9129T4cNrijkwDXkBDv7KvG0nhPBM88hLLcCihIQCuDPeGeEYj6nHLUn6VNzym5msJNgaBHOkAbpkTpqTNkCSfX8noNfKOi0VBTjarCQrKUq0XLuaa+AWGpqZi76wQmfr8NyoAgaBKioGyXCE1NLV5OjcTr7eKa9bx2CXEZq7CReLViCReuPz3d3C3cMREu4wbfZwImkEP9XBnPdjPxL5ZzKmw4wRM/c/f5ZkGVOZhFeEsJ8vlMgAkwASbABJgAE2ACTIAJXGoCRcXlV5AI93PHkjh3hMw5gvKcCigD1Qi4vyPUyf7Q5FWidOZB1J0ohdZTgYD72kMTpEHegUNiNnWNhsR2Ujq5sZeh9MJZuJEIF/5Gxm4kdeyEuXtPYeJcEuHR0STMKd48LhyalEi8khSB1zJim1UvpiLZzDIsxF5PTzdzzb48Ilz/aHoxTYHqNmO+bcFgS7iekLDjXeOPTb+If5N+p/9D46KC4Tv6g/BVoL+7LeT8PRNgAkyACTABJsAEmAATYAJXCIErR4RTqrROJLqXxrghYPYRVJ6sgHubAAQ80B4KEtIKigEv++k4qjefg4bc0v3vTodnQgDqK+p08eL0H5LitMOZkHJNCCLX1ZCQw82DYsJnb/gTt/+4G0qylmvc1VBSPLkmMhCvXNMFr7Vp3hZlLbKE20qspm9YFt3RbZ1vITGbtMwTZGLPG13lpefbbQU3vA3OtYazJfwK6WW4mEyACTABJsAEmAATYAJMgAk0ErhyRDi5o3cU3NGjlAiYcxTV2ZXw7BIK/zvbUkx4PcV1q1Gx/CSqfstFvZcSgfe0gTJSjZLT5I5O5wofrV61iYna9CbK+vp6RCUmYO7u05g4b6dOhJOVXKlSiS7sL1zTCf8amNmsJuOoJdz0JqIwzm5KZiYI4ZmJH1lMzuaYOzrdVZ8VXXQZn5KIqVNlMq0Z3Ofz85EfGiqb+I0yw4mu6c6wptsDnEW4PZT4GCbABJgAE2ACTIAJMAEmwARaE4ErRISTIFao0NHfTRThft8eQe2FWqjDveF/bwa5pbuLQrx83jHUHSpBjaoBQfe2gVucF8rO5DWKcDnwDSTCw2KiMOeP47ht3q4mEU4J3AQr+bP9MvD2iM7NqjPHLOFO2qLMwezoK0dMQeLUlfrEbJLHteA6bwbEYBXXW8qNM7HrEr0dedB6dvdmQRYXVQxnWExfIHvJpvOMvza/nM4d3LBgY/q9+e+6v5i5lYuXYHf05tYvH88EmAATYAJMgAkwASbABP6KBFqvCF+1xzgxG9zQMUCFJZGA3zdH0FBGruQlNfC/qy28BkSj9kAhSqZn0bZlSlRp6hB4bzrUsZ4oOnXOighXUEx4PaITYigxG8WEm4pw2u7s2YHt8PbwTi2q+2bHSOsFbWKjW7heoFvb45tK6JglnATytC3oMykRMw3Z0c/p9guX/cgklNMtOvRBnz5bsCVRvwWa+AwrMWLFFGAqbYGGKZgxpQ86kBXdWR8W4c4iyddhAkyACTABJsAEmAATYAJM4FIRsCjC8worLJoXQ4O8XV6+tit3N4lwwTVcEOFBlJgtQgvfmYehqVTCPc0fvrekQRXkCS3Ffpcvz0bdHwUoL68gEZ4KzzhvFIuWcCEAXP5xGig7emSsIMKzMXHBHnJhF9zR3UQxL1rCBzRPhLd0mzHyDRf3BDeTwHbsse2YCDdUpXSLMkn1WrOEm7ifm+5DLhtH7sSWwyLciTD5UkyACTABJsAEmAATYAJMgAlcEgL5RbSrl8xHcdlF+K+7jC3hGooJp+3IFoc2wIMs3j4xoVC3DRATrmlrKTMbbUumdCOxfqICF3bmIOj+FHinBaDg5FkxO7rwkboWC78LoeF19XWIT4jD3D0UE75gH4nwqBaJcDmYzbaECxexmPRsAmbsnIQOMjeyawHAojXdARFuUgaDCJ+Be8gyThHmlGl9CtnAR1GyOLlkby1t4SzCW0qQz2cCTIAJMAEmwASYABNgAkzgUhO4MkS4YJVWuqGDPyVmSyQL+A+HUX68ShTRoO3EhB+EpGtiAjba+1sb6IaYe8lNPcwH2jo6SJ8JvfEHIS+bcLw+TlfpqcLsjQdx+8IDFBMeoUvM5pAlvCVx3bq46abk5hbEtknstbTBOMcSrncft7jxt6UM55LyW3FZn7LiI4x3kkc6i/BL3V3w/ZgAE2ACTIAJMAEmwASYABNoKYErQ4QLm4up3NGesp7/3NYdCdoGFNG+4D7e7lB7q6GlLOZKNyXqa+pRUVoND3KXV3uRVbyWBLlISPivFu6+HnodLvxO31fUoLZOA88Ab8zZcgS3LaSY8haJ8JZWB5/fHAIswptDq/nHvjTp30hrE47uPTNA+w8gIjwKytIizHn7Q1zcl42nn59CyQ+jUX2+GLvmLULl2TPo0asXfBPSUBoQDBw4hD8ObMack+vw9LuvIi4+gd5jL6g1HnDz9ISnB4V91Fbh+znvIjI8ABkdhsLdMwAeHmp6O33g5kX/1DU4cTgL/5j0IoprgLCIcKS6+2NoUnsUhavgHhKJX9dtwMZNazH55ZfRrnNveNP3PgpauHMDSkoLMWfu1ygsysMNN9yIjLYdUVMFnMm5gNj4UMQnxWPBgh/x+fSv0aF9d8TFJKBTZjucOpUNhbsS38yciZKScvTs0RvJyclIT0tBWVExyktLMfeXtai8WIwBz32AzDbRWLbnFDbO/xgPptTi6WfuglodioL8bHw5Yx5mbzmFx556FYPbxlNPVITo8AicIG4zvpuLY9ln8H+PPgJVVSUiQgNQQ/1bTkEezkz/BtcHhGPQk3chZ+c2THrtDSTHZ2LksP6Yt2YtVucdRXB8PKJTU9G7dw9kpCYiN+cU3Py8UVpbhxUffIWHSmLR/6E74TXhGmi8vFCRexHuvx+E16GzKPekbRvPnMObv85CbGISbo7pjtjHbkXh2A7QbDgANYX1NHSKh39aHLxmrMPbDzyDldFV8GubgOEdeuDxxx8D1CqsWPED/tjwC8Y+NQ1JaalwqzgN5fnd0J7PAVIGQxvXCbm5OSjLO4eQiGjaJjKw+Y2Rz2ACTIAJMAEmwAT+0gQSkq6u+YFFEV5QWGoxJjw4yM/ljaDtij9wuIys3XQnhWCVVqiR6aPGshQFEjzor/4+OJh1FL9szqJJpw9qKytxTfc26NSxDepLq3Qu6mIouM5NXXBX/+nXzTieV0ITezcE0gT776P6w8OdhDztMT5n2zHctuggi3CX16zzbsAi3Hks5a405fl3kZgcgN59O6CWEiQEh4RATULxh3c/wfEt+/GPB1+Cf2oKaovK8ceyZSRcDyKFRFh4dBrqfULgTqL80PHd+OHUBjzw5rNISkxGDdRQaz3h4+8HpYcKnmjA/HkfItDfA+0yh5DwDoC7O4lzrbCQ5g1Pby3OnDyK5559CedLqhERGYNkTz8MS2qHskg3uAVFYvXGzfh93Sr8Y/LzaN+tv3h9BZXTNzgQ5RUl+HH+t7hIAnDcuGvRPrML3N38UEaLdZ6U2iIqNgrLli3Fhx99SgK7AxLiktCtU0cUFxehqLwYP8ybh/z8InTp3A0pKSkk1NuhmsRpQV4e5iz/DaXnCjBk8ofo2C4By2lh4ve5H+KOmCJMmnQffH2jcPHCScyYtUAU4bfd9xQGpcTRQkMFwoNCUExeOh9O/wrZJISfevgxeFBCyfAgX8BdJYrwY+//j0R4GPo9fgdOb9+KZ998C21TOmP0iEGYv3YdVl04Bb+ISEQkpyAhMQ7t0hJI4Nahnvqzc0UlOPT9ItxbHI0ut9+Ikpv7wqdejWBPH5Qp6oD9p1BfVgnvJdswefmn6JXaBTe06Qftdf2g7p6GBuprFSWlKFM2wDcuAkFrD+Odx57Dr+oLCM5IwsD+A3D76GvhHuSDtRt+xs4tKzD2/6YhM60NVIU5aMjdC6+q86iO7gRNXBfiTzzPn4VfEIURqYNc23D56kyACTABJsAEmMAVR+BqE+GFRZRlXOajuOwi/GeJCCc3c43KDe1por40RYkEDdnlgv3w9fLdeOBfP0Eb5AFtaS3efmIMnv1bT1QVlENFolu0f5N4cCP3cgVZ10a/+j1WbT8M0J7iSSGB+G3aXYjz8yKrmxZzdxzHRNEd3fkx4VfcW3CFFJhFuGsr6vVXP0Z0lAcGDOqKmgYNAkOCyT6twex3/4f1P63EC+OehH9iIhTVDTh16E9sPbQNCrKudkrpgow2XWl7wJM4eWgP5p76HRNefRQ9uvZENZmn1QoPEuEBqFNp4Ofphp8XfkrvawMy2w+GO4l3NVlXFWQtV3uTWPd1x8WzpzH5uVdw9NRFREYnI86dypSUhLpoL7gFRmPDjt1Y8esSPDnpKXTvNwTebv4kwskjhhbnKipLsWTpPJzJPYURI0ahXUYn+HgFQ9OggtqjAX6Bfli9eiXefe8jpKW2F0V4+7ZtUFdXi2IS8N//8ANZcc+jd6++iImJQSLlj1BSn1JNi36CJTwv+zyGTn4XHdunYc2B01g15yNMDDmL5198BH5+0SguysWs7xZj+pos9B92IwaSVTm9TRjapKTiSM55fDpjFk6dzcOdf58If+qzEmMi4EfW8GNk0T74n/dxnX8o+j56G05u34LJ//kv2qV3w7gRg/Hj2t+xOPsoQsm7ICIlGaFhQUhPiqHFDE9oyMPg+Nlc7J+/HHcURmDcnXdCeec1qCavn0oS51VqLSK9/VBPXkTF78zFq99/jCFUX3/rOBiqjBS4nSuFwscd1aMy4BsfCQV5CtXO24BpL0zBxpBKBNJ9eqZl4tHb70C5too8EZYi++QeXPvEf5EemwRlYZ4oxN0a8lATlkp5NtJx7mIhCi+cR3AYXU9JCw38YQJMgAkwASbABJiAhACLcB2Myy7CM37eiUNk0RYt4aIIJ0s4Wa5WJ2sQ6edLspks3b4B+OXAeTzx3vd47cHxuK1bErTlNIGk+HGjj5bc0smaXu0dgEmfL0cWuWTOeuE2JCiroKmrg9LXC9/TlmgTlp2EKjoKDS3Ijs5v06UjwCLctaynvvIxAv0aMHxkL9TRilZAcBACfTww852PMGPaF3imz73oO/QaBCg8ceTAbizds4o8VNTomt4VyVGpKM87j9O7t2FR3nbc8s9HMeqa0Sglwa6lJItqtQfcyZtFuN7KZV+hvDIf7dsPg4dPEFS0m4GS5L6acjV4k2t1ceEFTHllKnbvO4XYuDaIUCswIC0GtaGe8A5Jxs6sY1i48Hs89NiD6DNkOHw9g+FHuykIIry4pABLf/4RR44exPDhI9CxQzf4+YTCTXCLJxHuRe/+xo3r8cab/0FyUgbCQiLIVTyMyqCEd4APZs+Zg+zsHAweNBT+/v7wp2v6enrBm9zp5/26DjlHz2DE8/9F247tsO1IDn6Z+xlu9D6MF159CsGBMSgpPiuK8C9/P4Leg69Dv+QYpKeHI4Xcv4+fycVX383DwROnMXzIUKRHR6Bbh3bwD/XDpp3bcfaTr3CtXwh6PzIRp8kd/eVp76B9m54YObQ/5q5ahV8vHEMoLUaExCYgtQ0tHtC/AD9PuFHYzfb9e7H5q8V4rCoZw2/4G+qiwlFPXj/+PduixlOJ0rpKcTGh4KMfMe3nmejeqRuui+kK32FU117uCPvjDOq7xqCUIng8EyPht+cM3nrpFSzzL0R0Rir6p2Ti4fvuwtmis1i4bC6qKi5i3GNvIYUWMVSUp6O2sgKl1Hl7evhQmfxx/mwOzuefRXgUuaM3BLi24fLVmQATYAJMgAkwgSuOAIvw1iLCl+5oFOGUJQ1asu6oyKI9ya0APfJyUV5bjxCy0JwprcE/Vx7AU4PS0C7EB0UV1VDR8aYfIRFbdLAPPtuSjePFlfjnNRm0lRm5rZPMJ2d1fHmgAL9VkBsruclqhcRslOxN2KLsH/3b4b/XtGyf8CvuLbhCCswi3LUV9ebrX0CtLMb4awdRTDhtDRjgTyI1ELPe/xRvvfwGbo8ZjVtvvxvhCl/s37YJ649vRTq5rnfp3BNuHv44e+Qojq9ZhWVFuzBy8t246bobUVhSSZ4p3nBzI4s4uZsHk8V17erZyMs7jS7dRsObLL+CCPdQBUCp1sDL3xelxfl48/U3sGHTforjbo9gZQ0Gto+Ae3QIVH4J2HvwDFmsZ+G+R+7BsFHXiiI8yMOXzleKMeErfl2Evft2Ydiwa9C5Uw8KYyZLrJbiztV1ZJkNxt69u/HPqW+SlbsN/H0DERYUSK7kPvAJ9MX8BQtw7NhJDBo4BJ4kvL29PBBMVvwAPz/MX7UOp47m4ppn3kR6l07482QOFs7+AtdqduAfrz6NWHLLLyg+ja+/XIBvNp7AgOG3oEtMMF1bQ/cIhhtZ+ucuWoYDJ3LQp3tvtI2PRWeyRAdHBGHX/j04+/GXGO8bjF4P3Yqzu/7APz/8AO3Te2DwwF6Y/euvWJV/Ev7RsQiMjkNcQiySY8IQEuoLf7KK7ztyEFsXr8ETJfEYcvNNUPqQ58FuihfvnAR0iENlZTkC4yJR8OVivDzzPfTs0gN/D+gAjwfGofjm7vD87QA0u47Q83qhga6p2n8a//vf/7AxqALeSVHI7NgB9//9FsqpUYaly74n0V2IIfe9hKTkVHJh98H+3AIcqiCPI2UdekT4oKEqD+eKz8GXQhp8tFGubbh8dSbABJgAE2ACTOCKI8AiXC/CLxZYjgkPI1dwV3/Sl2zHUX1MuBicTu7oFMwJ+HgCx04BOw7o9hgTBLcX/b2qXhcDLmxHJpzQmBGdfjb8TnuCkwKga9GX1RQXSZN08TsN/aMJsfiPLHTCvYTLCCJ8Ur8MvDOis6sfl6/vAAEW4Q5Aa8YpU1//Eg3VZzHxlpFooPdBcA8PJ9H609ez8cazr+PpgXdiwKgxQEENjqxbj6O5BzDwhuHoNngo3CIjcPqP/dg9azbm5qxDl0evw/133ouiogqyUPuTEKZFNTd3hAf4YuO6eThxIgs9eo4j0R2qe6UpblirqIZXQACqqsrw7tv/JjG9g4RyJ/i5l2NEn2gEkFW1EuHYf+QiZs78CrffOxEjxv2Nos7p+rUKBIb6oKa2Ehs2rsJWWiQYMmSYuEBQV0NeMVUNCKHdE8Iiw3DgwH688upriCFXd0GER4aGkOD2QFB4sBgTfvDgEQwji7+vry98fbwQ4ONLLu1eWPz7Zkoal4uhj7+ItO59yLJ9BvNmf4lxdRvx3KvPIjIiASVl5/HVVwswY8NJDLzmVnSNCoGHVx2iwsgyTbHZC5avwTHyzOlFid8ifb0RQu73UbFhyKfFg+Ivv8UYipHv+eDfcW73H3jtk4/RPq07hpAIn7NyFVbk5cAvPJbc0duQZ4EaFMaNJBLIQdFhyD6fi72Ll+LJskQMves21N0+FPWHzyNg71nyRGhA4Xn6OSIUedt3451fv0NX8gIY07YPfK4diKpuiQikelacz0cJJc5TUx35kij/z3MvY31YFQLbJaFtUiruufM2WsCswKJFc1BbVYxrHngZaRntkFXhhrUnirEvOw99g5UYkxZC1u9S5BbnwT+IkuZpY5rRCvlQJsAEmAATYAJM4GogcLWJ8LxCCzHhl1uEt1mwGUeqanW51YSWpyR7NbmIKiheFDQpxJkLINMTiWqK6CZRLfzPno8g3BQKiUo3pJ8j1a2ljMriffRaXhThfdvinZFd7Lk0H3OJCbAIdy3w196aibLCw7j39mvJNZwUHi1ghYcGYdVPy/HOy//B+3c+hy7jx6LkfAk2fTsPe7esxYixw5A6oA8aKGt6/ekC7Pl8BmYeX4Xke4bjhSefRUERhYtQRjTK90XX9EIMib0/tgmW6h3o2WssWZ8jxVUxL3eyhFMaNx9yD6/TVOKDd97Cgvm/ISq6I/y8SnDj6ESoKX68qDqIYqprMWsWZRK/+XqMu/EWKOt9UX6hDGntYtGgqcWmzWuw5reVGEyLA337DBJFeEV5LcIj/RFKQvTw4YOiCA8NiUFoMGVfT6QEZ9SdePl7U1K3+di3L0t0Rw8PD0dUZDg8iYOmvh6/bqKQmQM5GPDgU2jbbxjOkvCd+c10XFe7Ac+99hyiIxJRWEwu5yTCv15/Av1JhPeMiyIvgApER0ZBQXHws376GUdz8jB4wGBEkGt8kLcbIsmiXVZVgvzPZmAcZYvv9uCtOL9nF974+GOKJe+CYYN644fVv2HZxWz4hsUiOj2TktmRlZ66rjRKzuYfEYyDJ48hf+HPeLg6CYNuo4znj49GNfWVvn+cBk7nQUsx8wpfT5xZtR7vr5iNzjGpuL7bMER07oiyk+fgT3Wjvr4rShMCKQN+KLznbcO0/3sBy8JK4U8x4UNTO+KBRx9CZflZzP7ha5SVF+L6x18jt/i2WH24BNvyvdAxHMgIqkNauAexoWzv5ygrfFggrYE6aY9C1zZ/vjoTYAJMgAkwASZwCQmwCNfBVlxuEX4NxYSvpqxxCrJSCy7jlPaXBDJZvJXC/9Nsk+IWkV8MZJMYF1Wz3qrd3MbSqPKFp24S8ir6maJX8dmorniod5vmXpWPvwQEWIS7FvKUN2cgP/dPPHTPDRQPTXkYaBvA4MBAbKSs4B+8/iFeEkTl3RNJJKux4eu52LF4AYYN7Ivk/n2gap+KYnJhPvr1HMw6sRqRE/vjtRdeQl5+KZTePnBXqskd2xvRMZE4uHMpWarXo3uP0ZSwLYIkeAM8KIO5p7sW/uHRlM+hFh+//y98N2sZwiMy4eddhNtuagN3rxCcLya39zwFpk//DMNHD8ctd9xLAjISJbkliE8Npje4Hpu3kGBdvkQU4QP6D6WkalpKmFaBqJggMTv66dPZogj38Q5GVAQlHevaBVrKIyFkR19JsdeCCO/ahbYvi4uj3RfaU2I5JS6cO4fVW3cji5KxDbz/SXQYPAoX8s5i+uefYmzlKjz/+mSK+84QRfg33yzCZ6uOoMeg69AjNoKcbWqRGBsHlXsDZi5YisOn8tC/Tz/KXO6OWHL9jooNRx5tqVbyxTcYQyK858MTRBE+9cP3kZbYGUNJhAvZ0VcWHYd/VDwCopPISh8IDyKXEB+F2PREZB07goMrfsGjdano87fr0EAu9L5a8vIZkomSQDf4Uqb5MkrQhqnk1bD0C3Tp0hMT43rBZ9wAVFNX6rdwF+p8FajoHAvv0d2h/uME3nx2Mn4LKhMTs/VJ74C7bplAdV+En1b8iKLSC7jpiTeQFpeKmSsPYXd5GD6cGA8VJWeDWz0O5ZQh71w1EkLIw8HD9Z5Urn0z+OpMgAkwASbABJiAswmwCG8lIvy9DVl4jgS2EMvdoBFEOBVMZ8bW/RN+9iAhTnHdOJOv8x2XiGj7GoZedJsY0Q26PJiE/vb7hyMlxN++y/FRl5QAi3DX4n7jvYX4c/tysmDfRntvU74EcnmOjgrFvq3b8Pzjz+CJjHEYNflZstpWk9hehT2UobxN31j0HX8LGijxWMHh4zj08fdYmLsZteNS8DlZs3Mqi+Gp9Cd37yCyaAdRorZKXLy4Bztom6tuXQaI8c1QeUJdFwqfACVlKK+h978Uvy5Zgc8/n4m4xG7woFd9xCCK6abtu5SKBOQXKjF91ufo0a8DHnrwMSjq/ZB9/Dw6ZFImcxL6W7dtwG8kFPv27UvHjEJlBW3jVV5OYpe296KEZWdp+7IXX5pCFlpaFIiMRffOncXY7wtFBSTgt2HHjp3IbNcBcbGx6NQ+E57E4cK5XGyhRYasgyfQ/aaHSIQPRH1VIaZ/MRMditfg3688igja8qw27yK+/O5HfLP6T6R0GY7u6WmUPT4MnhQXXkh5LZYt/Z1i2slVfdgQ+Kpq0TUlUbTAn6Is5jWffI3hQZ4Y/MTDOLJ5A1764DN0T0rGSBLsM7duwHpyR/enpGz+MUnwoIUNf0rIFk+u6EJ8+P4jh3B86XLc65aJfhMmwJ+Er/r3A6hx06A2jfZ7T4+DJiMMVR8vxNQFn6Fbx64YGdkRHo/dAI+hnaHeehRYtZP2VK9EcGg4qo+exgc/f4+1PkWUET8afXv3wc1j+lNMuAaLFy9GTXUeRv/fK+QOn4iTOQWoqHFHaXAcvCnLfGaMFwrzjqPgQi7iI+NQ28BblLn2zeWrMwEmwASYABO48giwCG8lIryQEqwNmvM7DlLsJWrqhFzoxh/BjVwI3BbiusurAdr/G5SVV7SIiynVTY6X/m4Q64L7ufAxyePmRtdVkOvmIwnh+OCmvldeK75KSswiEnrvwQAAIABJREFU3LUV/dYHi7FryxJMfuZehFAiMVAMdwRl7s7ashnPPfIU7kodhttJvJaVleEgifDtqxYhZUAsBo+ZgBKK+75w+jTOzllB+1n/gdM9ffHBv6eiwduDrNzkak7bVG3ftJeEbh4iIhpwLGsDuYoPRRBtA+ZGSdXCfFKwjzJ879y7l/Yej8KJg8fJrftb2oO8HRlWtRjYUwu/6EiKRklBVU0gps/8gjKUJ+PBBx6BpyoIeRfLkZIQShnY/bFl63pRhHfr1g19B48XM6NXFxdT5nVyhye3+YtUhskvvkou5rTIQCK8S4cOCAr0py6liPYf34Bt27aL+4QLIrwt7YPuQwnaykuLsWrHEcq6nk0i/BFkDiRBWlGAr2d8h7YXf8GbLz6MuHadUZefh3lLfsXsdYcQltITXWlf9T4dEsg+XyqK8OU/rxNFeD8S8UHuGvTObCPun37sYj6qp8/EdZShvd8D9+DEnu145v1P0CMuAeP6DhRF+NqCHHhFRFOGdMoYHx1D28Il02IJJZSk3vIYWff/XP4znq3MwMB770bZnQOg3Hkcft9tgia3GG4UElDdNhj5p0/i9c3z0DswQXRH97vlGtTEUQx3ajhU5MpfT67pgdkl0K7LwutzpmNNeDUik2NxQ49B+Puj9+JMzjGKm5+FEtqKbTxZwju2a4OaeiFsyAOz9l1EhdId47qEwP/0nyg4X4rAiHhaZGFLuGvfXL46E2ACTIAJMIErjwCL8FYiwoVi7D5bgAHf/o56yoJcX0eJ18jaLRi8mz70i/A7CWYK9CT39HL6ndQ2xY6L7utNEeW64wTRLnwMIlx6LcHATqep6FoqOi69pgFrHxuDYBIN/GmdBFiEu7Ze3vvsF6z77Uc8+9R9FD8dS++HipKW+eDU7p148fEncX1MX0x44CkSpKW48MtebPh1AQI7+GDUuDtQH0KZt8uLkDd/Nebt/QUHMxV4/+03EEwZwAN8I3D8ZB5+mLkQQRSX3atXArZvWCwK3ZQOneDpQ0nBqv2wlMTrSdrfeyxlZz9+4Bj+9Z93ERaRBj+1J4b390ZkaihKyyJQXhGCz2d8Re7nkfi//3uStiCLRFVZLQJ9KVkZZePetn0j1vwyD5mZmeg/9DqK/Y5CWR7FRSs1otVYcDt/YfIrZPUFZTSPp33C21KStkhRhK9bvxEbNmxE+8yO5Oodj0zaQ1wQ4cWF+Vi7JxtHjlFW9+vuR1of2tqrKh/ffjcfqeeW4i3aJ7xtt16oL8jHd/OXipbw0OQeoiV8JFnsBRF+rrgMPy9bh32HstGrf19E+btjSPfOlGOyGgdzz6H8y5m4ieLPe0y4FadOHcQzn3yGvgnJuKnvEHy/dweWXzwBVVAoghPSyKofhyGD+lKWcoolp326c/Mu4M8lS/BMdQb6TPg7Sh8fAS8PD3jvOYWaHceh3ncOHooGnM85gZf+mI9+oSkY328kfHqRFfzPs7S4STkyJvRAfXKYuE2c+8r9mPrI09jiUQL/zCR07dqZkuMNxcXiM9ibtZWevRBjHnodbRISxTAeITP9Byc1KK7UYEJ7P8Tl78Xp3FqERKbanb/Dta37Sr56HvZM/Rjbf2uLEesmIPFKfhQuOxNgAkyACTABPQEW4XqZmpdfYiR3pS0k9BK4Zwtu6AoSy5uyL+La2b+jMj5E1Ne1tVrRRd34Q79TvCr5RgJlJMaFbOeCdds0Q7ogzi18hEPd3VVoKKlCT8rCPu++axBDVihDOfgNaX0EWIS7tk4+/GIlVvwyGw8/fAclC0ug10qFuHA/lB4/gKlPT0Ifz3Tcd9/TqNTU4+LKP7Fhyffwb++NcePvgiYyBlWUwuHIjPlYsHExDrTX4pPP3kVofAJOHL2Itb/vxLnscxh/M+3d3TECC779FMnJyehIidNyz1Ziz9bDOJV9FukdUvC3Gwdj3Wqyvr/wCoIjyV2bthe7YXQcUjuHIucUCeLiYHw+cybCYgLx3HMvICggEvU1Gmgps3cYxXELInwVbaOVmkr7W5MIjyX37YqCAlGER1NMuCDCBXf08tI6JCemUvKzFNozPAE5F86J7ujrKPO74I4uiPB2bdLh7+NDceXlWLHtKA4ePoF2Y+5EG0GE1xTTVmmLkHDqJ/zn1UfRrltvqMrL8DFlOf9k8VbRHb0bWdLHDupC27PV4dTFAixZuhZ/kgjv0a8P4oK9Mbp/bxSWFSErJxcV383FDeU16H7jjXTscUz64ksMTkjFuE698OP+XbT12yl4hkeJIlzYf3v40AEopT3VyypKcTb/IrYuW4QX1JRNfcS1UJG7OqVFR9mAZNTQNmk+DWrU0yJD7bvz8dpCiqdP6YoxbfpAcf0AeJdrUL1iB9RJwajpHAefTinQHszF5MnPY7dvFULaJCLYLwCBVO9h5Jpeoa2mkIJsjH/oVXTLbEcLmR4oJZf/jwo8kalSYWSMFkUX9mLNH8fQKbU7YoMuhTu6XqiC8gRMoTCHrLmY/ugh8YUJePVx3DoszObLU7zmI8x7LV9/PHTC13A9m2cLB5iUQfiTpBxml6As+A/elmH7ygUb8MPfVqPE3uNtX5GPYAJMgAkwASZw2QlcbSI8v6BUlrnicotwoVQGAXycXM1f+2ED1lDsaQlt41MruIvLLREIFu56UuBkNSebuT52XP98oiAX4sZ12c+NPnSeN2VYjyksxxPDOuKObmnk1unGAvyyv47WC8Ai3LUV9NHXq7Hs51l44P47EEPiVIj2iA/zQ+25k3jjqafRoSYaD5MIr43ww3myhK+d/TX8Uz0watTfoSUhq/XxwI7/zcTGnb9hXWQ+Pv/2M/gGh+L992YgKysHN147AjfdNorir2vx7fSPKJ44Ce27D8FPtDPC5nW70I1is8feNBgZHWOwfCElO5v8TwTSllzaigZcPzIZHfoEkzu0L21hFoWv53xPid4UeO755xEWSlZ7rRvFfZciMjERO3Zuxi+LvxOv32/ItYiPS4GmslIU4WGUHb2UtkCb8s83cJGyvMfRYkM0ZUEXLOHClogbN23B2rW/o0P7TogQsqOHhyGQ9gj3oF0aft+bQzHhx5Ax+g50JHdybUM55n6/ECFZs/DfKY+hLSU7E2KiPyS38g9/2oTMPuPQkTKvj+rfURThuYUlWLxwNfYezkbPvn2IrS/GD+4vWrL3555F6bezcVNlPfpPnIgjOQfw9OfTMSwxHf0S22D2rq3YpC2BT1QsQuhvkTGxtM1ZZ4q7PgN3ymSfffYMDtMWZU+pu6A3WcI1tO+55+ajUJEQr4oLRnVyJBSdo1H22SJMnf8ZBrbrhusiO8PtwfGo7dcG1TsPI3pVFqrJIu5HGeGFBJivf/UhNgVUIrRTurhdXRe/BsRmdsXBcxexbuOvuOuVtylr/QgKT1Biy/ajOOyfhIlp5PIfosTi7Zuwc89ejB04ClGUAM/lH73YbRTcUvE7VC/MrRXCIHQbj5UR1HY8RPbsKVg5PRQ9f3oCnUMcFeEGy7cdNxQPYQu5vaT4OCbABJgAE2g9BFiE6+pCcSG/zKIlPDyEtgi7xB+Nhqw4FEO540guuYlWUqJ02prM1CIuaGxhqzH6pzF8Z3gKaRZ0SdmF4xvqGpAc5IuOqVHw9aCtmOjDFvBLXMEO3I5FuAPQmnHK53M2Y+FPX+LOO26khGhp5GasQHyEPzxK8/AvsjjH5bjhsTufQl0bct3+/TDWTP8ftKEVGD34Znh2ao8K2rg6Z8lKrFu1BAvUh/G/eV+QOPbEa299TJEhgXjyoYkYMrYbaqsL8OVH75JITkBmt+H44L2fkH+mhPYN74Rb7h5J9/bB0gVrRREeGp0Ab/igf7dQdOkfSMI5ALX1cZj5w4+orC/B8y+8KO73rXbzgpas1cHR0dhN8dQ//zQTsRTTLYjwhPhUeBKHGnL7DgwOQFl1Of7173dw6uR50RIeExEhbkUmiPBt23di1arVaJfRnsR7HBJiY8idnvo/sgL/tvskxa0fQcbI29HlmmGU8b2KRPgieO74FO/880m069EHHtVVlDTuB7z343qkdx+JDgnxGDe4K1QeNUYivFe/vmQh9sS1QwaioKQAB86cRcGXM3CrhycGPvQADu3ejEnkjj40jdzLSXQLMeE7VJVwD41AWHJbJCSnIDMjlTKQn4YfbeF44sxpHPtlBZ6qbYeeD9yFwlt7wXPDYUTM3kaLGJRjIzQQ9Qm0eHL8CN5c/R16xKTjjvZD4XfjcFwkca4Kpgz2xeW0TUYRfC9Wonj9Xrz33VfYFlSD0M6pcKfF0LGhDfBP6YwNR05j87bf8MTbn+C6YYORc7oCq9buJ7f9KIzoqaJs6lH4buU2SlJ3FgMGDIBHA1nlXfo5iF8HfY9TMmLUTBTLlcMgwJtTRiNhb0k0G8Sx/vtUg+Xb9HfTG7MIb05V8LFMgAkwASZwZRK42kT4xQIKo5b5tCoRbhDbgnu6qz+X8l6ufpa/+vVZhLu2hj+ZvZkstV/g/rtvRgfKni3sEx7ip4a24AJee2YS3Lacx+v3vwxNl0QU78nFii8+QYXXRYzveT28UylBV1uytv55HD9/+wW+rt6B17+YhqryBkz/6ieyfkdgzNBeuOG2wfD3U+Cz9/5Le4AHIz6tLz7+cDHtY62kTOxhuPXe4ejZvy3WLN+GJ5+aTNbuAEQFkit6FDBwVAxKS8JocSAB3/34A/LLLuCFF19EYnwGbZzgBy+KvHYjwXzw0D4smT8DYWFhojt6XGwyAig+Wu3pBg/aAUFw//73f6bhwP7jJGQ7ICMtjVzWo8Ts6Pv+zMLy5b+Qe3oq0unvHdplwJeSRQqJ2TZlnSGBn4Xkobei24jh8KKtuBb8tBSqTR9i2mtPoWO/IVCWlYrZ0d+e+xtSu16D9vFxuH54T9ESfprc0ZcuWStawgURHuGrwvUkYovJPV5wRy//ahauC/TBoIcfwIHN6/DiR5+jb3Iqhnbujh/+2IbVFI8tJGYTRHg8ZU1v1zYFZUUXxWcSRfiSZXhS0x7d75qI4geHklVei4Cd2Sjbfwq1R84jhgT+uexjeH79t+gal44J3UbAu0smqgvK4KdVou6O3qgjMe7n44W6ZX/g7Wdfwi5VKXy7pkEb7otRDaUIbtsJe/MKcfz0Qdz38tvom9EGBXk1yD5TAZBnUXRbN4SmpWDr9oPQUNmi0+NpAcS2K3hLWrZOaAMJ/5uKkZkmV7Llym3NXdxaoS6FCG8U7ZYLonOhD+VY8ZY0ID6XCTABJsAELgsBFuE67K1KhF+WlsA3bfUEWIS7toq+WrQXs2e8i1vIOprZjlyoSbRFhpBbc00lpr06Fed+2Io3JvwDHn0z4F/lhV9nTUfWxR24vsNYxLTvgoqeKVAeOoFV332NDy6swdPvvAIlWcK/+XY5pWwIQue28Xjk2ZuREBeKrz95F0Eh7vAOSsOsb35HXXkdQsl1fcQNXfG3WwZjK1lxJz37Coqq6pAS2YbyNdSQu7cHlKpUePu0wQ9LFiIn7wSe/ccLZM3OhJdnIEJ93FFDC3cnTh4WRbg/ZUoXRHhMdCICKbmaklytvXw8RUv4tHc/xK6dWZRhPBOZbej6+sRsWQcO4ReyKCfEJyGJXNszKLGaEBNeU1WBHYfO4o/dB5A4+EZ0JUu4n6cWCxcth3b9e3hn6v+hY//hYkz4V7Pn49/frUJGrzFoR5b0MQM7i1uUZZ/Pw/Jl6/Enbf/Vo09vhND5NwwfQps9lGNf9mnUfP0dhgd4oN/D9yFnxza89slX6ERu5+MHDsHig/vwc85hMSbcN4q2KaPs9e3bpUHRUE1J7FViYrbtK3/GG2690GfQSBT5utPfKcSmfxpqw/zh1qBC5cXz0HyxHC/P/x/GJHXBDR0GoXZML3jVq+CVnY+6fkkoUtYjPJj8qLPO4h8vPovt4fWISU1CRIMbeoWr4Ues9uafR+75k7j9qbfQk+L6qyrqUUL1508LCPWeGqofHxyixYqLBeeQ2JGs6LWhLmu4hjhuWImXtizSmyzO5nHjjrmjyz8oW8Jd1gD4wkyACTABJnDFEmARziL8im28V1vBWYS7tsa/+WkH5s2ejWEju2LA8AE4n1ePCBJWaRFa/Osfk7Bn5jq8NfJppN49GjW0x3XWp/Ox+dB2DE3JRFKHPqgdlobzv23Hrh8XY17pDtww5UES8Ep8u2wDgrzikRzhib8/cAN69E7H/Fkf026DDailfb/nL9yF6rpypAXFo9fINNz099E4duAAnnxyMs5cVCKRxHB8bB3GDw0j1+1QlNRFYeXvG7E/60+88PwraJvRDW5u3gjwU0FNe3ofPXYA836cDS9vFUZcM4bivtPh6RFE1mgS/R5K2uO6FO9++BG279qHtNRMpFBceFuyOBdWFFH28xP4adFCRJH4TaM49w4ZGQj29UcFWbj3UWjM0m1b0WXQ7Wg/5m+IDq7Hl/PmQfv7THz8yu3o3n8MJYcrxsxvv8d/v1uD6M4j0YPc+vu3i4dfrAcKyeI8n6zsWYdz0bP7IESH+mLY4E6orq7GseMXUEjJ5m7wVKL3E7fh5OYsPPHxNIxN7or+3dth0YHDWEV7b7uHRCCUXOiDwkLQp1tX5OfnQumuRm5+Pk4uWon7Qrtg6JixICWM6hMX4NsmATUk7KvziuHTNQkXpv+E/1v0MW7I7Iu7IsnynRpL2dD9UUXu9t60p7giKgjaqEAod5/Gc9PfwVaPUiRntoWCwnYGBVQhvG1n7KYY9nPnT+P2R19D7y4dkHO8ANXZlL/DsxIRMd6IS43Grn0HKJN9BWLjwinxeoRLGm6jADeySutd06V/a3Q3b07sdDNFuJxFvXFhwEERzpZwl7QbvigTYAJMgAm0DgIswlmEt46WyKWwSYBFuE1ELTpg7vIszJk1A93Ioj109DCUVnog2EeFNDJkfvaft7Dyne/x2lBKOPXwzSiqK8LeT37Anuw/MYiEbFJmL7iP7oSjv6zDtu9/xArNIXS+5//Zuw7AqMp0e6ZPZibJpPeeEEoIoTcp0hVEBMWKLJbVtazr2svae921I02aSBWQLr333ktCCem9TDL9nf9OAhEDRCTKvr2zj0fI3Pvf/373znjPf853Tl8Y6Mq9ft9pSsUD0CYhCo8+P4LO3nosmD4epSX59HvwwuqNp9nTrUNiQCRuvrcHuvVrj53r1+Dll9+hzNmN4OBQNInT4babA5CdF4RyRwxWrt9KVnojnnn6WbSke7hCoWNEGfuatVpknDyKmbOnMJvchf79b5Dk6kqFkVnZGvZ369jpbsOnn3+B1es3nwPh8ZHRqLBXSiD8x3lzmScejQQauwnndAHCqyorcDQ9B4u37aDh2nAk9x+McJp+T1u8AM7lY/HRs7ehXc9BzNquwOSpM/D+5OWIbNMfrcLj0CM1BsZwDfIKqjF7/gIcIpjvcV1vmDQO9OzaHC4C4OycCuR+NwkD6TDf+oHbcHbnYTw//mv0jUxB946tMHvfQawozIDGPxjmyFiEM/ptQK/r6VJ+hnL2chxjRvuZVRvwjLolWrVqA1Pb5nAUW2ArrWRHvRqK4ko4E4JwePMmPLZ2AoaHpOCh1Btgv7MHdEYT3dBP0wDTRitxA0ydmsG94Qieo+ndDqMFQWmMaTMY0MvLgvCW7bElJ4dRZdm457HXkRwfTUk888UzbbAoLTAFqRGREI79R08hv7CErQDB0Lp8f9d9Wd/Otew2LjRdu9CgrWbn+gH7b+29vmAmDTB8O3fcurv+lS0Xx5dj60VB9m+d129ZXLjql0IeUK6AXAG5AnIF5ApcUQVkEC6D8Cu6ceSd/vgKyCC8cWs+4cfdWPjTj2hBd/K+g/rB6TLDjyA83FCJsR+/h3lvT8Rzne5D97/fi7zqIuz+4gfsPrUHnROaokmLzqhKi0DFkdPYPmMW5lp2Imxwa4T6BmIze5JDfOLRlkZsIx69ETExZiwn23wq4wCUzPheuOwINCpfJIZEo+8wRmzd0AHH9+zAi8+/iT2HShAekYT4KA3uucsLmWfDCJabYv3WvVi7YRHZ8kfRrn0PGjR6wag1wch+5syzGZhFEF5tLUffvjeQ0U6lk7kODoUD/gSZXmSbv/z2Gyz5eS0N2NKQFBWHqJAwWJxVOHk6EzNmzWROehil6smIZ0yZr5eRBnMuHM/IxfwNW5DSeRhSb74DQextn7FsMSoXfIJPnmGfeK+bCHctEhP+1viFiGl/I1KZQz6wc3OYIvSclwWzmOV98FAGunbqynlUc5GgLZjqhaNHM1E1dREGKtVIuXcIstmb/tLkb9E9sCmu79Qe32/fgdVlZ6APCoN3WBT8gwNxPfvKS0pyYXM5cTo3F1uWLcWbzpa4cfAtqEoOR9WJHHidKWVCuR2uVjHQpsYiY+xs/PNHGqrFpuG+lD5w8/jGpjFQkwEv96XJJU0wzaFBcM/bhqeffhp7zHaYm8fBoNRgoL8boc3bYz0zzY+fOopRz7zHtoVYKFwaqIsBnV4Fh9YGrZ8Rm/ccRhZd1Fs0jYOPwufq37gCbM+K9MSRnRv90nna5wHxBYZpK69wenVB+EWY8OGhy6XYs1+8GgrCZSb8Ci+MvJtcAbkCcgXkCvw3VEAG4TII/2+4T+U5sgIyCG/c22DyokNYMHcOQsja9hnYD1a7ERHBvkgOVmLO2NH4+ql38GiT4ejz+CiUq6pw+LufsP7ARnRKSkar1j1h6NAc1qw8bJr6PSak09xsZDcMuXEwfphHlFNlQDIl3jeP6Iy01olYN28B9u1djx43DsGCpYexZ9cZpCY0Q1r3GPQf0AF5pzPwzLMvMfoqB0lJaQj0c2PkX+xkjGPZ052KLbsoz14xBw//7UF07sJebJU3rBVVCKRMu6g4h3ncM1FBeXnv3n2RGN8SaqUJ1S4LAnzZ465TYezECfhp0QqCyNaICYlAJB3Sq102stVF+P6HaXQcN6NVy5YSCPfWeYGJhkg/m4cF63aiafubkDrkLhqzuTBvw2pUzn0H/3lmONqx/1zHukyaMh2vj5mP6HY3IIX56YO6pEhy9MzMKswhy773yDF07NIRiSnB6HtTO6i8FNhHQ7vsZyagv1OL9n+7Czn7djOmcTy6+jdHj/btMGnTZqyuPAuv4HD4R8dLcvRObVrDYimmHZ1bYsKPL12Fv+tS0HvYLVAO7Ypy9oXbyyxQlVVTFaDkcbxw8rUxeH7hFxjYqhvuj+4KNxUISp0WVVx40XRNhNLlhpaGbupFu/HM6I+xJ8iFmBbJUOq16KqvRAil/9uLyrBx23o8/trnuL5ba1RZyKDnEug77TAEe0Hh740VG3bhFMF617apCNJ4N+6NWzt6jewcl8gFF0B8Ke5oUG741Zv0FcrRG7w4IDPhV+9aySPJFZArIFdArsAfVQEZhNeA8Jz8sotGlIUE/kEPUX/UVZeP819ZARmEN+5lm7bsGObM+IFycTVuv/dOFJcqEOCjQ4twLZZOm4L3//oCHkwcisF/uw9OPy0yf1yDBWvnowUlyanNusK/QypKc3JxaPY8fHfsJ4Tf1Rlvv/UWPv92BnO/16AFwfoTL9+BNm2aYdeKFVi5bAaGjXoAuw9Y8MEH3yEqKAS3jeyHW4ZejyKy2a++8gaWrjqCOPZF+5sdGDXSgcKiRJRWcf8D6Vi8ZA4eeOABdL1ugATCXbYqBJEhLi7Ox9z501BaVsCIrB6ICKM5GIGg3pvyeh8D+8edmMiFgrk/LUUz9jhHBoYiMSaGkWfVzOwukZhwrd6LzunNJOd0PyMBfpUFGXkFWLbtEBJa9UV0r8GwWqzYmn4ItgVv4OPHh6Jr31sIwq34ftps/OubOYhqOwCtI+MwoGMy/OO8cTq9ALPmzcaO/fvRqV839LnzOiS0DYadYD63qBKV945B22wre8JHIGf/Vrz34yS01iWiTdMWmLhxA7ahBAYuGAgQHkI3d9ETXlqah2qHHScyM5H500r81TcVvZLbEQibYU0Ihas989s5Tydz2s12NQ4uXo6nN0zEENb0b837wh0ZCn2lC24tRfrs59ZEB8Md6kuzuUN47puPsctgQSxBuMZsQoIzC1EtO2Ev2fJNm9fi6bdHo0+3NoyNK0DBvizY3U7EpcXBNyoIyzbtxakzWejcLhWBCkPj3rg1o3sk6r8EpOJ3W0Ifa3zQ3Rg94TII/0PuG/kgcgXkCsgVkCvw51Tgfw2EMw683kIrZBD+59yA8lEbXgEZhDe8Vley5fSlR/Hj7Okw+Tpwz/0jUFDoRoifF9KY271q7ky8Neo5jIi4Abc8MIqRVUYULtuGOT/PQFx0OFKT2kPVLIaybSdOzl6I7w//BGu3SHz+1Zf4acV2TKQMOj46Fo8/dy/at26K49s34EfGofUfegfsigRMnkKXcasTA2/tht7Xd0BFfibee+89zFm4FbHxrWDUVWHEbT6UXieiyp1ANjkdsznXO+8cga5dB8DlZjSW2Rs+vt7Ip1nZzFlTUF5RgH79BiAkOBpeOn9oDFr4eXuRFbbjh1mzaQi3ECktWiOW8u7Ups2ZsFWCHALt2T/OgUqjRZPERKQ2b44ILg4IY7ZD2YxlW3cQia37IHbAUILPSuzLPoHqeS/g00eHofdNt9OErIqmcPPwwuezEJbWB12SUmjMFonwZsHIOJWJBQvmY9OObeh8Q08M+duNCEjyQiWsNKaje/ldX6PZiUp0ePhuFBzbgjHr5yMFCWgek4RpO7dhbUXWOTm66Am/rkN7FBVlo9JaLRmzHZ23FI9FdUHXCLrXE/hqHAqUKpzQBPpCFegDByX1Bzeyj37tJAwJS8EjaQNhjwuH0aaES6dmPBn93HzZv908CnYawz310VvYHkDXekrK/VV6tDNbEEkQvvlsLvbt34mnXv8KXdqloDS/HNk7T8Kl1yEmhbnqUf5YwXaB3LwitG3VBCbHHwDC62Wzh2V9AAAgAElEQVTBa/PDLxJfdu5Dcn67hn1u6mGeryoIv8gspGNAjiNr2EWSt5IrIFdAroBcgWu8AjII/xOY8IOZ+df4bSFPT64AkBTKqCbxqtGInJOKnPu354dziwP8Z+02bvFT3f3qvif9nluc39izKX8h/jb7aP+U8s9efgxLFswjIMzBXaPuZnSWF6JDfNEyUs9+48V4ZcQ/0VfVGneRfXaFmlC8ei/mLZ+B+IQIdErpDlPPNBqjaXBi4kxM3TwLRxPd+GzsGNgIgA+SKQ0xm5HYMpryb38c3r4M8+cyB7vPMMQm3wgqyWHSebNHvAr+3lpYCrPw6cfv4/u565DQpBXcnFOLcDcCwihNj01h5nY2Jk2ahNuG3YvedEB3sC86wDuIjuh6FLNP+vtp48jk52DY0NsQFhoLncYMLfvFfQjENRoX5syfh8nfz6EcnUw4+6yFO7qQoxeXlktydCcvRMsWdE4nQx5sJoBXKXGMx5yzaAdBeE80v/UvOH2qHAdyM1Ax6wl89tit7Ge/iz3h1ZTC/4xnPv0BvkldcV1yGhL82FdPEF5ut2LZkkXYvZN99H27om3fFmjehTnalMgX5FmQ9+iX6FrsxZ7wYTiz92f8sHsFEqsjkRyVhBl7dmJzdT5U5kD40s09mJFqbVumwGplxzfB9eGMDBxdvhrPGFtjSIc+NElTQGl1QW9xoZgRaJYWYQiMCsHunxbh0aXfYliTzngqbTDcKgN0FdTaB3nDFquiFJ0/RwTAvf0onhj7IbbGahDKRRMvRpDdGMGfm7XB5pxsHDy6Fw899xE60B29stiOsmMlsHIBxi/ahMC4IKzYtAWldEdPa0lnekcj9IRf8AmpjwX3bFILsC8l2b5aILwAHebQuDDgcvLzOs7rt2ZiaU6fC5h6z/tHrnsM/fHDuRxwUEq/hf3lpahzLtLiQyY6rrkTsX/Kt4Z8ULkCcgXkCsgVkCtwZRWQQfifAMIbcqncBCRV+VnI3rYW1RUVcDkcHrRzng5tyDD1buNmlrDOYIKZDsiBLTuyJ1J/bjsF35Nf12YFZCa8ca/LjyuO4udFi+i2nYEHH3sQCnUQ/AwaxPrbcGjDOrw26nl0qIjHo//4J3SJYShatQvTf5pIabQ/urfqBVe3ptDQgbx6yQbM3jIXCxXH8MHXX6JVlwEExwSy/AhbbDboyPwe27mQmdnjkdphIFp2uB1mSsLpT0YgXA4t2Vt7SR4++vhdjJk8HwlNU5k3XoDKY5lo1oY95T26EVgW4puvCSaH3oOBN90CO/Oy/U1kdQm0hSHb5Knf0hgsA8OH346QoGg6ohtgZJ+3N2PLTEYdFixZjG/HTUVykxT46k0ICwiCT6AZLiaaj5swHtU2Ozp16EDHdROoFkdocBCKbRbMoGFZZLNOaDLkXpxIL8MZAmPrvCfxyYM3o+8dI5jbXU4Qzoz0D6dCH9UR3Wn8FqyuRmSLECj8fLBwzmzGrx1B126d4TCUU8Kegji6sJ85nofCz6fgblNzNL3nZhxcNxMz9q9GfGUkUuKaYebeXdhQmQOlb4AkR3ezST3Qh8w/2wViEuJx9NQpOtOvwD+8W6NvfGuofchos7dbVWiBggqDXFcl9Mkh2HtoN/65YQpuj2qP+1JvRKafAYZqfucxvs2Xiy1KPxOcdJD32cuc8HH/xn6mi6V1bI9SSwW6aUsRltIWR51W7Du8B3c//iaj1lKReaoU9jN28CLRuZ3Z8onBWLZ2DYrKytGmVTIMirDGvXFrWOiYr15H/xb1HOoijunnt6wB4ZfIGq/d9qJgXzpGQ0E4II1zvA/6Xbcby94I/CW7XWe+dUG4BLIlQzoe59Y7gFlfYGutZL0Bc2/ciyCPLldAroBcAbkCcgV+WwVkEH4NgnBrSRH2Tv4SpyjbtFXZ6dLMp2ByhFcLHwswJ8C2Sk15amggWt16J0I79aHDspIYXxxHBuK/7WP0x2wtg/DGrfPOI4WY/sOPOHRoI5596WmUuf1gI9hLidCh8sguPHPrk2jfvBX+9soL0DFbuqikGJvXb0Bpxhn0vnkgfGOiyczaUM6+6nmzp2L+vDH4fMLnSGrflw7dYZSBVxKQ2aA061C1eytWTv0Y4V26IjZ1GBSmWJh1jNFSkrHmaRrtxzH6q4/x/hfrERTdD0o1qfJqAs6wOLRuG06/7zJ8+/176NW/M4bfMgp2iwN6jR5+gX4E4VWYPnM8Cit3om3zUTAbOkFPY7HQQBW8fALgVLiwZtVCTJ/8OVo3T4LKrYTDpkLzjpROG834ZswXHMOEDpyb21UArU2N5Ng45NidNHPbiyY9+qLJTcOw8yzP9fRuZM55EV89cANuHHE3zclUZOFn4IcZ+3F933vRjBnbLjLS/uxHt9icmDvnG8w+cxo9unWDympGrMqJjs1DcMyVB9Wkn3BzeBBa3t4bJ3btwM9blyAcQUjo2A/TFs3BtoqzUMU1h2+AP/TMFi8pdyCYGert27TAycOHsHn1TLqjd0D31l35nSnWK6msCDHSfM0F752nkZ+kQAYXMkZRpTA88Dok3vwaqgcmwmAtQTV75r1Vavgx/13LHnj3j9vx0+eP4ERSCGL79+V3ow2tuSBj4PFsznzGw63F7Q/8k6Z5jIdjj1PW8bMAJeveTeLhE25CxoGtyGeeeCCd883uGkVJo9y+l8oFv/CAgTVM9YW/v1og/PAvB75oTjjgcWpnIlwvwWz3qePy/kuHd7O03QUgXRylNvucx6h1YL/oIkSj1F0eVK6AXAG5AnIF5Ar8vgrIIPwaA+Flx/dh5buvMkOY7DclpgJ5q1xKKBwX9Y37bXeAwNf84yJr45SAvZIZxQqkDhqEliMe5cOm4OPk17VYARmEN+5VyS51YurU+Vixaj6eePJhWF1kgdnn2yLWB86s07j/L0+hb5eeePyNf7GPG6ikWdnurdtxdu8h9L15ENRRDIsioBW93Qtp5Db+y9fxxlvPoc11N8GhioFOZ2VeuB0qsre2wzuwaPw7COvYEQmthxOER1PKXkSDMDOMzPzWVWdizNdjMGthPgYNfwlBYSZoldVkyfUICdGx77sMz732AsIiw3DbkFEE0gpKwb3gy55wO783FiyajZPZa5DSZDDSUvsgmUAXajvnQDm61o1NW1ZgxozR6N6jPQEypdhWK53gfWCiAdnoiWOxe1c1e9eHIIAMudOmQUxsKOz2Qsydu5pxY8Fo0r0P1u9lW40lD9bDk/Hm/d1w68i7CNqZHT5jGnbtLcVDj/8LLVsHw1LqkuZeqTTgmwlzMfp4KW4a1IMGcWrGa1kR7xeBo/y+c4x7FT2qbLj+jgHIzcrAzDXst6/yQbPmXTFv2ULsrTqNcmEyR7ZfXV7I81QhLD4KrVKb4djxDOxfvQZPm1NwI/vztVoj0rsHYG+/EOZ/uxGx7jhSVtqRufcEHtw7E93DGc026k2kPNETCSoXyp2MJ0MVdPyQlamNyPh6PSa8THl9r/Z48JWXERfuAy+HBi6jD3IYS7fwxynoR0l+dGJbVl3FGgn5exkUvj7Qeim5KLCDxnjFZNfjmVPOoPlGeV1eRn4OmNYBrX+9u9kFs7n8OL/c4ff2hHO0Oj3kvnXc3Gtj1GrnXW/OeJ3JeLarZyGiUeotDypXQK6AXAG5AnIFrl4FZBB+DYFwW1kJFjx5H0roFKzigyP/D4pqPuxTnlpmcpCV4xMuI3R+z0tF0G2sUsHbqoZaSwZM4wHibjoMdxl5H2Wmd/+e4eV9G7ECMghvxOJy6HKLHeOYVT19zlT867nH2D8dCC+jgQyyHtU0LBt5/9/RObUdQfjLqHJygYyA+/jBwziwbhO69usFcxh7fxl55UUAuGrRT/js3afw1JP3o+9gMsQ6Mqh2O5iaBS8heT51AFM/fRYhKeyLvu5eGAIILoV8moy1Uc92EWcmxjEWbctuK15681OEJ/J7oMIJJQ/rZ1bh9OkqDB3+KCzVNrz4zBuUlZNpV1glxltBRnbd2k3YvGsOnc3T0Kdfb3TrEw5nsZNgmGMbldhx+DjG/TQfzbp0IWg0kAm3wqT0htFsxKIls7FzxQncP2gUrktrxgguC6Xq7FPn4sDPC9fg8GG6m1/fHZn5FpQUnsWaxf/GHYPS8PCDf5eOP33WVBw+XoV7+e+QSAOqSktgMpC1DonC+CmbMfeUCs+Puo51quL3nBV+ejNyLMC6D75EwM596DO8H06XncKUxZPQ1RiPiNAEsuIbsLkwE4WJvWBMSqVaQElwrUFgiAmJsYE4dPw0cumm/rLLixng7VDVKhGb/xKIg80YTcYcb1NpFW78vAhZS7bj6W3T0CkmFbGj/oUu/+yPOHcZQbiL86GJG8fMU/pgz6frMPrFEQgY0h8vffwxYoIMUh65QqdBwZH9mDv5a3S/6U5K45sRvHM/AxcwdPx6phJArXKTcd+Liopy+AVHwqgJaqQbt5Y19gx/OSb45NTPUZJ2B93eg+pki4s9rxYIb7gcHaid+y/ZeQl0r0+rw4xfYm51JOi/3q+RSi4PK1dAroBcAbkCcgWuUgVkEH6NgHAhndzBXNq9S5ZBqeGDI6WfTosbZ6KtKGtVCU2YlY7FQpb+6xc5GD6AexhsN7s6XTQIuthLQHh7qRqKQwZE7TPC7KIrsBf3Ykujjr2iw/7zNfTBUVfp9pKHuZoVkEH41azmr8eylJRh7A8rMZlS8s/efQkJYZFQcaFK46Ui2KzEwyMfpGdXKF748F2acClQVVWFzBMZBOFb2NvcC6ERgahwOInDfbB9/Rr8++0ncf99QzF81KOwqsK52KWCgShaZzLAmX8CEz54AsExlJcPuB+m4CR4EdQr2Tjuxc+j1l1COfrX2Lw5D+98MpqO21yEsxDBO6pg9tWgpESJIUOfQW5BFr756it07BSEavaJU1ENndYHu3efxBI6t1cWhzF3vBe69g6guqaKkmt2h9M87khOMcYsXgPf+OYo4Xl4sRVF6+UPo48ftm/fiGNr9uJtRrEN7BaLvPx8uMiea9iPvY3u6MsWLKMr+yAuBmhx8uQRvP768+jcKRX/+OvTnLsXY8h+wJFjVgy6ZSS8AzSw0qAsgHMOYqzY5Fk7sSlHgf+M6go9zeYcXFj00ROoKyzYtrEAQeUVSGybRCn3GXz+5UeIL1YiOioRs5YtwjF3JRzXjUSPux5EYkggOXRQxWOXxt526AwWv/svvJmZjSGRqcjuTQO1h4KQGVQFdaWeMNmGYaNPI3PhFrywZhq6N+mAhFGvIe2+bgi2F7ENQAsVgXiArwn5VBts/2Q5xvzrPvgQhD/29ocI9vUiu14NvdEXpel7MXfCl+g1bASCEpqjwlLJHHED89dZe4URBi8djp7Yi7KyMgSYw+Ctbywm/Gp9Hq6CHP1qTUUeR66AXAG5AnIF5Ar8j1RABuE1IDw7r/SiFHNoUOO721axf3DW30bATikrjYjhZpTaibQKKPoVItLPSkkjs2ylP798KRVqOiNXw8o+RSEv15HN0ql8pO0EsL/wJdToFMSigIxN/l4fRC6k0RHzc+16bktL5NTBg9H2vr//j9z+/12nKYPwxr1e1jIrxs9YjXFTxuGL95+nK3cUHAo71ARgDocXHrlnBJRVDrz6n0/hJuKqslQj+3QWdtKVu32vbkhsFosygnC32oADWzfjo5cexrDBPfHIM6/BromCXkWALYFkmqeVn8HE95+gsZgfOg97FAGRLWAj+FOSGdYT+OsJxieMHoOVC/fjjff/A3O0E4U5erqUVzIznPNxGnDXXW/jaMYuMuZfoU0HIywlNprJcX+dCcePF2Dx0rkoygnBDTfcgA7dfNmvXgKj0sXvCDVO0LBszKLV8IpKRgnPw5sydeEc5+sfgb10It//8za8+8h9uIHu5QVFRXBw3ho6r+/ZdQxLFy3HiLtvgpZ96rlnc/DO62+hTdtW+MfjD0FHY7oVq37G8ZMO9B5wBwJDKXWvtNLgTQXxPTp61lYsy7Xj/buZ5V1dAjfnalbpeD6MGDtbjWB/P8TEB6G8vBgTJ01BE0MwUlPSmMu9A6t370BZ4nW4ezjN7PSVqK60kHl3ISwiFFvO2PDWU6/iodNHcJM5HlYy0IfuCcXxboFwEYQHbDuJ1KVZyN2Xjn+umUrDuE5o+tB7aDmyEwzlWTRv45cuzdmCKOcvVGuw56PlmPDKffAb2h8Pvfo6/HQ0tOP7XmY/FJ3aj+lj/o3+w+9FdHJbLm6wPpSze+vtMBr8YPIxYv+h7TyHcoQGxHBhgq0A8kuugFwBuQJyBeQKyBWQK1CnAv9rIJxx4PVef8WfDcLTVy3G6s8+ppSUvZ2cY2aSBe47chDtZWU8EaWXZN4uhNQqgmmrqwJalQktzXdL75+s+BnF1iNQK0zUsqsl4H7hi4+bfBB3o8QI5GzxR+ScQAIEgnO+EdIkETd9+I38IbkGKyCD8Ma9KOVUg3w/Zyu++OIDvPfCQ2iVlIRqNyXkzJnW6vzw7Mj7UZpViNe+/Dd0dBqnehwF2flYM28RmrRJQQc6YVexz5nRAzi6cwfefvYBZnin4pl3PkOVVwx9GMg28xOpp9LFRlZ3zlevwF1hQ4sbR8LgF0PDryDmbHOJjEqWoGAdVi2ehWWzluLVV19FSFMDTh6tgLfRhWAak6nUvrjn7k+Yub0YE8aNQ/vOJlSXaKiWYd84kf6pjDwsWj4dRVkhuPHGW9C2ix8UpaUeObqXHmdKyzBh0c+ITWtDdK0joGYfutsBv6BgAt41WDJ9Lf5x91/Qs2MsKspL4VCSRTdF4uix/QT3SzF02M2w2ipRWWDFFx98gHZtwnHPyBHw9vHClu3rcIo+ZV16DESo6JO30xjNi9FzRjXN5LZgZZ4Kb9/VlmqfQii9/cnOm1BpL+XYZwn0TWiXnIDcsgJMXb4CzZs0R0xoJHKO5mIN53XcKxr33tgZLdw5sJAK9/HWIJoKhC2nXXj/+X+jb9Zx9GJ0mZqLkYWJOpxKMlFqr0HkjlMI8ApA7o4jeG7hN+hHJjzlobeR+pf20FhO0SSOCoFAE4xaPUG4ETveW4Xxr4xA1K2D8Ngr/4KfhgCb/d4axrUVnt6HaQThvYfehbhm7QnyLfyWpcrBi/4dWhP77oE9uzeisrISwaFNYNDLILxxP7ny6HIF5ArIFZArIFfgv68CMgj3XLM/HYTvmTUF26dMgMqhQLXCjeJROQhNKIWrnEw36WvhWF4XhgsJus1ZCaMqAK0DH+QjoBcBeTG30/D3RdhVOI4ma7oamfp5+O75STizkfjROFGsU6JqajhCdxvh4AO+b0gobh099b/vTv4fmLEMwhv3Im8pADZtPIDxn72FVx+7Bz3ad2Lvtx3eZJ4NBFdP3P84Xa+P46OJ42EOZ0RZRSXycnKxfuEyRDdvgl7X9aT5GFBF34b0fbvw9jMPISE5Cg/+632csfqjjLFfpKPhxQUyQ4gGu5dOhI2y8JBOgylj10kxhL6UwajdaiQmRiDr2EasmfEjXnjmBSR3iEN2ZiGZ8Gr40sFcb/DGA/ePweIV32Pc6O9wXc8gOqSTtafHg4as9qmTWQThU5F72gf9+g1Gu66URFdzbErRdexrLirPxYKFs9GazuLCVV2j0jLizAD/wAis3LCJMWVLMHToHWjfKQnlpRaauXGBzhyMkyf2Y/6cebj1jjspwVajrMCCT956Ga1aaHHvyKfgH+CDjVtW4myeEp263YggGpppaaCmormFzj8UY75bjZ0lXnjn9jbQkP0WPdZG9tAX2atw8HA69D5BaMfvoCIuLk5ZvBKJwRFonpSAzGMF2Lz7ZxzSROP+od3RVFOBCvjDYFAiwoetPKcr8cFT36AL5fo3PD4MBmaCK4XrO6+Fgyy2NzPKrfxuPDp2Hl4b8wF6JrZCk1EvofuozjDYswjadZKKwNvLG8Vqb6x9fQnGv/VXhN99Bx544y1mpWv5lUnUTwVExZljmD9lNLrecCvC4lpSEq/mwoeOMXFc8uQiKjfFqd3bCcKr4AiIQDIXGuSXXAG5AnIF5ArIFZArIFegbgVkEH6tgPDZ0wjCx0BVrkVpMnvA/3IaeuYKOxx0Rq83MYzg2ZGP9oGPUIpeih2F30o9pxqVL7qHvICzlZtwvGw5DGr/etlwgcMFuleZGXa0xwzT1FDmhbtgCgvH8NGTG/wpyV38LzzwVU7Dth/wCH56tPUlt9335YN4EZffrnYQ6fjpQz3j5i7G0w9sRO+xQ5H+wBzEj30TNzSEhJL2mwM88gY+uqGRM30bVql6t5JB+O8oXgN2/XDdURRmMV5swmd49eHb2Q/dD5XWamZvE8Sp9XjohTewbtkqfDJ1IqKaxSO7sAL5ufnYuHQl/KLDENmmB+XodpqlVaE84yQmvP8ykujefc+Tb2Bnphu+GoJZLp75ewXCO8aIw3T/Lj+WhbAug2FxGVBKR/Qwbz+qwvVITApD8clN+HniJDzzxDNod30KKkocBOrFXBDwhcFbSxA+DtPnfoax30xG3wHxqK4ohUqlYu+yGWdO52HJqql08jaib+/B6NA9ArrKQqgNZrjJfFdUFmPN8oVIbdqEShsalxmDoA8RcvAkbNp0AGPGzkXfgd3Qvn0E7DR0C/UNhTNIh8M7d2LuD4tw7333k4a2orCwEF9/+DaaJyoxePDDiI+Nwoata5FbaECbjn3h42+Et8ZIpY0TJmZyf/rtfGyr0uO1e7vSfI6Z6KxHoMaAElsZTqaXooJguEN0JLIIsWcuXIWUkHCEx4dhKyPA9m3cjdPGCDx313VI1ZSiVBNK4GxHmJcN+3MdeOOJj9HGzxfDXryD50NFgoVLlWTW7VT8qKtK2UJgxt5Xx+CdsZ+iDQ32Iv7yIm598Dr4V1EWX02IzUXJEG8D8p1GrH1jDiZ//jLcd96BtPsfg5NAW0c5v8h7N1TkYuviOWjX62a4TEGooEs+A+J5nlZJsp9M5YTj+GGUE4Rns95Do6/1nvAGfDjkTeQKyBWQKyBXQK6AXIGrWgEZhF8rIHzOD9g2iUC6Uouq7kXQ3pQDRbmS7Ev9md2CGXeyF7x9wAME4eVkvTUE226cLF9NwBABX1009hVPpVTdt97ecHHaShcfUo0OWPP0UH0bRXko4B0Vhtu/mdLgm+wXILjOXgJMr+0+Bo/iSzydORQj019pELhuKAj/NfgPRXJyDo7EEcB334ibXgTe+elRtPzVmezClzd9hSUNPsNQPNJQMN/gMa9sQxmEX1ndGrrXW5tOw04TsoUTx+Bempk9Omo48vNyCSR9pKiyZ1/+ApNXrcXw516FOSYFedklsBQVY8Wyn9CuYxqiUtrCXlEAmwDhuXlY+sWbaOZrxT/e+wzb7CHQ52Wz35usKdnyGH7O0g8dwMb1qzBoQH8YqGEuQxQBtAtqfp6TogOQk3EYUyeMxh1Dh+KmGwag8CRbT7Qqssfs6/Yy443XJ7F//d/4z3/G4a772qE0u4wydYXUk5xxJhNzKZPPzCxFp0690b5DOx7XwQgxh8SEWypLcfzoITRrmkiDOQvdy/UIotO4kQz7/r0nMXXKDDRr1gy3DB2EwuJMyvEp19aZGQWWjsnTpmPEyJEI8DOjmMZw/37/Lfh5GzFgUAe0TuuA/ftOY/PGvXSD1yEwMBzxSZRkGwwSIJ//8zoCYx+MvOdWyt+LGblWwWNTxUPJ+p4T5VD6GBBE0G2ttGPR1JlomdAEUezN33fkEDZu242T+mg8PqI/0tR5cCt8pZiy8CA1Dmdl4v2/f8rFAhP+8fLf4RfBqLbSYn6/6YnFqSJiLz9ngBn/+RKTPmEPfWfGtvUZBK/4JChI8wf7+FAJpCJgV7H/Wwvr5Jn492cfwvL3pxA64G4YS3JgNOlhN7BdiBnlx1auZ9Z5V1T7eSOrpAR+Chq30VfDST+A+Dhf+J3YJfWEZ4e3xEh/kfwuv+QKyBWQKyBXQK6AXAG5AucrIIPwawSE7571PUH4GIJwmqT1LYKShmyqCtG9Xd+LAJyIrNB6Emn+t6OJ7w3YnPcFo3HIpjnOomfQ8zhcMgcHyxYhUN+EeeMOykHr8Z0TiWd0YkaRBhgTwQdVmguR0bvjN8jRPSC8Cx7JmIOvjlzso5WGAQN2E/hewHDv+5JgeXeDPo/JF2Gpzy0CCOA9MR5jP7oBeYJN/wXKvgiQrjn+L8fOxuKnX8GK3tceKy6D8AbdKle80bebT6PwzCmsmDkNbRIjMah3d3527PANpJxYrcIHY5khvu8Ahjz6T/hGJKC8yILKwiKsWrkYrdqkIo1xYwJgl1OWnJGeiUVfvYtk91k8//KzQFhThFgJZmlfriFQDmB/8fbNG7Bs8QJ0v64rwsNCoC07BKUwKXNTGh4ci7M57Lf+ZiaU2kAC0WTkWdIJoH1honmYf7AZGzYcwJ5DO/Dog5/j+l79UVx6AjqND5l7Hxw/cQDbdqyCpaoCQew3jwxvypxvBfPALZSk22G3FdH1PAMtWsbSCJKu3zRUCw0N52nqaMxGt+wlqxAWFoZ27VNRbSVjTUm3wq3Crt172e+djRdffpl95CpGG1ow+ot/Y9um9bhxIM8jIo7g/gzST2ZzrpynfyCCw0K5eKAlaDdh7xEudBCwtmW9tO4KMu9eCPQPgJ2KnzmWKARHh1LizWzxvDzsW7USfdq3QXJiDA4eOYhdP29AtnccHrmzH9p4V8BGszx6zSMsUIEjWbl47a+vICrAD6MeHwn/CDNclgqoKBN3sc9bZXPDm732Ez/9DBM++wopbTqgTf9B8IlldBy/H/W8bj56E6w0ZQsIDkbhwhV474vPgIeeRModj1ChlEfWXgGNnx7WwgKcWL0OvXt2gykuHAV0QTfQUEOntNHd3oSoCCOMpw+gtLgYeb7RGBwacMX3pLyjXAG5AnIF5ArIFZAr8P+zAjIIv1ZA+MzvsZUMnIIxRD07HJAAACAASURBVI6++VANKISijJLKmuix2tgx0RnupL+5y2VFtE8PijnVCNLGUZpeiQLbIcQYu7MPnN3jNGDKrNiEjLK17Hc08I94hPwlqBegTuHF7NtCMjXfhks9oz5k6O4Y0/Ce8Esx4RPjzwPZehluAYJrgHOtavzX29UHii/OZicPSAOW7EbcO2ThW3r2TR8pfq77Afb8Xiwa/BrcX+q9P/dLQAbhjVv/kU++jaqyYpw+dhgmAuWwYH9oNGrGUjFHm/FVmdnVKOTfMa1bQ29m9nO1U4rfOpt1iq7ivkhq3ZHA1Cl+jYLSSpzYuBRBBQfQq00C2V9vOAnWXHYbwTDN3oxeBGmFOHTgAIII8kXcmYX7KAWw5THdOi+42Yd+OrsYTgU5XL9gRqVxYOZgixwyF13UC4vLeJxisua3IMg/mT3nzPr2MsHEMPL0E5uQn7+LztzlcLJP2pdGcpVsWykppjkbTdgMXj6wWmwExsGMUaCjhJcRSU2ach5WgvB9dFc/DrPZjGACUgW/NhRcxHPR+T0zK5tz1CC5WVNU8Hxs1jKUUC1wgvLrkGAqBgh4c3MLUG0jPNaKPmsyx/wDhQuB3kxuMIXAHEiwzXHVNKEL8DEx6iyQiwIKbNQlICQhDgGUtBcVleDsiUw0S2oGv8BAHEg/BvOOBbCFNsdtAzqhbbCaC5H0sWAGuJfehvS8HHzz+icw8LsvtUNLqbWGg3LxwAtqnpuSIF9koe/Ztg07tm7iYkEkmtKUzp+9/W7GxrlowGfkNPWsi5fJH1mU3S+gMZyiwwDEd+4PL45nr6iGixnugmGvTk+npD0F+lAzDeKqYeL3sJ0xbgqXDmZvRkDmHUNhbi7yHQY8edddjXvjyqPLFZArIFdAroBcAbkC/3UVkEH4NQPCp2LrpLEeJrwPAXh/mqyVu/lAXyH5qOmUfJBU0FuZbI5G6YWm5puQbB6MjIrVWJf9IWWvQyhDD0ShLR0nypciWJ+K1IDbkV62gg+rDpSShbO6KPekY7pIExfxZW7K0QUIV5IJd49hjjEdgiUQ/u33Db6Ra0H42Pg553vDk4find4b8aLo1b41h/3W6Yi7GBN+RSD8/PQ8svTQc9Jz8e8Pybh7ersFWK+nN/w3MPADJDDf4HI06oYyCG/U8pJBJhtNEKwTUQH8jDholCZ6rBX8U22jczg/d24yxuU2m/T50TCxQEOEaqCUm0JvVBKIqR2lcNLMTeEdQMZbD62dbCyBe1kVowfZNyxeAoQr6ZTuTVAq/laz31j0Vit1QTyeAIJKblMpZsBtjNIcNBqCTQJbfmSldblqq50GbCYJtCvcXCTgZ9yto3EYwa6J0vnykgr2erPPmRnWx47s5fyreSwj5+ZAQEAgJdMiOosAlcem64T0t5MMvFrDc61mjzNf4rhOJ4E/t3A6XHA5bTB6m6Re520Es3ay6jSWQEhQAAF5CedU/YsLJJIenFQFSB01BPJsC0dkZATCIpN4jmIudjhomKZRUeZtY8U13lBwwUPNvmwLFwOqyy3SggEnhYLyEgSrbCj3CoJZ74TZVkwGm2ZolKNr2MttcbG+tLe3WSsl6bydc1Xwd8InQ61hpBvl6FYXv/u4IGDnMqaSiwp6ytDF33RwY115/cj4e2vM0jVxOLhgQiM9h9uHIFvBRQ+mVXB/yS2fY/hyNxFZVkGlRJWDYJ/nVkbTOyWd2PWk1VWuMlRXMdeckvyfl61o3BtXHl2ugFwBuQJyBeQKyBX4r6uADMJrQHhWbtlFc8LDgr0b/cLuEky4kKNb6IbepwSuPllQltOgya+PFDKWXbGNTFcef2IYDlntjkEP0nTNTHB9BtsKJjMuiaZPCkov+T89c8IrHAVIIwiPN3WXesbXZX1MJiwfeu6jpEuw5LXu4tbM2VUw2kjxLU2OBBMeHY47v/3tTLgEwgXorpWFj0zHA2u74B18JfWC1/79C2O2K2bCxeU4z1ifuzgE/0KOjlqztpoFgJH19oY34JKK+fEcLmcm14CRrsomMgi/KmW86CDBZGRdAlwTaLsIGqvJ/JIm5f8JUMaeYjqX2whilYLdJUQWIE/Fbw2HAKp8r1wRCgON0zSOCnoe8n2tgR9Xgr5q7sMFNCfjwzxgV0GTdKsE9hTM7Ba/E4DXzWNZrVWeJAQCVxu30ai5H8fXEYy6HSJw0Cb1fVutXCwgU65QiTSEHIJOsugE2WKRTksgDQJUtcoD4JV0Jjd684ScHEuMwc+9g+dm48KCmJ+Yh83Kn6meEYy3GF/L3nWxnQDRajqnS0Cc6hsNZeX8NYGvmC/PkQC2mpL3agvnTUZZLOyJ81Fz3tJCHxcFpDnw8BoawnFk1pRgVuSp8z0nQazITSdshZ554ha6pIvfcypMb2CtCPSlhQodndi5CGIlUK8uo2cGFylcrKnwwlAw+9zOxQgfnVGKeCTy5TEEuy3Ye15PSuztXETQiPlx3kouPogWHQ3raiPQl+pNdQFXBmCzcB8CeJeJdWSUm4H/dvOaWJnxLuZv53wVdFzXcmyLxQIH56jmAglxPfdjTXhosaihMIo6O9nfr8KOPYcb98aVR5crIFdAroBcAbkCcgX+6yrwvwbCs/PK671Gij8dhM+Yii3ffQtltQFVvc9C1a8MHfV/JesTTxBdLIHsguqTOFxEE6igEXzAdGFX0Q/wUQfB4igUxF3NcgIfQvkzuz4RamjO/PBb+G8XVud8Ai9mC1fai1BJoODFLFyVmw/2Xna4yYQrBRNeTSY8Mgx3jbtCJrwuCH8G+JCO40fg6ceOnFWP6/kVg3CPHB21LHUNs32Ota4dVywEXMC01179Brm6N8DN/Y/8xMsgvHGrHR4cJIFsJ1GmklJqYmViKyYICDacINFF8OXmZ0lNQCmAllsw3vysCdDp4sYqgkU93xcY2GJ3ooqqE8J0gjYFvAiWye16gLcwVRQgXui8iTbtZLjFGDqqXjwsrMPTby1ALP8IEK4lG2zlyoAA2UoCd0JLgk8CZ6eJCwBctHOy15xUs+itFmBQsL9iLOEdIcZwEBDqyCSL40gLCwKg8nykRAUCfHEMtcgvJ2Neuwggqq0S0nfWw87zkYArAacHXHuUAgJc26gMqKqulGohXgKs1tZMzXmLeYh91JTKc8VCqp04b2JxSu15DLEfx9coqDDgfFysi11sz0WMajuvh1gCYP28udDgEjIAzlXP+lipMFDz90oC7yrORe3m4gkjF91k5JXc3y4WQrhgoBcLIEJioKzkuHyf+4jz1XMO4tisAM+Piw9UE9jIyut5nhVqB79Becxq5rbzJwXPyeGsYo100vmKayDUD8qaRRVxfl4E+iI7Xin+FrJ1HkPF2q1du7Nxb1x5dLkCcgXkCsgVkCsgV+C/rgIyCK+Brn82CN85nSB8It3RLXoU9ziEjiMInknOr8v+nApKNbN0Q9At7B982CxAiTUHx8qWSeyRoMz4+F7joX6ezBcP+FWOEulBPyVgGOLN1yNA1wTppSuQX3UIR0p+JnXDB08jH6oLlFCOFUy4B4TfPX5ag2/ki8nRx34UilnChbwGyF60J/x3GrOdl5w/QtTPPm/hjv4oCNI3ApTAZ9TpS697UtK8V3SRmPP6Uswu1uve4MI0woYyCG+EotYZUkfmUwBQD/j0gGABND2/o2rEzt5pvZ6MtJA5C5AlNCqAkcyq6Om2UW3upEGXikBPwG8F+8MFSFUSrKsoQbeRmRb7CVBbexwdXdGFPF38zqqm6zl7mF02wUC7CPIFe6sh0BTyeLEgQIm6AOEKzlP8QllGkMn4KyVbVpx+BImMICNIlkA6FwUkKbn4fiBQlIA/Qaw0DsfVUhrvZi+4OAXxHSG2cdg9iwTiDzG7Z55kuj2gnPuTVRaoVgBxAdbF3xWUu4t9xc/iPGq3lRYb+P0k+VNwEULMxUm1gE7IwzkHsZ2V5+Lm75T8HhLSfouiivPi/IW6QNRdSO1rrodgn8XSh4rjiO89BedvJRhWE4ArOIaVrL6etbKJwaltF8epIsIWkXBKAnwbx3KwB12lpEkbwbqNbLfw1hCMvkaAcAtrr6hEpdEIL8rxpXPX+sFE9ry8sghqF7u+aU4nXlaep5i3dI8IyTvnpiQj7mLPuZU57Vpx/VgTO9/z4vx37Mpo3BtXHl2ugFwBuQJyBeQKyBX4r6uADMI9l4xMeMkl5Oi+jX5hd86Ygs00ZgMjysp6pqPXX+5DUcEpAnAdvLWhyLHsl4zVtCoTduRPglkTwQdcskZSf/evg8zEg7WD8lFvXRhaBQ7HkaIlxNw0knJVII3/rqZkdkP2lzCYeG7FfLgcQwMmAcLZE37PuB8afL6XMmYTDuXJjzyC3ukiR5zu6Q3I/25oRFntBKXta5zQz/dv10rVLx4vdnEm3LNPm5118scbXI3G3VAG4Y1bX4XQQJ8DjmTD+ekSvxJ1l9hYAjySpJJU3EWgLb2EjJnsuQQWFQSV4luEFK+OLKzoPRaydjZvS+yz2kWptRiLg+kI6GxkwMXbQt4tXtxKaj0Rf0TLiGCDCYF5CEJ6glJJ4qIQxyLIljYi+wtvgktGFArlPO3BwMgvsTYnBlGyX1qM43azV1uo0WliplIK4C3GEi+eH6XnLqnv2/MS5+uSJk3wyu8QF9lhaTBRGumcPZNViX5vsYhHWYAA9dL7Yj8hB+f3jKTMqf1GFeww3xI4WrzNtQZpc3awS3J8BQsgGmSqpVoK7YE4uuc4Yj6S2oCDWYR0n3JwMaxwRRdvKLgoIBZLxIhqFoVCAGk8HUeopkxdXBbRi+5gTSTWm3OUQDz3qCIoFz+IcqlZK8JoVBJMaylnJ5aWevw1WjLiYg4cmGcrHcfzFwcVdeM0hTJCtL6LZQcnY8qUVTVV4nterO+ho0Xn6iv/IFdAroBcAbkCcgXkCsgVEBX43wPhpfVe+GsEhI+mMZsepT3SkXbn9Yh2d8BZy17kVR1GUXU6rgt5hKZrG3GMLLaPJkR6KBQgXDJaq3Na4gFT9HxbaQ7UIXgUiq2nsL1gmvTgnhZ0C/f1JziPxvHilchxHoChnFzwWD8as3nc0e8Z+1tBeCgG0JH8l9nbaXhnbDwmSpL0i0SU1XMpGgbC67ij0w19wJIcxP8iy7v2/YuD8PqOUxfQS1OT5eieK1Rzc527x8792/PDucUB/vM87jr/D+l3dd+r+cWv9pNAJ2D2+XNylYU0W2KBa5hqD7gTANLzO6WGbLhonSYDKnqNJYTHbTwGZmRZRf+2kGgTeAkWW5KDi35u5nLbaPIlfS6FErt2PIJpiVEXEm0CXmGg6Hnfw8a7iOwEePWw5wJw1lwOUcsaYCuAsWhNEfu7iTIFoJdYbQHaBUNL4CrNXZKEnwfb9X0LCpM3D9gX4JjbC3DMHnC7YJyFDJ3nJM6nlu0W44qXOH/xszi+gvpywWpz+UGSmrNYAs5LwNsm0LBY5BDHEG7r4lwpV3dzMYL8NMX6gqkmYy1o+Jq6S3WQVhzEnqKfXgBrj8ReKy0oeLYV/1+o+wUoFhCbQnXPd6MQCwnhuKgLr6/YXlpcqDGnFOci9baT2RYSe6rQ+aICQgBtAnKwV17N8xE9/lKNz6+EeepUe1HEXhe8V1vjjBMyCK/vfpN/J1dAroBcAbkCcgX+lysgg3DP1f/TQfgOytE3f0cQXqVHVc8s6Ac40NX4MLKq9uJ0+W40M/djz6cGpyp2IIS93gcK51EOK0yMyNaw59Hz6Hj+5WHCq9EmaDgKq47T5deOYttZ9Ah7DCvPfoJk/14otmTiuHUlfCui4Rpr9hizEYSPuAI5+uXMyxoGroGGbnf+TC9wQM9dTDd2An8CaI9jOyRm+4a6mvOabZAciiNHBEvvedWNK5Pl6HXup/8hEH4OwNbcEwK8CpAppNaklmuKIsA6zdQI6uzCBEwshxEQSsCOYLSWuRZO4w6x37lXDeUtvnC4rwe0sY9cp/c4i5PlPsd6C/xYK0OvYYcFihe71Erlxf4eQF87WWGM5vkiqJWV17qbe7Y4f/z6/qMnxqsdW/wtgLwEUGuBao0svbZXXRxDGlWcs1iIECBfgF3ptwTipL2lM+RCgVKYQPL7S6gGuNwgLShIlSHwF43UwqNdGLIJwC0WAGp742uGkhYBHATrNX03lKpze+Fez7p7+tvFHDxu7EIxpKQ0nd30YinAQ87zfzV4XRpSqlsNuBfHEy8xfS6LkL3WspWHJnTSIqeYq5au6KL/3VO/umBbBuH13Uny7xq7AjkfvIjSHydf8jC+t4xA6LPvNPZU5PHlCsgVkCsgV+AKKyCDcE/hrgEQPgWbJnxLRyeyPX3K+CcHukoz4n26kbUOogv6WRwpXS6xQa0Ch9FkyYg9BT/CoAnke6ckJ2CPTtLDfgmAXlp9FqmBNyPE1BQl1dnsDR+IDVlfk1k/hj6Rz2Itf7ZqS6At9oZ7rH+NO3oY7h3/G5nwr84D2Uvehw1gln8LCD8vKSfrLhzQJYO2nF+Cbglwb0Tvc0C8RqoOj5P6hf3gv2DDGzDfK/zcXdFushz9isrW4J0++ugThIaGMmfbRPaaPgtEiqLXu6CgAKdOncKBgwcREhIGHx9fgl0RDQYEBdHMjb3UOTk52H/4EPLy8qR8bS9h7EYAV11dLRl5ecY4iaSkJLRokSKN6+/vj9iYeJSUlEhO24WlBXRStyI7OxsHeSzBQAtFi+jD9rDqnp5r0e9dC4w9J1cjjSfjK/WgC9OwGkZbcmMniPfsU3eZ7tdlkczTCG4dNBarIfmljcTvBMgVYL+WxRe/F6BXvCTgK1TaBMoK/uwi0Ba0tFCni0UJcQ7CKE2w0x6ALnrBKRE/d0PzW42yeafTE3EmFiLE/EWfed++fWH295PqWFRYgtLSUuxihndtn0AtGJfSHmoWNTxzFn3xwtRO1MyzdiLNURjHE2zXnoeQyAtjN6E60HFSpohw5oe3hNnog6SIaPb4u5DPa3fo0CHs27dNmp8Mwhv8kZI3bKQKHOgchV5TP7/k6CvvfhwtNp1ppBnIw8oVkCsgV0CuwO+tgAzCPRVUZOaUXvQJNSLE5/fW+bL775guQPhoNipS/tmrGKq+jDkSubd8MBUGR24y2QZm2DrcVunBtlv4wzBRkl5oO4ltOZOkh141GRvBAJVXZcOoC0bb+L/h4JmZiDG0gq82gvJPGzIrd6OpTx8cL1uHI8WrYPTxg6uQwH2c6AkXEWW/DYRf9sTkDa5aBWQQftVKWe9AO3fuRnBwsMdBnC8BAmvdwEWOd0VlNTLPZGH9epr+UUutI4Pt4+PDXGgdfL19cDY/FxkZGUhISICXQYf8nFxp/6ioKAkMLl+1ktFfWiQnJ0sRXgKcCyAumZYJB3TGggkAL37/7Tdf4ezZs0hLayUtDAjQXlFRJoH1nQShVuaEi5zx8vJyKe7MUsl8bDYyCxfzWkm7AMdCOu8ZW3sOmF+siuJ7xcfHIC1C1Lqyi+NVVHjAsejfFpL2c0ZtdXrJqSonYPW0wQjWWa3zyNhrmWuxv4hWlFhrz4YeqTiVPGLRwMltNWLxgAC+9ou4Xbt2+Oabb9CseXOUlZVJBnXpx0/gyb8/gc07tvES1HTQS3S7kLlzPCGpFyhbdAsIZl8sStL1XZikCc26SBOT1PA10n7Ry62i/F/USs9O8uCUJuhwfTcE0Xsj0jtQcsn3Dw/BmbNZeOe1p8+Vrj4gLsvRG/fzKY9+vgK7O0Wj8x0tzv+i5n6uK4fb9MMBpG0+LZdNroBcAbkCcgWu0Qr8r4Hws7ll9V6JPx2Eb/9hCjaOF3J0PiwzJ9zdu5QeS8LbV/REemKJxJOlMFXSqg1o6teXOeA34WT5Tiw9/R4je3ygUxpQbs3iE6YGt7afjiRzN2SfXYvZJx5HtE8rGFWhjEoy4kTZZpyp2AWD0o/OQexDLaIIc2zQOWO2kRMbzoRfo/f1/8tpySC8cS/rkiXLyHR7tBECuAqJtWDEBSgVcvSysmocIkO9csVagucAVBL4qrj4FRgYSHCnRomlAju2bZNAt2DIBWD18zVLIFowydPnzJJAc3R0tDR2fn6+NIYA+N26dUN4eKgEqMOCQzDth6kEzhpcf/318PE2SgsDAnQLRnjNmjUIC41ASkoKioqKkJWVhY0bNyI8xA++vr7SXHML8rFv7wEUFRedey6vlY9frIpKyrO7du2Izp07e5zV+SouLsaqVaukhYF2HXpKDLLVViWdR1FRARUAWTyPQomBV4sINfZWO8h5K6S+eeE+roafnx8XKijppmu4UAT4GLzQsllThAYGwcfsjyrGkK1dvw5nM/ndJbB5zSJI27Zt8fXXXyMuPl46J7VJh8qCYjz1+BOYPXeO5LbOhm0PoiZjrXaK4xOES6HdVA+Q/Rfu8vSel/6nkYza2IMvcsQk3O5ZoJBc16W+dhrqmb3Rt0tPdAiKRbRvMMo4vql5LLYfP4Sv33+tXhB+ubtS7gm/XIXk939rBbZ2jEGHQfGe3Xj7+9/r8UkonizkJ55fb12Qjg5bTv3WoeXt5QrIFZArIFfgD6qADMJr/jP2ZzPh2yQQ/o0Ewu0E4Mq+pXCXeVx8a9kl6b+3IiqIDsFWxg0l+feQ/gN8omQTDCofZurSAIi9psPaz0KCsQNsBXuhNcYhI38Dxuy/Ff5kva184BXyVpMqgIwUH0292Esp3NHHBdKYTQHfqHD85bvpf9DtJx/mt1RABuG/pVq/fdt5834iEA4/F+lV+3kT4Fc84JaVVmLHjl3YsnkbUlPTUFleSQB8VgK+Pr4m5BFUCzCclpaGxKR4ib0W+d614HnB4iU4c+YMJekJEqgV+w2+eRA2bNgggUABVk+ePIlIzmH16tW4echNuPXWoQSuefQIU8Ng9JZk7xMnTpbAcFxcnMS0+/JzLY77l3tuhdnXX2K8hYR70tQp+OSTT9hvTgArsszPNY/XX5sgswEPP/wwgXhXSRIvXmKsOXPmSD8PHf6AxPxbrVUEr4KxdnLu6zifiRJIZpganAS6tUw0E9vQltL75IREGBn9pTQYsI5qAG8qCLq2bkO1jh4hEZGw69T4z5hvkV1cjvbt2yOM53/48GFpcePNN99EcChNKFl/q4kg48QZjH73Y8znggYdMSRzNym9jC8dmfZKF6PHPBlozGznOROY20TvN+PnuArgcXgXsWhaPSLCIxEQEEQZvRrBQUygyM/EsaNH0SE5BV0SWsCb44mYs9A2zbD5yD5M/uLjc1L0i7He9VVWBuG//bMo73HpCqzrEIu23UKljbQRCgSNaCOB7/zJ22HL8tDiO9bloNvWk3Ip5QrIFZArIFfgGq2ADMI9F+ZPZ8K3/TAZGwQItwgQzvxf9oW7y4U1cn13joDlLpoHkS2nnNOg9iUAL6Fxmw+Gth6PeBMBeNFBPtjTrZlDTNrwHTZlz0XzJLJFUrQQH06FE7PwmRKROsVkwsezJ1wC4WEY9d2Ma/R2/d+elgzCG/f6z5kzF5GRkRJglXKuJVdyLliRCRd/C0n08WPpWLhwERITmiIpMRG5ubkSSBYy9sLCfKxcuRKdOnVCCiXUFRUVktO5AKACpE6bOVNivcW2KgJBL+aL9+rdE9u3b5dYbaGYPnzkICLCQrF9x1b87W8PoV+/vjhx7BjBIjOrjX4Scz558lRpHAHiBQg3Gryl47Zp1Uz6nYqRaELyPnf+PHw1+hsJOPJTflH37tqqJsWF4vPPP0dzzl2w63pmoovznsl5i+O06zBIYrQFC66iA7yY08qVK/D6G69KjLLUty6+r6gA0HKBL9rLjLsHDEKrpGSy4k5YHDYsX7IYCazxLf1ulCLDDMH+KNMp8eRbr2HV4SMYfttwBBB8L1myBDExMfj0008REBQoKQT0AWy1OXIam6fNZwtNOeMaKV9nVJjU/87xP1uzECdyMpk3zjmw7mqq3oXlmyEwDCkd2sHkzVjHGrf4woIiRMfFo2lyc6nXXVyTUxlbMHPK9whli0Acjy2s8CNCuW+rFKzn9ZhGpZJ41RrTNfRulEF4Qyslb9fQChx67yWcnT0VrVv6wK+/HkFDHpRa0XLnfY7iRXbs2leGiGF3o9nzbzd0SHk7uQJyBeQKyBX4gysgg/BrEYT3oma+L/8QhFNRWc/L4zTkdJPZkR4KHTSC8sfAlP8gydgRtuJjULGXUUV5+oJtE7Es/Se42Qup0lcjMtRKIO6EjRSSZPZLgkhBJlw5ju7ojCjzjQ6XQfgf/CFs6OFkEN7QSl3Zdt99NwmxsbGSBF388USPMT6LYFQw14IBPnEiA6tXrWUPuC9BYpwEpCsryyWwWlxYIDHSLVu2RNOmTel6rpHk4wJAivHmzP8JmZmZ0jEcBKQCMI8aNRLTp09HaFgwSkvKJeAuWPQ1BLePPf4oBg26kSZt+6W1uOBgGoVxPtOmTZOk7GIcb85D9G3PmzcPzZskEBgHSIy62T8QM2fPwo/z53t6xOlMXisxv1h1EqOC8P3330uSfGEWJ+Yn2HzBhIue8pZtBsBANttNZlmAcV9KtxcsmI+nnvqnxIpLgdlSFp0bBoLwtv6ReHHEQ2jbpBkqS8qgZDb63FkzEWzyxg09e3kk5kFmlHhr8dQHb2HBkSPo0aMHFwld7LtfL5myCRAuvgOF7D45LgTWQ6ex+OMxiFQa+X3FDG+7Fd6CZaeZ3LPHVmLHsSPMB+c0RC64XUSRaRDfohWGjRwJpTFeOo/iolJep82sVSDSWrfluZZJ16c4ZxN+njYT3du2R+tO7SS39liy8gajHhOYXrFw7uxzILwWjDfkTvtTQXjxUrz51w+xu2aiA99ejvua1M66CKveHo4vpDeH4t2Zj+DcW7WbSPufwO113zv6FYa95FFHAO3w2Lfv4Xp2Nl3yVd84l5zbhaNdYq5XMh8OP+y2PucOMnvm8otOX2x3Je/X3a++MRp6/ItNbP+7UXsE/AAAIABJREFULyNz3vcY+CXbXzo9Kbkx5G79D5Y8dhrhg+5CygtvNeT2lOpwqfNr0CD1bFR7fg0du6HzuHC7y+13sfcvdk2u5nwvdd0bcpzLnVt91+Zy+zSkHpcbQxz3ctfhcvf8xe6rC+tS93NSu0992zSknld6L8v7yRVorArIINxT2T+fCacx2/rxX0t94PZe5VD0LZfk6Bcy4YIDF+Bbr/JGU/+eNGsTLHgFmkcPR4SPkKDvgVpr4oO3Bgu2T8aBs9skOewZawZKbKUw0PwpLKiabB8fm20czcg+yULK3ifwKYr/FnL0+2QmvLE+b79rXBmE/67yXXbn8UwnCAkOIyDzouzaDIPei+CaOdE09rLZqlHKnvAzpzKxds0mSpmjYaYZm/Br0NIMzGDQI/1kBrZu3UoWuhmZ1FiJUQ8M9EelpZzHdmPOgoWUo59CBB24lZJTuQtdyJrv2rlHkoDn52VJcvWE5KZYtWY1nnjiCdw44Aa6ch+AXqNFAA0iHQSo342bjKpyC2LYFy4WAexKNxb+vBjxcU0QHhiMpLhY0ZWCKdOnISPzLEIotRYgvtJJZtt6BpsJQK02rsoprBIbLZzJreycTkxsjpnTPkVUWDxO5xVJiw/VJQVYvnoxGe4wJDZJYy0CUEW1joOLAfFxAZg39zt89P7rUsQYtTU8SxHlJlHQ6K0PwuuPPAnv5glsLmf/vFqHH8ePRdPEJDS9bbCU+e1noNkbjd/uffZZbC8qRrfunVFZUYpNmzZgyJAheOudd5lV7oXySit73s0ooEx9x1tfIsyuQbaRKgOHAiEWytT5PfbJgXXYXZpD/G0kAmdso8oBK3vi9WHNcdM9T0Fv0sLbR4+MY7nYuGk1WpDx79ypB+X8VD1Ai32bfsYPP4zFM08/gT49e6MoPw9NmkRj56492LplH+dbIikRBKsvlAJi8UMsSvjRTE+oGdLTT1Kt4PEPEFnnQkkhWPo/D4QfxPjb/g7UAm8JrJ4+B5qPTuiDF/AZZo9qjro/n/+gePZfWBegS8B5Fa6rBd7SmKgfwJ8bqJ5xcOm5Xfhhvehcr2g+ntEvBhLre+iv78uj7kP/hYD7Ul82F+4ntm0ogHAVb4br7Ey4izaI6AHpMMaITvBLTJYMEUtPnUHFyVXikUZqyVAYEqCMuA3KsCEXnVJDANelzqchoO7C/a8UoNWOU18NL/cFX7vPlVzf+sa+HAitvcfqHlf8fKl6Xe4c6r7/e87nSu/X2uPXt8BU+7sL/76Se6fuPper8++9f39LzeVt5Qpc7QrIINxT0T8dhG8RcvTvKEevII3T2QrnwBI4+bN4PPzliyCcD7p6pQl++hg+GFag1FbEPssIDIx+BmE+Tdj26MZ3qz/AvCPTEOQXQMdgAgWljg/b7NmkclOtcyE8gDm43M6uc0Kdq4diIgEFmyvNURG4b8Lvk6N7Yr5Cf53Pfbm7V0SMTYz/dXTYxX5/wXie49bElV3uWHxfijhb0YXHS8POp1/BV0fq26nh4zXgkL9rExmE/67yXXbn76dNkvqrhVGXyeRDhlW4hJMJ9xKu3k5kns1HSXEZVq9cj7jYREmqfPjIIQSy/9rHx4TTmWcIHjeRCW+F1q1bS07evr7eiImNooS7DKMnfCeB8JiYaKktJCgoAEMGDyaQ/Yk95qmM4MqV5O1RlElv2rIZL774ogTm165djwCzH1LZmyweuydNmCqB8LjwKEnqzm8LzF+yQJLIB/uZkUDjN+EbsWTlchhpDNekSVPYrTYy6aEwm+z44uvx+HntHsnUTMubymYVmV0OtExtg6kT3mV/dBSOZpyRmHCF1YLFP89nKkMouvToQkbdTBDOqDEuMAQF6zF+7MeYzDaaJM7ZUq0iuK9Gub0MVi48dFEG4OWHn0Bg+xSACxhuGrPNGv01kmLjkTR0oORebvZSw0oFwN1PP4WDPKfefXqwxgVYt24Nbr/9drz59js8FwVKyiyITgxH1tYdOP7ZZJhp2L40+yhCjL7oRhO1zIp8zKvOgiE1EZHB8ZSem9mKY8XR3Xuw/UQRUq67DYnJMdDqFNi/Ox2rVi9FSosW6NmjH43vFLBWu3B4+2qqEsbhyX88SplvGuXuSi6oxGD5CqZIGAJxx10DJTWBWD8RrQlCKSFq5CTQFjL+Tz/6lAssEaikekCAdSHhF4B81apdl733GmUDAZBnJmDsS/3hIao9bHLGbYINFyB4EuJqwfQFTHXxqufxwFfbkXbjUPwfe9cBH1WVd096MumTNum9Qgih9yKgFCvWdUVXRdzFuthWxd72szewUEQEUXrvvYQeIAECSUgP6b3379ybBENIMpNAFNc3v18UMu/dd9//vRneuef8z8FGXM6EXzbZVuO0OpF2x+lwbq2r0fFcL9+64/m0frgXf+8Kq9YRiGkPnLd1jTvDFtdXl6D64J1wHvwYVM7hHK4pt74qDTX0hRHA29AqnN4LXPRqktBVFyYjbc9nMOwzFwYq5zZvM20gpiugtav7tHct2gJ9zSejy/zbWuTQlQnX9Vya59MMtNsqdmsQ3tHctYFPXc9fbHet7tfW59Ty/tUGwrtSx+a5tz5u64WNbvn+VAZVKvA7VEAB4Y1F/sNB+K553+L40oXQK6NTrztNiB6iqzFBsT4lla0l6Y0d4SLSxxjmRnQeJisuHrp7249HuNMDmBfxIaWdi+Du4MY+8ca+cuEO3Pyq50OtkVE9nPkk22BXC4OjVtBbSZaM/eEWNEH656JVXbv1ZCb3Sni/PwdPODb+GdPfxscT2v7H/4qDtAm2T2DWLbORyMzuF54IvyLXu3mMzud7N44LMdfQ32YixvnRp2nOMnecm4gM8q5V5JrupYDwa1rOKwZbtnyJBOEVFVWULTN+jLJpkZEtZNfC/TuXfchJiexJjjgGezsnuDm7EJinEpTVs5fcBTVc4RKGarZc+Bo2bBh7ueMlky7k5SaM7Fq6eg1Onoyke7qb7JsWAP3Wm2/G5k1bMWDAADLAhThPSbaHjy8OHTmMmTNnwo9/FiDcnKx8aHgQvwv0sOjHJSgvLmNvtadUuZTXVWPVhjUIJoPuRIm1L0G+kM6fjIkmqx4IN+Zdl4o+bs7T1d0WPy3fhn3R2TCxtGA3CoFiZQ39JUoQ7GSJ/8y4H2q6gl/MKZDS9vqKIqxev4JO5K7oP7AfyTVrjtXYL29nb4Rd25YhPTUOw+mobmMtDNRqkFNegPjYs6iOiMGkYWNhNyCUi4s17BMHln8zm7JyX/jfNkE6y6vNjVCYnoV7nn0GaeSwRY98bk4mDd/2YMqUKXjl1TdQU8vFQn4X2nnaIe3gESR8vhhmjGJbFHcUNgYq3O7Vg6kQpThqB4TcPAZGtSYwMrOAxsMOWQkpWLL1CGw9ByMg2JsMfoUE4YeP7JMgvH+/ofRsq+VCRAOSTh/C6tWL8OQT02gmFwBbK0tmuvti46YtZLgdMGHSsMa8dDLhos1AeAUIozqxTPrqq69izuzvZc0M6Wrf/BKgfccfBcKvuMNbsM8OrWXml4PXAl4/BITAti0ZeYtxJciOGN0C6F9+UF3HQWtmvOUwV8yhfaCtbT4th+0IhGkDDO0x1y2BSFvfVrqCwfa+6aqzD6EyYSkszVLgEMTmAZm11/wjWkHEXxvkr/OTUpETcx6qsFdg6nlbu1+e2kBsV751dQW4ra+HtmO1xSRrm39nmWddVQnajivOpS1WuK17SxcJdnNt2lrk+T3v1+Z5dHSvt16IaHndOmLRW4/dsoZtHVfXa6XtvlLeVyrwR1VAAeGNlddLzShsNyfcTWPd7ddn/7IliPj+CxGWw6gwQxjcW4aqUMpYhXO56HG89BKSTxGrU4dQ9VioTdz4AF3Ah9RalNblIKswCwdjk6RZk8qUzDcf9lu/xD/QtTRhMzKvZS9qHVSLKGmPI+C3ZIu4kyueWLisc+fbBL7bIpIDAzUEFplA4OQrGW40AuHN7R5NQyYqE+cph5z78YR2AHgGNkkWu5mxbh6zYwZbgnZMB/E157ASPnPfwQSny4H5b0x5e8fuXJmudmsFhF9tBTveX4BwB3snspj03ebKl5Cji95ntR39EvhgW1hUQffsC4z+OgcHgnAhBa+rqUZKinA0d0ZIWCgijx6js3gWgoODJQtaWV4mM8NDQ2m8Rqf0999/lyxqEQGrpcwF92FfdzIflseOHcte5WzE0p3bk27iEYcO4uWXX8aAfv2xbt0Gxm0BQ0b0J9An+CQIF0y4n7uXBIIljAxbvXEtQulE7mSnhperMyrIYGcX5iO8fz/2eDszwtBIBIeRGTfFwnWHcYTJRQ0qa1ibWEBtaUuQXQH92J2465a+lH27oZiZ6DKajQsDazau4tzd0HdAXwJna7LGJk0KgSrERO8nu27AfnR/lFZUE9Cyn57HyKJr/PlFm9HLMwAOw/pAv4yu6aVlWDZ7FkL8AuA76Uaqcwxgb2mCTJ7/PU8/jWwzcwnCs7NE5Np+PPLII3jpP1wFo4KHWnZYUEqefOwIzn21mAy4BTZmx1GOboARVi5Iz89ExZAeuGPG46groYleeQXl54bITU3Hd8t3ADbBVCQ4k6kvxZlTiThx8rCUo/frO4TXQqRQGCMqYit76xfj/r/dBSe1BkEBPmwT6ItVq9eSLXciCB/R6BPAhImioiIJwMU9IBzwxYLJ/O/nyJx3sUAhfACkGz0N4g4die3yjdv64fpqHjovA6i6Atv2QPilfu6r6AlvUZUOwbMuc+3sfFoApC5fnBY7tma0OwNCdQFzLedYX1eDkqivUZ+1Hl4DgmHM75fmhxfxb3sd/RFSjp5DrfkoWAT9HYaWXPTr4KUr46prnToCvR3dv7rWrK35apubrosful6L1te79fHbA8XamPCW+2lb6NF2ztquuXi/I0ZZG0vfcv+2zr+jc21vcaIt6X5759EZxcnV1ErZV6lAd1bgrwbCmUTWZjn/cBB++ugRbHz9OZqlUWxeSmMjDQH0fZR12lbyAVagcMF/X4oAlX+vJ/tdR1M2BvVckp810HRNv84Sufkm7Euk4pQY/vLVBblUjnq2TNazIdTugDGsoumWbib8lOrhOXQ07nvzfR3vuSbA2ybAvnwICWhJPE+XYLed4Vsx4drk5Y1jEuCTJV9Hlrzlq/m9wDaY+JbgOvsSGA9vlKfP1lxivuXfEyZfMbaOxbnmmykg/JqX9LIBl6/4BRonF7Kc1RKEi1YQmfWttpZMeHFpNTIvZtGY7QBl4r4SkGVnZkhjNne2cVhYW0k5eQmjy3y9vKWLeEVFIwj3ZHa4B3uhZ836SsaaqcxMeJxygvRyKl704MMs7OqqMuaPq2FPmbuQo7/22msSWM+dO5+qFwPc/+DdKOX2Qo5eQ8ArQLgAgQKEi57wkOBAOAtnb8rRS8qKkUlQ36tvOMzNVDBhP7aQkNs4q/HZT7ux/WwVGswdqaIxpU8EvytQhuDqKDx830gy7D7IysvnHM2gV8Oxt65Drb4r+g4K5hxNUFVhyOOaUDVQj4Q49sD7uMCHx0zI4LnS+MzN05ny2GLs++RHONCzwn4oJbIVZLO5MLBy9myE+gfB/cZRMCIT7mStQnpiMu6b8W/kWllj9A0jkZmRhoOHDmDaY9Pwn5dfFcbnqKiugbeTA04d2IvobxdBzZ7vtfFR8La0x80+vXAqLRYGY/riruf+hbKcUi4IVMLchj39XEz4/OeNyKxUU1Xgzq++GoLwBI6/lyA7EEOZCe7oqJJM+KkDm7B8+UJ8/tmHlPU7oJbS+l69ArBm7Xq4u/lh5Oh+UmIuMtGEwZ6IsxMLFQKUCxC+jRF0vr6+0tROvC9AuiXviUU8fldf1wqEN8rCPX7r3dYF2IpJa2HCoVNPeMfjXDG31sXSda5iP13nw011ARltXTddgGRHIKw9wNLZeyTnwH9hb3sGDl5sm7m0cwPKCmpw4XgDXG+df9mQ2tjS1se/mgUfMZa243UkPW85F12Aa1dbCjp7fZvPqyXTq8v90PI4bTHBrd/v6F5ob0GhvX10mV9n7tfm42hjwlvWquU+2u7zzi4+6Lpwou24yvtKBf6ICiggvLHqfzgIF7LF75/5F2oSY1FZW4P60jpYeNDReHwZKlyYyytjhvSE6e9vL4HKhP+KNERqgunCCZm251XV+sjJN+IDLJ3PCSBaAnE++8K4gqxYBPeLrEMdZeh2NuYEDDUY99aHGDRyVCfuRW1sdvNQrZlpXfdr3r9lj3nTvm2A79YTvxLINzPnreYlpecnMb6FlF4w+22B+E4U55puqoDwa1rOKwZbtXqZZMJrKHU2YsyX6KMuKSmScnTBhNeTLU0ls7pu9Sb2dfvA2UmDU6dOwpSMdjABcAEZ7piYGNlP3q9fP0SzH1m4d4f3CeOCWR1iadwVHX1KZmwLEC6k6uV0Qy8nUMzNzaXE3RpDhpCZtXeQTPjrr7+OvszT3rx5K/0c9CUTnk+A99OCn9FQUw9/D2/p6l1McLt193YpR7cjKAyiS3pRUQHSci5ixA2jZfyWHoGjAaXY1k72+O+8rdh6uhr6Nq7M1jaRLHllfQk0uRGYMX0yXGnkdpFsvoagt6asiEz4GkpkvBlRFsoYNTLvRXVSXm9vp4eY0/sQ4uvK/ngHxOXRBZ43qZenG0F3FQ783zzKxS3gNLwvJeKGPNdCrGYe+AC6lbuOHSHZfSe1BZJi43E/e8LzbSjjHz4IF9NTcOLEcTxNdvzJp56hsV0VI77raT7pgqN7d+LCwpVwMFRhRdQheJmrMdGvFyLTY1E/Mhx3Pf84qvLLuFhB80kVPTXooD572U6kl9ugZ7Afpe3lEoQfjzyEQP8AMuGDufDBPPDyWpzctxmbtyzHG6+/DE8a79nZWtOBXoPlK1bB15v94zcMkL3gxgTisnefCytiYUOA8nfffRe/LPoJHlyMqKyuktdT9IsLZvznX9rX+mi7o68FCG8EubjcxVxXYKsNhEsZeYve8vZOqJ1x2pxb6zF0navcT8f5cEttIFxX9rQlwOgKs9gVEFFbWYSUJbdj4D9uYsvIuSYD10b/GANjJ5xYdR52Iz6AqWOQtlusW93RO8NWtmZH22JLxcl0hQkX++kC1LVdC12k1C3vh5bFb0uSrSv739Y91nLsrqgPdFkMaK5Zs7eDPObERjNHXT4/2lQW2t5vvt6tb+KOPmdab3hlA6UC11EFFBDeeDH+cBAuJnEs4gDZ8BdgxQfcakYY1ZbxYZ0OxQYhlHL6UN5IB2Dx4Prbq6VpW+Mb8r/8D0k6AgA9kNCihJUP4E1uqYI0N8im+DKev8/mMVSghNQM5SWl8B83HlPf+6iTt2ezhHs68EqjrLtPZDODLKTegv6ejMTZCXhIa291MzDvhKmblMJHYMxlDHvb/d6Xndhl++mwfSer0h2bKyC8O6r625ir1yyHnZoMKCUkoie8luyrYLmtrC1kj3UVP0/p6RnYtX0fWVB3AjMfJCcnEZQW0FncB/lFhdizZw+cnV0xZswYxJ+PlUx4aK8eHKcUvyxfiezsTHh7e0k5ugDKzowDs7dzlLFiJyKPSNDmSjM2AcIFEz5owEBK1OPJZBsRnJsjr6BAytHplIYALgSIyK2iyjJsJzgNDQ6BDY3agvz9UEBXcwHCx9x0Iw3gHFBBKbgtGXljazN88P1m7IphTKGpLdl+I1hR2l1eWwivyjN4fvrtsDE1RwHl1n5k5/MyUrBs3QqYWYWwP5qLCXXmKC1uoGO5HhztDRAXcwC9e/jAkQx8YmkVieYaOHIxATze6Tkr4UyQbDmwJ/SYvFDEc9/0ww8Y1neABOHC4MxBbY7zp8/i3udnoMbeBePH34j0tCS6l+/DU089hX/+60lUVFLtQ7t3N1c7HNq0EcnzV8HTwgbrkk/DVaXGSAdPRKfHQX/CYNz25CMoz2l0MTdl9FlteTW+Wrod2bWO6NcrBPkFWTh1PBYx56IQEhSMsF792MdNJQCvbXTENmzY+CsefWQKbDl+HRdQfLnAkJiUggACfQHCBcNtz75vEd0mWHARKSe8A95//33Mm/OdNMoz4sKI7B3nj5CmHz0a1+Ub92pBePsss45mZ90IwrUy4JeqpuNc5fbXDoS3d9E607/b1hi6gEFtN0xmxHewNkuCe1Aqme8KxEfk8X5tgP9gft4cTZCT0ROp56vgMfEdbUNdlyC8edK6ANfOAFlt7HzrYnW0iNARiNUGLttbYBDHb2uO2kBnR+d1re/X5hp1tCDR0QKKthtS2+dD18UZbcdR3lcqcD1UQAHhjVfhugDhYiIrf1yIyDlfwIFuy9WUm9dWUVLOB1gjQWeLHN7fkFiH948A42LzGgKKEvYnNseZCJe3Bv6uWqSfMeJHMGwl7C+1Ce6BVyhzNRRyy069WgBYkE3eS7dxn5VSxv0+ZjeanPU5SaDcPgi/zFStnWNLhrotd7SugHDJemfygR9kGZv61R9KwFQy4Ve8dGDbO1Wuq9hYAeFXUTwddl2x8lc6g2skCDdgrnYDs66FpaFgwvPycghMKwicS7Bj6x72WbuwL9yeINiIwC6XwFNN5UmezAm3Z0zYwIEDGyOqqiqlu7qRkSF+XrpcuqMHBgZId/RC9mw/9uijjMkaiqAewXj3zddx/Phx+BNMHz1+DG+++SbcXd3ItkdD4+BIwzZnCY4XL/xFgnDBhAsQXlhRKpnw3gTJdpQ/B3h7cEEgj/4QORg6ckRjlnlxCYxNLeDs5YpP5m/FjjOUo1vYs4FUX0ayVdYVIbA6muaHd7BPXIUiurl7e3kgMzkRa7euZ593EHr37s1xGrg4QSk6lTM2lrVk+3eiT6gf7CzNEV/ChQIzU9aF+eI5uYietwqO7Dc368fMdJpIFqdexEaC8JH9BkEzeigr20A5rQpno6JxzwszYEu2edq0qeyRj8eixT8yQ/1h/HvGC/wO4+nyUli4WOLUhs3IW7AedoxVWxh7GL6O7pjkHoSzCWQDbx6CW594GBW5RbIn29reEsW5hfho4Xr6grthUJ+e7OvPwQn2y54+c0IqB/qED5QgvLysRjLhhw5vl0y4BXvlsyiLt7MzR1x8AqPkbkBomK+MkPMk2y1y4xv4gRRgX1wj4WT/7XezobZVS3VCy4iy40e54vlHvFrHd7Wag/aIMu7QGoS3lnuL9wXLfsmBvZ0TbT2Olrm1HqXduXZ1PjyALkxe63loY0rbu8xdOVZ7Y4nFodNfjMSQh8fiAlMEctKt4TRgCvT5uc06sphtEKkIuqEfDi3hPT51PQzNrDq8+7p6Th2da2dud13UA80gs7U0XRynMyC8eV4dgeSOxmsP7HYkT29vIU1X9lqXhThdx9L1uuhyT2hTBehyXbQtVjRf39bz1gbUdT1PZTulAn90BRQQ3ngFrhsQLiazd8d2bP/qEzTkZtH0h2Jzomm2fjcnkuh8zzQCcQIByiXL2edaz55v4a4sMoTFSxi4gA/gIeNuwkOvvCEBuHiwFOBB95eusvL25eiNALtRJr5jTCfc1MUk23Qw74jZbiFHl73sIp6MT5FjNGC76mVO6L+Zt13eb657ba7tlgoIv7b1bD3a0uW/QqNxkQytkKNXsa+4looUDzc3mq2lI4fu6AWFRdi5c7d0HBeMd3xsHKxUZjQz0yCH7PPufYwv8/EjYOuFzMxMWBCAa5gVrkcJ+i+rNiP9YgLcPR0J1PhZY8a1IXuyhUt6v/59cC46GlVsRdG4uOIIc6ffee9dKW9evXKNBNKjbxguGdgfCGQN2RMtGG5ra1vJxm7btg0D+vaDuYUZzd48SUQXyYWDYSOGwpg94cXsT7cwsYKLqyU++OkQdsYaU65tCD1Gk+nrM1e7phTB9Wfx0rQ7CdaNUUDHdF9nG2QwZ3zlxr2UbNvDr9cwVJWxQZs97HY2KnDaiDy+iy7jvly8UCM6Uw8aruH5BtgjO+8ioj5cAm8bDzqTe7H/3AwZCedxeMESDO7ZF44hPVBPdG0X4oLopFjc8sErcPAIwnvvfkhX+Th88H+vY8aMGZg69UkuPDAOzLgBbpTHH97ArPWFNEqjMmBrVgJ6MdM8jLFpsTmpwK0DcN/DDyKXCw6iz97B0QbpuQX4v2/WoLTBHUGBDqxVOWLOnse5c+cRQmM2b09PuUhiS+n5qf3rsWXTenz68XtwcbTl9ac6iGz5RrrXh/QKQ08/byoh0rmIEihrLloNBBgXsvQnn3wSkSt2Y6x7P8TVpGBf8Wm46LkhxNoHn22hcuEPeEng2kY7+qTm3PAmR/INcm6T2876boMJv0ya2mo/ccxfvZbitdHqy8+41Tja5nblOM1Z41fOtaP5dFT2lsCu9Xa/F7PY0Rzam3tNRTFOfz1BehZ4TngNjn0uzwDPOrYCSRvf5+feFD2f3MSkgO4H4Z0FbW2dW0cMsNheFwa0PXa65b5irJagufVcWgPqrgBcbcC5s/fen4kJb1nfrrDwbS20tLz+bX1Wr9a/4A/4elYOqVRAVkAB4Y03wnUDwptBcBUjcHavXo3MuDMozMxq6vnq/F0rgLg+gbjIABc/zd3hRmTQXPwDETxoGIL79JHAu/MAvGk+HUZ56QiuO3BYF0dprze7bQfzLsjL2zgHBYQ3Xd+mFohLnRCX/t7UAtH8RlNCjthLOBg0GxE0t0hc2qzpF5cWFZo3lb4HNLK2omvgH/BavnIZZeZuUoYuQLj4v+gJFyBcyMoLmXWdnJJKyfk+6c4gGO+KsnIamxnBg2xodkEOIk9F0YjNAsE9QmSMVWFeNvozA1yPaQY//LwKOblp8PV3g0plipzMPJiScRXAWvSH2xBAu3q4Q82e8APMG//ks0+Z8R0gQbjoRb7t9kkS/C1cuFCC8MaeY7Xcf+fOnQgnUBQmcN6MKCsrL5ZzH3vjGFiRna2mTFxlSLd3k2q8OXcPDqbZcKWBZmm1lZSDhCSUAAAgAElEQVSWW8GgvgwhenF4+Z93c13OBLnsU/eg/D2d57t68365OOHsG456ek2IwAULMwPmqAPnYg6jd69AyustkFBuDkdavAX62CE3IxWn3lwAZzNH2Lh5oIELAakp53Bi7QYMHDwUDlx0MKC6x96VMnyaUj7w2VswCwjF88+9jHNnz+Lb7z/DM888hSeeeIES/HyYUVpub2ONXT//grK1+2DBBcMlMUcR7uqP0fbedHs/A/N7RuPuB/+ODPbgVHERwc7eCpnMdf9s3iZUGnjDw52Z6mTIY86cQ3xcAuX1PWR8nDWj2gR7fWzPWhw5tA9vzXyJpnMm0vnem071Bw8dQ2jvcPi6O0k5ujBfa75m4v8ajUb2r8euiMA/w29BdHksfkzZA19zX4x36ot/rvziD7iblUNqq0BXAHDzmJ1ltjsCcs2gRdt8u+t9befSmePqYgLW3ni6AHmxb1vsafOY7TGk2sbW9n5bc9Z1n66y7ldzzNb7arvGXWGW21sUaXmNtNVIlwWO1sdpb6GlM/epsq1SgeulAgoIb7wS1w0Iv15ujE7No8nUrKN9um5w1hGgbsoQv8IBvWMQ3uh6PgTTE1ciYUxTvzoN4akoVZhwcRHbBd1NV/h/FITP+2EuWc5g6You5OjVlVUSfLu7ukrp+Omz8QStdTh2LBKFBHeChRaZ0eb0cOhJCXkp+8YPMt+7qLiUedwCzFfBWeMIT4I0ta0Nlq3dQhn0cXhRVm5OZjjrYg6mPPAwRo0aRaOvDPww51syvkZwYv549JkzePW1mZIJP3jgEM3c6qRpmTD8+uWXX2BEt3PRfywyyQXY37FjB/r3oQGasQGd2LloUFkq5y5AuMrSCpUEn2oyYuZ0NH/x843Yk6CCkWDCG6phaGID/dpS9DBKwH8ev4c9zUYShLvbqZCckIh12w7Clcy/G0G4vp4pAbgFATiN6yrzaHC2m8ftQXm+A6IL6qCuq2LGtgYlPJ9TH/xEkzdP2NEVXiD2+OOHcXTDevQfPQpOwwbD1IjA2l6FI1t24NGP3oFL/yGYcv/D2LJlM3bv3YQXX3wej059gm05dZKxV6lUOPjLcpSt2Qs7RjBuzY6Hs6El+qocEV+Vw57w/rj3wQcIvAtl1rstJfOCCf98/mZU6Xuz/9tFxs8dO3IcFy5ckCBc/Hgw472OsU/b1ixB5LEIfPbh+5TaG0uG3IHxbqvXrGNG+hAE+7nR2f4izdq8pAxdmPUJUC/6+adPn46arXF4rN9t2JNzAt/FbUS4fRju9RmJSQtmdurrVNn496lAS7ayJdPYmaNrc3Ju6xgtgXx74LEzc7jabbUBpasdv+X5agPpuh6rM6Cx9WJLRyqHlsfXxq5qq1vra9/eoo8uoLK9+0jXc9F2n7VWCojtu3r+HS06tLU40N41b+0H0HJOV7OApus9pmynVOD3qIACwptAeMrFgsuTvFpU352yTOXVQQWuBRPe3vBt9nyLjTuKR9MuRxey9xfYs/4Rs8IfSngde9Gb/eFKT3gzay0qfCXz3XSR/kdB+FezvoQ/1SGN+eAq6Y4ugJZgwuPizpOdPg5LxmidPBklHc0FUBcg3MvNFb0YJZZL8Ld95w5UkEG1ZY94AyXojmpb9COLqnGwxw+Ll+EoQZ6Pn6sE4el0IJ869Z/429/+hpycLLz96stSju5O+fZpssEvv/oKBgwYgHT2UgsTMOjVyp7kZcuWwcTYTIJwOzshsS7F9u3bMaj/ADDJTILwakaLiQg0IUevZm97AV3VNWTN/f01eOmLDQTh5uwxd4elhSml6tUoyE5BiEkyXpg6GfrMNcxnBJqXoyWSLiQQhB8mCHeDo0cIgTfjE00t4eRAU7eGUkRFHyS4DYQttelnSuthRWY9wE+DovSLiP7sV7j6BMGqhz/0LcyRwQz1veyLH3bjODgNHchG7zrWxYpma9sw7aN3EThwBO67d4oE4ftpkvbSSy/g7nsflAsTMCAIp+v83rkLUbVmD+3k9LEx4zx62ntgqKMHDmSeh/0943DH/fciK78Q5XRHFyA8JSsXXy3Yigo9L4waESLjw/bu2Y+UxBQEBQUhOCSQRnmeMk5u35Y1OHmM+ewvPkOdQ41cWBCAew370AcPHYEQf1e5COLKRRmhTDBgX78wXxPXZurUqbDel4sbe4zE7vxjWJ1yAP2dwjHJZwRu+/4F5Z8PpQJKBZQKKBVQKqBUQKnAZRX4q4Hw1IzCNu8APQWEX8Un45ox4a3jw5rm1G4O+G+Z3pfPXht73ujiflleuSJHl7D7rwzCf/xpgZSYi9xnKysbGBkYMoJKHxpGfEVFncTho6doSGaLJLpll5VWsB+4FhYqcwT4eNORPABpzBDfsHkDBdk0HGMfeG1dNXw9vDCQvdpMDcS3PyyiyddpuHk4SHBfTtfvYcNGoG/fvrK/eO2yX2FqroIdTdjOMOrsrXfelkAxmYBRsK1mKiPEx8czy3o5ZeUqWFpaShAugKVwZR/Yrz8ZY0aEUdJeVV0uxxQgXGRsCxDuzR52jbMZnv5gJY5nO6HfoL6U39shNTkX8eeOI8wyA88/eicN0+pQVN0AH401LsReoDFbBHvgPeER0AMllOTXVApim07rBtXIyIzHgP69JAOfVNIAK+Zw+3trUJCQguhPfoV7SCgsGA2mR5l88qEjiFi9CqMmToDdoAGg3TxN3FTYt3o9nvn6M4SMGoPbJk3GKdZ63Xr2Fb/5Bm69/V4mRRDoqs1gYGSAfd8uQNXa/TAzN8XOgmQEmKoRbumEYyUpUN/J/e+9C1kFNGZjrJnalvFn6Vn4/IfNKIcnbhjVEznZedi7dy9VCFmyJzwg0I8g3JsLGcWI2L4e+3ZtRb/wEParl8PJ0R4e7Bkv4YLEvX97AD7udnS3z6YXgLNc+BD3hgDhpkyweOyxx2C9Nx9jew3HzvxIrEsjCFf3xo3O/XHP4tev4stV2VWpgFIBpQJKBZQKKBX4X6yAAsIbr6oCwv8X7+7/sXNSjNm694KuXks3b0cNsunBQGwlAbYwULMi03noUIR0R7dV25Gp3UaTrxAypc40EYsn6PSCH+PKYuOTsWffbsq/zREYHIDMrIvwIPDtFdSTWeIm+GbuAsq3I+Dl50KQb4HM7Hwy2ipi0Wqy1hVQq4xpauYPa/ZwR548iTfffgvh4eGcTw4BNQErzcLOnz+PFStWSCZcxJkJwzTBzh46dEjK0QUT7kFmXvSEC1O5cTeNhT5l30KObmtuTda2lkz4RhxIsYIpj2fOn/o6MvrVRehtdVEy4cK1vLiG47An/Bz7p9dvP8zsbx+4UlbeUGsAEwMVx1FRrl+AuAsn6TDek+OYUpptBjOjekro7XHxTBxOfUqju7BQmIf4wYTmded37Ebk1m0YfvMEWPfvLfPJHW3Nseb7BXh+/pfwCxuAp554Hrt272Re9xouQryLiip9HD5+Es7u9pj6+EM4t3Q9ajcf5PzKsTbtDMZ49sAQe3fsyDwL97/fiol33i6N2WqYD25vY4HYxFQJwgUTPnpULwmiD0UcpmletjRYc3dnxrmzkzRYO0EJfFlZPiaOG81rbkTJPwPcGFWXlpGJIWTCPd14XpSjCxAurocIrBD7CYf6f/3rX3CMrMRdPW/Axov7sCBpO8a4DsUUr3EYPOfJ7r1xldGVCigVUCqgVECpgFKBP10FFBCugPA/3U37V52wAsK798qv27CWed8BEoQXkE1lnABdyRnHRcZ5N4FhXQMBubUNDh48zN5oQwwWBmOMKSvMzYGzoxNS0nKwact6NBCcjblxlHwvLzsHgd4ErzQzm/X9XMTGRdPsy4UpBYwOLKvCM88+x2P6MfqsEPNm0cDLQF8as8UnJEh3dH9/fyQlJEsTNksrAtkmEC6YcCdmjAtjNiFRP3r0qAThBkxTcHNxpsS8QPY5TyTgFe7odVxVsDa3IjDPx6uztiIyy5HRRQawMDUkkDSEQV0Zelkl4YVH7+J51hPk1rMn3AJnos5gw44j8PUJhFegL7hewFhDU6hpklZZTRAeexLhvUPJypvTpM6AiwCUcWvUuEgH8rPfrIXrgL5QBXuTObfAScrOTxOEj5kwARYE56aU89tpLLD42+/x4oLvMGLYDbjn7inYRff5qNNH0W8gpfTVRvDlgkdtQxWCe7rBNDYNpgfPoMKkAbuKUzHYinntzFuMrM6E6wO34sabJ5IJL6SzeTXUViqcJyM/a9EONJgEwMffHsVFpTRmi6H8P0ea3gmHeUtK5YUyIT3mIAYN7IN7J99CJrxULoy40vn8TEwclQW1BOEO7N3PknL0xoiyOtmrb0STOMGEu50Fbgschk2Z+/Bz6h6M1QzGg97jEP7Nv7r3xlVGVyqgVECpgFIBpQJKBf50FVBAuALC/3Q37V91wgoI794rv37jOgnCK8sr2CNchvzcPMl2urm4EHgfkBFloif8xIlTxMpG8PT0plTdCUZM9LO2sERuTgm2Ma+7glLwXuE92BvtDw3l4nVkZU2MTPHVrG9xNvYUgZ29lFPn5BXhvff/T7ptGxob4tN330Ih87mFHP0U48q++OpLCbR/+nER5e32uPmW8RKEr1y5EhYE1CIaS8jmxe+OHDmCoYMGM2ZQXzLhRcX5EoRPmDSeEYc0mSNza2ttxwIW4tXZ23AyywlqRnhZ0ZE9O7MI1aW56O+QgeceniwzrkuYQ+7BnO3Tp05LEO7nGwTfHpSVwwQGDcY8vhnN3wqRmHAaIZSbCwa+wsCaYL+ccWXWKDh7AWnztsKTUnuVtxts2GO/ddcWxG/ajrsm3Q5L3wDGnZXDxssWvyz/BTN+nosBZMKn3P8o1QInKNs/CzcvX/TuMxJTHnwQaTR6i407DMOYBOjvP4X08nwsvRCJOwP6Y5itKw6XpcJtym0Yd8tE5DHLvZru6LaWZog+Fy9BOEwDaXjHhQK6mV9gn3sW1QVC6u/oYEfDNzNp+pYctROhIUGwVBkgOyNZ9tWPGDka9o7O/HMdY+jUXCwpknUXPeSivgYGBpIJf+CBB2C6Pw/DA/vhRE0sIgqj0F8VSuf2vpi87K3uvXGV0ZUKKBVQKqBUQKmAUoE/XQUUEK6A8D/dTftXnbACwrv3ygtwGxQUItlNEUEmXMdzcrPIQptLtjk1NYPSbeD4sSiZEa5mf7iQnGvogO7gqKaUuQb79h2QUX9DCIjFvio6pweQQRaM+qKffsWxo4fhH+DDPmJjmePtQHm7OJ6hobF0M+/RK5RMNHAhMREfffKx7PtetWK1ZMJvve0mnD59BitXrJXbC2dv0c8cGRnJnvBdGNi/r3RsDw0NRcy5KIrKKzFx4ngCRWNUV9XDTk0mvK4CD3+4C0mlNoz5qqbbO7hAYIbS+grcYJ2C56feiXw6f4uecDcy4WdPxWDP4bMIDAiBH43c9PQMeGxDKWMvLs1CalqCPF59nT5S6i3gYNBAYzk1co9HIem7deih8QEc7WDL2Lb9WzciOT0eQ/x7wcHVG2acl623PWZtWYVnNy3BqP7j8PDDj2LDprWIOLIPz854GT3CRpAF14e5tRGcbU1xcN53UBGI55bVYlv8eYzwCsAAjRuO5yTDa+okjBw7AWmUmhtSVG9NEH7oZDwWrDyIWnMvBFGBIKT7CfGJNG5jzzcXOIQc3ZasvmC1L0RuxdAhA+Hu7Mh89EQusrjTyd6bmedFUk3g7mKL3Pw8OFFpUEPn/AYa3olaCGD+ryemw8rEEqNGjsDGjRu5eHFS9pwH9wzFzJn/7d4bVxldqYBSAaUCSgWUCigV+NNVQAHhfwAIP0vZqvJSKnC9V8BfI5hTvv4iOeGLFy+WIFxPT++S8VlRcQF7ncskCM/IyCGYJfjbupt9z16SBY8+fUq6aPcK68H38xATcx75+fmUVg9Hdk4me6hr0K9/uAR5C39cgovpqbCns7iQbwszMAHgDESKOJG3Wm2DIOaLG9Od/WJmppSji7msZ7a2yKIefcMQGrNdwJKfl/Gi6FMOP1iyssJo7OTJSOZ192SvthX69++PhMTzkpUeN24MxzCkfJ5xW5b6lGPn4dFPdiGzxhneruwLN7NESWEZknPSMNqpCC88dpcE4aUE1Z6O1og6Ho3tZJ4D/IPhw75wAf6FEZm5hTHPMw1p6QnoHdZHgvOYQsq3TQzJ9Nsi60gkEr9djyBGlOmTbbY1t8SOresIaNMwPKQvnNy5MEEQbuVhi682rcCMzb/iFsYFPvrYNPzwwxwcO3UMn37xHTSuPaFPFt3ApB49ve2w+vU3YHUqDpa2GkTyXAIsrGFNlv9AXhJCn7oXw0bfiPSsHBhTwWDLxZODJ+Iwb9l+VJm6o0eAu3Q1jzsffwmEi2tnY20l5eixRzdh7JhRGNAnDLlZafKa2Ts6oKS8Wsa8aRwsUEB1hAt7woUcvYo/ohYlHPOxfzyCcRMm4dZbbsZ3332HH+bPwYxnZ2DsTePZe973D/mob9m2FDeNuwfK/5U6KPeB8jlQvgeU7wHle6Dt7wHxD7SozR/xUkB4EwhPTstrN6LMw1X9u1+bGrJjKewZjedPLl2EDfgwfi1eDXzYNNTThzMNpwLZY+pApo4YQHn9CSqgMOHde5G++eYb9O7dhxJ0fWl8Zmdnx/WHOpq0VdMRPQn79x8iA2yJA/uPEBS7EOTZICk5AW7MmXbSCNOuXJw7F8u+61oJwpNTElFZVoqBg/pRsmyIOXPmE8yn0OTMXUaUlZQUNRl8Ma+b/ecCmPsFBlCabkLTtmy8TndwMZfdO/fIqKzwPiEShC9e9KsE7SNGjKC7uQuN4rbICLXgQH9p1DZ06FAuDkRKED5p0gQWTcB8IxnZVVSQg6mf7kZqmR08XCxhZalGeUk5MouzMVqdiRmP3IFczquCsnNvjS1OHDmJrXtP0IiuB3x8hBzdgCZzBM/WZuyrTqYSIIU1682oNvZU00TN01LFetgglTVK+mY9/NUegAMN5AjC16z+FQVlORjVsz+s6bZurt8Iwr/dvAoztvIBafRteIyRbT8uXoADhw7gvin/pKz/Bti7uMLMygROJpU49P0s2F24iFzWeEdSLIY5eyLESo3TldkIevxuDB4xBhezcyUIt7O1RERkLOb8uheVJm50N7eX9Y6n47tQOQgmXCx8NIPw1NO72RPeDz3omH4xNUGCcD8a5dU28JzZ0+7oQDk78+E1zGYXUXKV9Y3Z5YU83kP3/A2B/fvhn49Pw7fffovlv/6CCex9f3z6E1QsMI5NeSkVUCqgVECpgFIBpQJKBVpU4K8GwlPS89u8/nrXEwiPyCnE14k5OFhUjgwyb0Ice01fRHNmzLj1paT0ZvZvPubFKB6CAuV1fVdAAeHde30EgymYcAGirSwJzug+bkxm14oGX4mUh0dFnUVebgEiDhyVgFSA8JhzZ2QcmbePB4H6RYLhC3KSQo6emHQBtVWVGDS4P9n0CjKkc2n4lo+ePUOkgVoN3xP94CkpafLHhgC2/6CBdEtnHnh6Oj7/8gs5l5XLV0kQfuNNI8l4n8LyZat5BH0MGjRIgvCtW7ciNvYce9B9aDTmJMG5yCMXcvTbb7+VY3B9sYHnYWtD87RCTPt8D1JK1LBR1dN7jmiVkvSShgrc4pKHfz98OzIL8lBJ5tybSohjB49iZ0Q0Qnv2gaePK83qCOdpRGZrrUJGVgIK8jNozNabCoEaJBYbEnRbwZkMe9KeQ0gmE+5r7QGDJiZ83bpfUU4X9sE9+sDS0ZVyeFNYkzX/duNKvLR7FW4Zfw8GDh6GY5HHEBl9AkVlDbh/ytN49IlHEUdzuj2rfoRz9kUEVNTgWFoadqfFYXJgb4RZ2eJ4SRrCpj8gQXhmbj702K+tpjv6gePn8cOKCMmEe3ExVYBwwYRX0S1egHDRSuDIDHcR5xZ/fItkwl2d7HH+7CnpAN9vQH/JhAsQrnY0BbgoasnFgxpmwOuzr9+MkXIpBPUP3nkvyrk48Z+XXsThw4exZNFPUqXw9wcfosT+qe69cZXRlQooFVAqoFRAqYBSgT9dBRQQ3njJrhsQPi8xC6/GZiCLGcLUSPKHD8nd8hIP5oL8b8BItTnmhHnAn0yc8rp+K6CA8O69Nj///DNZXDK3fAnjM3NzcwnCRU+4MPSKjU1AFI3Kdu3cTyDdiz3Svjhx8rjs5Q4OCSALnsDM7mLZ4z1pwkRcSIhD/PlzGDV6uMyU/vTTzymHLuS2gZJlFQZwb7zxljR4i4qKwsIf5sLN00OC8FxK2j/8+CO5ECAitdRqNXr09KMB21GsWrmOQNgEAwcOlDL1bdu20WwsjvPxYp64nQThJ04e4dwbyMbexPlVM26LzL6lEZnwbDzx1QEYOQ+AnwdBeXkNyukYnpCZjAE2OQThtyKLmeLVBqZwt7fGYbL/e4/EIKxXX7h5u8OIhnQiP92Gud0X0+Moxc5BL/aEV5RXIrFUDwF21tC4WCNx90GkzNkCLys3GDBv29bMCuuX/shxuShBQG/uyJg2E3NYuVhh1pqlmLl7DSZP/gdN3kKlFD02PgapWUXo0XsU/vPq69i6eyPOHtqFG3lN+tcZIpru5udrSnCjO9l/ysIPVKaj3xMPShCeQ2f7Gl4TKwtTCcIXrT2KeksfhIV4cxGkAGdPx1ySo/tx4cLN1YW/z8OZiLUYc8NImPOan4o8LBdXRo4ehVKCfjXN8lxYL0O6xteUiYx4uq8TwJuYmSHqWCSmTfkH3AKCcOfkO+ikvxsrlv6KAQMGIJzZ7f/+92vde+MqoysVUCqgVECpgFIBpQJ/ugooIPw6AuELU3PwSHQaH+LFsoD4ucYMeOvbUwrw+Z/aOvRTq7Ak3Bt+NDNSXtdnBRQQ3r3XRRizCcM1wZJWCXdtW1v2b6sJoCHZ34KCEhwkIF69agNlyBYI9Kd0nG7kBlSVWPBzk5iYTjY8RZp/3TxxEvumKdnOzICHp4i0qsRXs79hr3EmQnv1kD3IAsh9/vmX6NO7L9JSL+L1mS/KPO2KqmrGl5UxJ/ttKYkXzK0A4c4uahw7dhzLlq5ifrkZhg0bJn+/efNmpLPX3N/XWzLhApwfPLSXknETKUcvL6+SPeEae2Ekl4qpH++CqXN/eGpUKCutRB1BfyJl5SMdGpnwXDp/1xqpoLGmEdreQ9h/7DyBdh/Y2rvJnnA9utM5UEGTk51Ilr1E1iE/vxBFZIJ9bSzh6GyNhD2HkTZ/GzwFCNc4wJx56JsWzUeDaR0GEoSb0nHcVix0OKjw5Yqf8da+DRgyeALZ/SFYt2k1Td/yMWTEDTRE08CDix1ZBek0ZmP/96koBJbXIZr94AeyU3GbB3vVaSx3XC8Pfabdh/5DRkp39NrKcpibGXEB4Sx+Xn8cBupADOwTzDql4zRj18pYX7GAERQUIJnwjAxeu1M7JAh343yzM1JYe1uEhffGhaQ0mNH9PizITS6wCGd0ce3E/uaUo4uM9ieffBL9+g3DpIkTZE/41s0bCcjvxO133sXe/XHde+MqoysVUCqgVECpgFIBpQJ/ugooIPw6AeEXK6sRvvssssm6kLb6/W+k6hpMoVPxj+E+11r8/vufy//oERUQ3r0XVvRWC3AbzXgwEWElAK6vnzdN2FykO7mhoSl2bN+FFcvXyp5sIUe3sbWSPeFGbEIWIDyTztwiS9qNfcx2BL3udNJ25/7CCX32d99KBjbQn5FkZMaFi3qvXr2RmZGNC3EJZG7peE539DzmXBfQsO2rWV9Lk7fVK9dIF/SJk8bQCf2ENGYTiwDDhw+X7uli3lmM8BJMuGDyw8LCsJNxYPYOllKOLpjwhnoDOHCBIZPg8tEPdyAfbqC/OWXYdbCjnLuwqgS3+5Tg6QdvQXZRAWoMzWFvbkgm/Agdxi9Qjh4OIzMH9oObsP+7FvZ0Ti8oSIGhQS2d0wNoWMZ9KM92VTFDnNnfSXuPIG3hTrhbuEFf4wQTZoJv+3kB9Cz10K9HbxjaO9Ex3RIqNaPbli7CB4e3IazncGl4t3PXJthzjA/+7xMuWAxGHtUDplbsa683wc533oMHFxWOlxdiXUw0poUMRk+y7AfK0zH82YcQ2mcgChgvp89+bUtzE2zbd0Iy4cYOIegZ6EGwzaizc3FS2eBMgzVfLlyInPDs7EzkxB+SIFy4o+fnXGSNTREYHISE5HQaxLkh1MkGBZVlqNZvANdQYMusdguVOfvOj+KJF2Zg8qS7MYB94aInfMfWLXjkkUcwasxYMuI3dO+Nq4yuVECpgFIBpQJKBZQK/OkqoIDw6wSEf3YhCzOikumhJAB4ux5x3XeD8ZBGBvo4f0MIvFUm3XccZeQuV0AB4V0unU47rlq1ShqbxcTE8COoL4EakR/Z2X6yf7impgGHDx3F2jWbJCNsYmSMsvIS9mt7wM3dmZLwVJqV5RGIZ0rn9KrqCjjZ28me8MLCfCxa8jNBda4Ef2obKzqjl8DV1RU9QsJw4ngkc8kvIqxPOPILi/hTiC+//or7FWLt6nWUrHsyJ3yclKP/+ssKGUU2ZMgQCcJ37txJU7g0eHm4SRDes2dPRBzcI5nz8eNvlCDcWDDblIpfSIjBU19GoM66BzzIhJsRSFZSXn064QxuDtDD9PsnID03G5Xse7Yjk3z04BFEnkmXIFzt5E55vC2Z8xqZpZ2WFiNBeE9GpVUy87tSzxROXIywdbRAwr4jSP9pF1wtXKFHEG7AHvbtS36EgbUB+oaGw9DOEdamFjAmuP7yl5/w8Yk9GNJ/vKzN4aO7YWRSgzlz51G63w9VddUwJIMOQzV+fvSfCCipRjTl5tuS4jCt9wg4sef9IJjR/cwDCCDAL+L5mHKRQ0SUbdx5REaUmTjSWI7GbHl5eUhOTJHGbILJFhFlFuzrLisrQdqZPbjpxjFwYaRaXnY6a2wpQXhcAs30fP0QRMVDalkBp2EJE2avm1TW8XycXOAAACAASURBVBzowH7mJKb9ZwZuG3c7hg0dgrlz52LzhvV4/PHHMZgGfUOH3qTT/adspFRAqYBSAaUCSgWUCvx1KqCA8OsEhI85GIudWcX0W2IPeDer0C+7vQWya5a9U4L741B/PMiHd+V1/VVAAeHde03Wrl1LabkBQWsVZcpBuJiWTvn3Efj4ejH2qy+yC8oRezYOe3bsY8KAkZQk19ZVSaZc7WiLhKQMVFPRUpCXD2vKl2trKiWbGtYnVBqzfT//B/6uCs6MxTI2NJDO2jMZuWVG53B9MsWvP/c0+5MdkFHBKLGqcsz75A1kZ+Vhz9F4xoU5YfCQnjgVFY2ff10qXdoHU3Zub2+PLdvpdp6WQZApWHdXgvAgHDkcwYUBDcaMGdPkwK4PF7LXJ+Iy8PzXB1Fq6QkbyuWN9Mls1xejMjsLtwVV4L6/jUV6WjZqq2m+xhaVPfsPIJb7DKDRnJGZB8rLimgGZ8/FBUukJhGE61WTCfdGVUUJTd+q4Ugpt7GtOZI2HUXOLxHQOHlAz94K1vxuWbp6EUztrDDcNwwqa0f+3pzxY/WYuWgefj19En1CBlF67oqjkYcIuk0w44WZZKp70J2cC4SUupubG+HAW+8jlDXdm52ASLqjP9JrGOy5wHCgIh+jX3gcQez7zs8ulwkQZrS4WLv9OFZvOw8zRw8E+XlxEaQAp05FyxtJAH5vb08uhLhIE73smIMYNWwQbOnEnpuXzfVQY+k0L/r6vQnW/b3cUcFFmUKqEwQAd/PwQL2tSvbkvzTtSTzzwVsYMqAvXnr6GcrRt2H6U8/jH9OmwcbcoXtvXGV0pQJKBZQKKBVQKqBU4E9XAQWEXycgPGDnGcSVVBKE/54IvOl+leiOx2W/45s93PBGgPOf7kb+K0xYAeHde5UFE27IBvDq6lrJPAsQfuZMNPwDfCXbXVoFJMYlIYJ90iaUpove8YrKUoJSR0q97RlJJnLEq6ThmoWZik7qWXRWt8DAIf2l8dfs7+dQFl4LH45FUlW+vvyakVvs485ktvXbL82At6cbUourUFJdhe8/eh1ZOQU4Hp0AL8rb+/QJwt59+7Fu3QZ40Z29b9++Uha/adMWFJeUUkbtJOXzAQE+2H9gD7x5nDFjRkvWV7zcNDaIPJ+O5744gDxj9jPTgMzAwITdL3yfjPtdobW4974xnHcx5dYqqMwNsG3nLpyPvYi+/QfAxj5YgnDRDy6AakriORiTCQ/w9yQILyVwF7nadjC2tkDK5iPI+uUQQbkwZmMvN1Mefv51PqxdHDCUINzcxhFGjlao0avAcz98g7V0d799whRK+K2wdfsmuqjXYdq0p+EbEApTFXvHLS2QnXsGmYt/RS8ugMSW5CKrthIjCPKryXzH2Rhi+NOPwp+S89zMUgnCTSyA9duOY+2OOJhrvNAzyI9MeD4d5qPkwoRgwgUI15CpT0lNQtbZ/bhl4jgE+Xuw170aRcXi2rrhTNQJ9Gd2uMaLfgEVlSjgtWrgPeLBKDMDOqhvo/T8WUarjRxzMzycHbB8wwqcTYzHA/c8iH6Ux9864Y7uvXGV0ZUKKBVQKqBUQKmAUoE/XQUUEN4EwpNSc9vVgHu62XX7he256wzOFAv5azeA8OYhBYprBtwN4pcN0OeDeH1tPaOHGn8+DPXAC34anc83a9NrmJowGeueCL98n6xNeH5qBMbMfQcTnDoYLnoWbnkFeH/dEwhtuVl7v29rKHmslTgv3gucjLkfT0BHh0Sr7d8fE4G9bu/grjRxLhqM33wSm5uOM/79OXjisonpXJprvqECwq95SS8bcNGiRZRzu1GaXMGPoR5Ki0tw/nyMZJeDgwNRVtGAczFxOH74BDQOztLQLD0zlQZe1mRw3RHP/OoqAl5DfQPY26qRkpwEM0q6Bw8bKI2/BBNeTUZcRIlZsQ9ZSM1d3NxhYWWDDPaS65cWo0dYCE3SClHOHOpZH7/HXuVsnI1LQYC3hwTXu3fvlZFknt6+0qG9hp/dLTQBKycIFzJ0wdo7Ewju2LkVwvl7zFiCcGHMRoWNq5MlIs9dlEx4nomGkm0qvMmEGxtVQY896HeEVGHKgxPodF7LHm5rppFVYu2GjZIJHzhwEFQ2/qikDNyG8WRCjn4xNZ6LDXRED/CSILyGbLeameDNIDx32VEJwvUJ/s3pwr5oyVw4eWgwyCcMptYOULHHuqimEM/O+QK72at918R/wNpGhc3bNhCE1+D++x9hfXy5GGBNEG5Jx/jTKFq7GSNNrVFLuXk5v7scCLaTWdtEOxNM+M/T8PBykiCcbdswZf/5Gi4GbNqfDCtnHwT7+1C2fxFnz56TBmtCReDP/nx7tgwkEDSXp57EpPE3UB1QQ4O9RKlKGjZ0BGLORMnscM8e/jBOyUdlLk3orI3gwuthRPZ/z9YdeP6tmdDk2yGUtTiScw7nS7MQZOPBnngnfLRmSffeuB2NXrAF70z7CCebtpn03nY8EtC8Qz52vXcPvpZvTsYHy6bj0lvNm8j9L+Delu/Fzsadr65s2qIfnvz+vxhtq+UU2xqnw7m1Hq+DuXZlPhz+zrvHXjrIimXb2z0BsV1X3m+5X1tj6Hp8bTePtvlp27+995vn19G5t9xX13m03k7bfu29315Nr+V8O7puuhxH27m1VXtt++hSD13m3fL+az0PXc6tq/eVsp9SAaUCv1XgrwbCGQfe5uXX+6NBeOiu0zjNXPCrAuGNuPpyObtwWpcgu+kNyjqdaLg02LAKw2iEvvBkGqLcPfnAyffZO/phmFfnQDgB7XIC4M0C/D6UgKmvND/utVXn3lrB9iVQPyKibXDe0adXAPcffXQE4Ql46BLwz8Cm51/HbD6I/gbgT2DWLSvho20R4Xf8NlFAePcWe+HChbJH24DS8JSUFKSnprFvuwABAoB5uqMepohnTFnk0VPwdPOSYDv9YgpUFibSAT3qbAJBKllwmrt5e3rhIsFhHeXqvcJ6Io3b/fDTItTQJV0YqJmbmUogaELGXGVhhRxmW1vx9Hr07omzCUnUX5vg6y+/JPAsREJCPJwcbeDrE4R9e3dhC/uNTSll9/YJkBFmhw9FoJq96b6+/nAnky6yrw8e2i+dv0eOHCl72/X1DeFMJ/LjZ1Px4uzDKFS5kgk34jkY8bNfhnpKrO8PrcffptyEksIK/t4SeoY1WLdxExITcjCI/ecWtgHS5d3K3BhmpnpIT4ljtrkJ/Hw9KEUvkiyxvZMaRlbmSFh/CEWrI6Fx80YDwb8pVT6Lfpkre7D7+4cRqNvTGd0aeeU5mD73C0TmFeD2G+8BTdSxbfsGOLu7YeZr73CxwY9fXXrSgb6QzvJ7PvoYQ01tqNsxRHZVKY3gVMilFD7OXA9j//MkXFztUJRXCWM9AwnCl67ZdwmECyCdkJCA+PgECo4YPUcn95CQIAnCz549i4und+Kl559Cn7Bg+TVcXFoqF2OWLlmMvryGfYcOQgWVCaUZuRBrmB7crt7UCJtWr8VrT/wbw4z6IdTLBevSj+BIfjIG2fphmGsvTFn0YffeuO2Ofhbz734aaAbeEqymXALNsT+Mxcv4EiseDkHLP/82XOP+G1oCdAmcd2FYM/CWY6JtAH9poDbGQcdza31K7c61S/NpHL09kNkROGk5r5ZApTXg7uiCt95PbHs1oEcbaNN28+kC6lqPoW1RQdsx26qBrvt05fq0NbYuiwFtLaR0VC9t59DW/dOV8+nK/abL+TZ/Lq7mfuxMDZRtlQr81SuggPDGO+APB+GSCRcgvKtydMlyN93OlKhC/PBBkWQReqiM0Jd9miNtTdC7oRTeJflQeThgU3QO7lh4FFWhPkAvciCU0X7Yw5UgvLNy9MsBa/Ssx/BKYhOg1caIX8Z4N4LhHWPexsduKzsNwuVxN7cB9Ft/yi9jwntjPHmiRB7zoYTX8Qr490tMuIYAQQuT/zt+gyggvHuLvWDBAilRrmRf9969e1FGdjkw0B89Q0MIdq0IiMspUc/EQTqG21qp6b5tgeqaCrK0powDM0c0QXgtc6T1ueDl7+tDUFqOqtoqstMeSElLwTdzvqf0Wx9BAX5kp8so63bAR598CrW9o5Sjv/rUEwjoGYKzFy5QoWKJJ59/AzV19ZJ1trE1Q1G5PmKOH8aJgzvpUm5IltmFfdv2OM6+dQNUw9bGQWZbO7tqKCE/S+f1XpTCD5ayeSGz1/DzfzA6ES99cwRFZgThZjSXYx44QBBekItH+hvjtjuHI4HMu5Cjqx0ssGP3HiRcyGZP+CDKuz2lnN6SINzclAsQZMLt+L3iTxVASUkR5ehVjCdzhD7Z/3MrWb+N0XD1DkCDxhrGlHYvWjwPnuyfHxjcD0a2DrCks3xGWSamff8xovJLcM+Ev6EOFVi7fil6hffEF199yYUGP64NVsCEx6vJrsW306djgDnd3MurkV6Qj950LS+rLicIb8CNrzwLjbMtFyT0aDhnyoWKBixYsgUb9yXB0sWHPeHeSE1Jp7rhvFyUEI73YqFCONzHxp5HRWokHnvk73BztuO1sWcWuprioHrMn/MdbhgxlOfiidriMlTmFAoJARx8PFBjwL7z5Svx3suv4S63SXAw0cf61MM4nJOAu0NGoLelNybNfaN7b9z2RhcAeZkv5r56ExqJ6kY2OfFuwYYLELwQ3s1guhVTXbDrP5g6+xh6T5wMbMTlTPhlx2s1Tqu5tDtOh3NrfUIdz/XyrTueT8ttOwLh2kBIRyCoPXDeHhAUv9d2vI5uIG0gvKsgT5ebVtu5Ns+tLTDbPL4u82+rProy4bqef/N8xLHa26f5veb5dDT3awl6r8X91vJatLUY0AzAr/Z+1OW+UbZRKqBUoLECCghvrMOfD4QLREaCWzLcTQy4I9kiez4EegmmW2WIoXxwD6T7sAsfFElvARmpQoAOPTcfSreNMfjznSgg6ydywuHCxzRfN3zYyxMv+Djq+PkQ4Ht2C+n2dOCV3/5+xSDjp7eQrTcC7gTv3sw5Jnsu3rsr8zdZeeudtcrMm9js87oA59Ysd/O+LQG8woRf6s9o+sOVf2/8zaXFgRbrQA1iRajlfi3fa8qnv2I//kK8ZWNlrOP9d203EyDcz89PupYfPnwYTg6OlGH3pxzalNFipSgqoUyZTtl7acymYsOxYKFFNJlabQULSrSPHIshSK2X0nAvD0+6p+vDmGDZy8+D8WUJ+Hz216xJHXpQ2l5dWSFN4O67/+9kVfkB5c/2Ncvh1zMUiSmJKKk0RuDAW2Vv9OD+gYzooinZMYL8XGZz516Ai40F7LhgYGljj0MHD8CgoZYLCC6wYI+y6MtOTkli3FkPCcTLyimRJwj3cbPGodNJePW74yhWuRGoGlKKbsZ1v3LK0QvxULgebr19KGLOxksQ7kjwvGfvfhrO5WLg4MFklj3k/K256GBhZshaxMBBbQFfSuWLC/Nk5JqTixNq+T10eul21O6IhzNl83Ucx4SxYYt/ng9fD3eEB4YBjEUTOdwZ5Vn4B0F4bH4p7rppCutQhVVrFqHPgDB89sXnZLZd+fVUDWs6kmefz8KCZ5/FIDsXpLPGJZTsD3RiD31mGtKdzXHji0/LWLa6KkMJwo1V9fj+x3XYfjAdNu7+VAKoUVpSzj7/GCnPd3R0lL3+JmSzU1KSYVAQixFD+zOeLI3vOSCcPfcuzm5YuGAeJoy7gSCcaojELORmZEGfLUpuXp4wrwZ++mEBXvr0fQy0CIczF2MOpkUhoTQbo73C4WXigH+vmndtb9Quj9aCfXZoLTO/HLwWcBEHASGwbUtG3uL4EmRHjG4B9C+fnK7joDUz3nKYK+bQPtDWNp+Ww3YE4rQBt/ZAc3tAp/m4uoLJzlxibSC2M2M1b6srwG1dT23Hag1ixfba5t9Z5lnXBQ1tx205N23Mc+tjdnT/tLVw0d33W0eMfuuFEl3qou06K+8rFVAqoFsFFBDeWKc/BwhvlpYLqEITdXuyMX3JkvnzJ8TSEGEE3n58OLanzFSfAAClZahgNFIZc4tr+MBqxoghC40zDJ2sMfLDLdibWgSoaSEstJV0egb7OT+aPBjPe3fYUX3lnSXZ7EyyxpORQGl6s4RbMNM/+pDVnuDMNuzWveMtQTgx+Hj2YYtG7Gaw3ZmecDEjyW4nwJvjJDYds/2PQEuALeYxG3iBjHf2LDyfNlnOt3E8HXradfucXZOtFCb8mpSx3UEWL14MW1tbCcKFhNtebUdjLg2dy/lRYr92TY0h48tisWf7Xsqw1WTD2TetX0fWlICS7uhHj5+TxmwljBjzYK+3EcGoFaXZwaGBjC+LxxffzGLPeFNOOBUvpZQ7N7CnuYxu7CamKnjRwMwvLBzJyYmobLCFUxgzvmv0MXpYCEprirHj0AWYlafBuiwJzhb6NHSzh6WdBvsjDsCIH2GRTS5itWztbCQI70kJtWCSRW45eJyBvX1wKDoFr88/hWILd5hxJ5MmEK5fXCRB+O2TyYQzas0IFjRPM6Y0fCdS04voEj6MTdb2XO+rZz66OSzJdl+IOw1Hup37+3qipLiACxAEtjSoq+I2AoTr7U2GnTul6naU3FfQHX3ZT+hB4BrgFYQKRqN5MEM9oyoHf5/9PhKLqzFxyCSuRVRj3Zbl7MUejM+/+IrtAW6ooqO8ubkZ0uKTseKFl9GfzurxlM+T6sYwBxdcSE/CxWBHTHz2CUrMTdFQ0xgfZ2hai9nzVmFPZC6cfEKgMjJiv38Zc+DPMA/eRMbOiTYDUyoCxPVpyInBk/+aiuKCTHkNLCyt0a/fAOzctpm94uNYL5bRwhT5BQUw5aKJ2pyu7072+GHxT/jvBx/gnjsf5VeoBeYvno8Lqcm4cfiN6BHQE/98ekaXb9zWD+e6Aoy2DngZQNUV2LYHwi/1c19FT3iLSXYInnWZa2fnowP468xFa82qdwbEXi3o0ZVx1fV8OgK9ne2N16UO2gComLeuixe61rL19Wpdm64y4S3307ZQo+v1aGu7zt5vbc1L14WCq5mnsq9SAaUCHVdAAeHXKwgXDLcwSxPUoADffBmSdRthaYCbrAzRl87F3vzRGBmCGLyxl1xkjFO+WsmH+7K8LPYv5lIeWw1zOyfYePnAkA/cempTrDhyAXfNOwSwf/JSD7o4Ds2Q3rt9MF4ZHNiJz00LCfmEzMY+6ukazJ7dsje8N6ZPz8TsywzcmoCw3FYYsw3B3pY92J0E4VKKDrLpope8w77wZtZb11PUQd6u61BXuZ0Cwq+ygFp2X7p0KY3UzGjKlSJZUjUzsdMoI68RknL2cevrmxN4JuLA3oMShFuqzFGnV0sJuI1kak9GXUABwaFgwv08vflxqiQzbYbe/XpJkPfZrK8kkyyM2eq5KGZnZ4ep0x4nc61hxNhFLJ7zJYIHDMaZ6ChU6TvAZ8RU1MIMI4fSFK62BFsPJ8Ew5yws8s8wf7ueTuL2UKmdcCDiEFREiE52ailxtxQ92UkJ6Mu4LAHCL17MIAbXx9C+QYiISsDMuSdkT3gzCDfQpxEdmfDHBppg0i2DkJSYDlMasxmzz3rL1u00jSvFEIJwE2tnKUe3pfu5uak+zp05RSaccnSC8GLuL0C4k4YgnP4SZ5fvhuGBFFg6OdPEzBAWVXVYveoX9Pb3IyPvhxJDE0Z+eUoQPvnzN5BSWoubBg2FsQmPuWMdRo0ahfc/+AjOGsaA8XvQlLFkCRfisO7fL2OItQsSWOMGguqhamfEZicjNliNO55+UoJw1JkScJtA37gaX32/HHtP5EHDqDNn1iuDBnAioszc3FwqGUS7gZCjR0Wdgl5eHB647y7JhOfl50Bt58CM+EHYQffzcaNHwlGkR7qqkUOfAEuuWVpyqcLK0wU/LlmETz7+GM/NfFNmk78zcybOnY7F2x9+gsCwMIT6kfnv4utagfBGWbjHb73bugBbMWctTDh06gnveJwr5ta6VrrOVeyn63y4aUeArasApTuZcF3AasvSXc2CjRhH2/HaYn/bknJrk3DrAtTb+vh0BJQ7+ri1vkZXs7DQ3tw7On57Cwrt7aPL/HStRVuMePO11kVi38WvMWU3pQJKBdqpgALCGwvzxzPhO06zJ7y0ERQTELsb62EA0bWzmT5GWfJhk8yXhlJz0muNEnQRnis2JMPVQKxeTaBQzgzcckYh1bC3G3V0OLa2hS3Btyndl2uramBItvw4Wa1Rs/ehlGCDYcWNWmJxTI4jQPgbN4XjzVG624FLhnu2pslw7cre8HaZ8Cbm+qH3qWC/Ru7o3tLJvFEij3ZdzZsY+Id0cD3v5EJAd3/LKCC8eyv86+JFZEa9aa5W3bj+RVBZV19DllofRmSN41KzyIy7wIvsbgPBtGBThQTbgABX/D8xIVmCPAsLC5iamsouESMCRSsrK+ZT5+Obub8gYt92MsAEuIz2Ev0kH332NWXPw7F5y258PfsNDA8Nw7FTZ1BkGohx974IZw81Gd0alFYY0wW8DDnnNqE2/ShcrMh422tgwqiwqMjjUOlZwImu6BaWxgThpkhLT8aAAQPg5RmI3OwSLsbpMWfcHdsOJODNnwQTriZQtSBjzB72WkMYVaXikQG2mDRpOOLOX5ARXnbOVti4dQ8jucpxw/DBMFGz35vfOWbGlowAM6bE/gyzyFWUbNtz8YGxYDwjG08NVFUNODV/LcoTC2BNgzp9YyMpR1++aj76ePaGd0hflPO7x83NGcnlmXjovReRXVOKW8ZMRWFxFnbu3YSJkybgnXffI0C2Y199DXvfrXDhxFGseu51DHdhb3dBkaxtCK9HVEYKKgK9MX7GQ8xPtxZf55TTN/D6mGLWvGXYf/IiVHb+jDvzQWleDiL274EFHddt7LjQYu8EByoHUlMSYFR0GrfdfgsXQaJRUlrELHQ73EQGfAdzwO+YfJtcbEFeiXRYN2bfuGDSreoMMH/uXDzz9ky8+uob6N0rDK/+51WcPn0a//jHw7j73nsZcde7yzfutQDhjSAXl7uY6wpstYFwKSNv0Vve3pm2M06bc7saEK7rfHQA4bqyr83TbQ/gtPV+y1PUlb1tr7RXu7+u42o7Tktw2xJ4a2PqtYH95vm1B/o7U8u2rlFHzH/Lsds6p84uIHR0rO6+39q6Pl0B/l3+MlN2VCqgVOCKCigg/HoD4XygFwC7J0H3p+6muMGeWb6GfJznM3t9VT3qabimR6m5HkFzfX0dKskIVRYXo4o9qw2VFIKSqdI3NGb8jwY2rp4SW9dRam5ooI8qZhLdM/8Q1iawP5y9nBK9Cywv9LbiDzV1eHtiH7w2rIeOH5XLWeXA6ZPhPTuCcnQhS2/RG85+77k+K9uOMmsJdFsaprWaQeD0Rll7W6/LjOC4weULA633aAbhb8PnRzqiy1yzNl6iR70rDu06Vq4rmykgvCtV032fZcuXMLLKn+ZpJpSKl0u5uGDEbclyZ2RcRCwjyDw8PGhE5it7ik1NG3vXjdhvLUB4LcGfkLELcChyqgWrLn4vALwA9Tt3H8Bbb8zkZ7YQNmTIRZ/2v597AeZ0Co+JjcX2VUsxnL3QW+hsXmwThDsem8m+bFMajRUg7mwpLuqpUJt4APpJx+FuZgFHAlCxsHb4+BFYmdnCgaZsNpRDq/i7ZILKEaOH0XgsBEWFpexdV8HXXY2128/g3SVnUM6cbjNDc/ZOU2FTbwyD0kQ8PFAPk28Zxyz0NFRSBm9NlnvV6u3IL2nAyAmjUOdG7pdJCzwCjKv0kBwbDU93M8rgHXiMcprDUcTuxugxSs9PL9yCqtRimFFOLkzMjFnPVex5HxIcDgcvN+TU0vSOud1pdDafwprwGwn333o/CgjCN25ehbE3jcUH//2Q56NGFb+/7OxtEUUDuvUz3sBI10CklJTwe9EQocz4js5OQVmP/2fvO+DbKs+vjyQPLe+94+zE2XuRQRJI2ITRltJS+qeU2UHZq0ALhQItXZQCZc8yA9mb7L23nXjvPeUl6TvPKysowrbkhED4uOLnxpbufe97n3ul6rznPOf0wdxbfsKas72Gi5RG1lz8L/76n3ew7UgNZeSpHCOcn6HsCd+1k4x5lKq7OSScbQdhKGVfeZgtE9f8+IcKwNdSXi8LmeJsP5/58QLC42IjUVFQjPLycmaGpygmXcf88zfffBN/ePpJXPuT6zFpwkQ89RQjwXiMaedMx2/uuINjTPT/JvTa8nRBeNcss59mZ2cQhPtkwE/Uws+5qu39XBTgll8XE+4viHSfjj9gsic3jC9w3JOxPLf1BZ69x+1MBeAPcO0JkD2dWnd3Pr7OtavX/WXCfbHM3Z1XT/rNO7vWnSkRPO9FX+d+qvePtp9WAa0CviuggXBXjXTZBWUnfKe8y9YrKcZ3JU9ziyFuJlxAuDwItkPItiUHGXBHYhB+EKNHCEG0vVWvWKpmuhG38otoC3scVbS4gADmFpspoQ1LSEGQ9Kuyl9JJtk1HObuBfZnPr8nCrfNpuBPDMCRxYZczVjsLE+4C4Y/OHYWHz/EXhLtP2s0+izGb9IR79Iazz/ritZP8A+GeNfSThXYBbni5mHcsDqR7GsF1f4Fc45Sojc6mbHDPWWsg/DTfZD52f+fdD5h5PUCBZxuztatpNia/R9IlWxzGDzIzXCLMepPdlXixAIJLeRjJiAsor2lsUqBbfheDNpE8qxgyvi7AfOe2rXj8D08wx7oUaYnJKie8ni7pFrp0t5LtnTBoKFL5WbNi6zoY+47HxItuQ1uAU5mgHT5QhAZnC4IqDkCftwOJVMkkMhbNbg7C5s27KQ+PQAKd0mMIFIOZhpDN+DAB4QNoAmdraSbYtCKJjPz7i7bjmY8y0RqdyBgvo2LCBYQ7ao7glnMNmDNtEvbsyoIj0EKGOwoL569AmZPtL1fOQMtABwKbHIhsYuRYRQAK9hxC/5RY1f/e0CCmejUw0+AxqI61ens57CVcpoS9XQAAIABJREFUkCBIdrI3PqDBhk/nL8LU4WMQSwBb4agjCO+DI2Wl+NG996KObuUTh4xUZnAbt6zCVM7jkcf+SKY6hh+F7cpwbisN6Fbf+ySmxPfDUfbdS53HM8rsYBWj5DJScMmvbuWigpnu9PS/4OdmM8H7n59/C3vy2tFuSkZaEvPFmXO+e/s2KgbCYaWU30KVUGioFWWlRQirPaBAeBgzyeu4UKLnImVfZosvX7oUF19yISKpPrDz+ubn56ttEhIoz+fn56uvvooXX3gBv7j5FvUx+p//vISC3DzcfOtt6DegP6ZPu+DM3rhdje4d3+W1ne+IMu7gDcK95d7yurDsJxzYu5iM9zg+5uY9SpdzPdX58AC+QHhPmcnuLvKpHMvfm+brBuGnCnS7A9PuMf01ZvN1Tj0B1FLHzhYIPOvrKaP3BXr9AdTe5mvex/K+tj1lyH3dG53Vx72P97lqINxXNbXXtQqcuQp830B4TmF5p8U8e0C4AsUej1bJ+OYXXzr43h6nwwPGGpST2bK3kvHml1v5r52gXEdAEJ6YBiuZO2GC7GTJBRDII5D9onmVjUj723qAxkL85u2StCsGnA/ZjF/2iQTw6JwxeJhGUD15KAC7kkD7mXh8qPq6v8qEP8EUbtWzfevIk4fuCmz7A8LVNrs7B80drDq+wqCf7Oju+zz9cVv3PcrXsYUGwr+OKnY9xrvvv8Xc6CF0DDczpqyZruK1BNCBMJsZRcb3xtHMXCTQqC2NoLO9vV25m8uamYVZ1fJ7LUF4K4FfUBAZcnozCNMt70GRo8vve3cdxN13/Q4NZFmj6Qyu43tw2rkzMHDQICxdsRK2hlKalvXFhk1rkTB0EqZdeRddw5lJHdKEdrqGtx9qgKOsACDzGxNBszNGiLUFOrF72w5EmkKRwB7zuIR4BBqDGYmWS0O4IYinW7khmLneXExIigzE/OX78c9FBXDEJSFYb2JHih2B9gC0Vh3GTbMiMXfqJMqxs2BnjnmYRY/PPvocdZRrj/7FBSiKaISVC3rJBOGWYh1Kdh3A4LQEJBJoN9ZzsY8LftaUKOgoTd//5jIYquwI4vGd/OzS1TZi0cL3MW7AKCT3H0TQbWe2eiJ2Zx/GdY/cg3aLGRdOvpYj2LD6i4WYc+FMgvDHmKFu5seTnXFhIdiwYjE2PfoPjIlIw3623oif5GQaq2XXl6FmaCouuv02GJj/HciaS4SahD489e93sSunHY0BCeiVZIKDxng7t25RMvfw2GTVqiOmbyWsV7TtEO67/x4kEVxLG4KFdRQV0tLFizFh4jh+dAarbPhjjJAzmk3MZe+jQPezzz7LVoJ/4eHH/qBurrvvvEfdB7fdejtGjBqJiRNmntkbt4vRFXBlvJj340J3bniHI/lCtcG8zrO+O2HC3bFjrnFP3k+O+X6v/+GhGZEnH9ZrHF9z++o47qzxrx6zu/l0V3hPYOi93ZlmJt3H624O/t40vgCrP+P4M4avbTqrWVdO4J09L/P0PEZnv3uD+c7OzRfI9Kx9d+ZpnmN3Bcz97e/2B7h3dZ18LQr4ur7dnaPnvGSczhZJfI2vva5VQKvAqVdAA+Gu2n37IHz5bvaEN35plOa+pm5MTnkoxa04ElWEcH7zq3Xy2z+Zbwd/N7P3O4yyz0CjSQFyJwGA+xFIGTrDgDHllS3YkMee8yiRobt6ydVDydE7fiFr9+j5o3sGwjuAsBqrqxgx2YZs+FcAuOxziiDczVx3J1N3jb0b3W7TUagvFxLmoofe8Kf+7uvhnhoI72HBerj5e++9zBzr/gixxijw3NxSw/5qs5KnFxaWIL+4SvWE9+7Vi687FPDWcdFM4rAEKLY0tzHKrEn1g8v+AXxdHiJblse6dVvwx8d/z20qmfOtU1LnPz3xFEpKKhBktOBXt92MUUNHYPPW7UjsPw7X3f8QykLy0WyisRqMiK5OxPaFK1F98Cjioy0IoleEnQtxh3cdQpQxBEm9mBtOd/cWvv9z84sQwyQES0gEY77ksyEY6XGBWLLuCF5eUY6WmHhYDBYasLXBQCbcXn0YN8+Mw2WzpqIgv5wg3ExviUq8/fq7aGLkmYDw0gQy0oxMS24Jg7mgHaW7DyAjPZ6S/WjU17byYyQQsf3IzpfVYtcrCxHUZICRueA6czDsVXVY8Mm7mDR4PJL6DUAtG8h7U5a+9dBe/OLx+xFEU7kbr7kfmVn7MX/h27hk3lz8/tHfq3g46F094V98ugi7//4qxiX1RxUXOhysejoXGI6U5KJxUArm/vb/KInnggPNKrn8QQWAHU/98x3sFibcmIqUGBM/CnXYTfl+BHPKLZS6G8icR9LhvbS4ACH1B/EwpfHCctfUViGBMWU6msytXrkSk6dMVHFzDYVlym0+tl8vVWtHdQPee+89fL52JX7169/SJb6OPeKvqoi7Rx95TIHwtNRBPbwTtc2/iQqcDgDuKbPdHdMp59qd+ZavWviai6/9PV/3xwSsq/F8gXT3fr5YWs/xPRns05lbZ3M+nfl2B6p9XY9TudY9HbMrdrs7RUJX16cn94+2rVYBrQI9q4AGwl310mXnlXctR0+J7llVT2HrIcs6QLjIxDt9ECmT+tkVUYqBlKWWsW88mO7MIcwKNoaEqi/90iOuvNo6lObsHIeB8TvPbMjGXcuOsQ/c7NED3nEQOWuyaYpW4pf3R2eJHN3fL40nm6Cp3myJGevy0QmrfAKEz0MBc8O77NGG576+zNc8JuCDUfeUofsD1k/h0n5tu2gg/GsrZacDvfbW0xg8cBwiw9IoIycn20wQTmdvkZJX0whs1+4cJUcf2L+/AuABAS4QHhRAMMwFLOkhd8nUXQy46gmnikX+lee2bN+C+++7hxFXZXQxpzEaGfSBZIUPHz6CadNm4PDOnUjolYDFK7bAFJWBm568A4FDmV9tYr91Yx/UkZn/4pWVdIC2YXhyOoxMR2hmy8qRA3RLZ0RabApzwxlR1sCFgLKKUrLiiTAwqisxKYXzNGBgryiC8Ey8sqocDeEEoYZggnCy1fzPwYzsO+ZYcdHMKQSSbGMhOC0uzMM7b3wCQ1waJl97ESoTHAiyORDrCIWusAUFB/Yjo288IsJDWB9K5bnmkDAwDS3Fldj13wUwtbDXPImsMqMTW8ursIqM8vSRExDGaLJSRq4NoNR7+5H9uOXxPyIsORUXTL8auUVHuQixGvOuvAT33HevMrlzkjW3Mpt837pd2PLy60gPi0IjQbiTn5VxXGSsaKiHKWMwzrnufHpm6BUbbmAPToOtCc/+6w1kFjtR74hALzLcgezc37pxHU3VEmAmC+4gsx3PmLGSAkaS2Utwz7130agtCuWsX2pSIgVD7fh8/nzK46fAStf5Vi7EVFZWInpAL6V4aC+tUSZsDioTRo4YzYWYZhw5nInH//hHytBnYOjwYRgzeuqZvXG10U+pAp7MrTcj6O+AvljGzo7hCXbcv58KMPumQZMv0NqdesC7nj3pi/deLPH3OL5q2pPz8SVX7wnT3Z1U3dd9d6r3m/diRmcLUN3dq77mpb2uVUCrwKlV4HsHwvMrOi3UWQLCxR29g6H2nKZoHgUkt+uxkCD8vIAW5De1qy+zkf0z+AW6ir2KdhVD5H44CQYCLcE4QGnojFd2oZw9l8pZXR5yDPeSgzwl0nQJGm4jCJ9NED7FXxB+ajedttepVUAD4adWN3/3euH1Z5AxcDLMwcloqLfxPdVAIGtRALCRPc3bt+xVxmyDBw7sYMGlU4R90owGFHl6LfuN5W8B6PKv9IQLCBdmXID8rh1b8MijTyE/twqx0WmMwqqma3oFQkPMSElNYJ94EFniJCxdvRKJvYbj188+iPKYo2jSVSGsnb3dzQ1Y8vetqN3iRLIliT3NJhjMemzbtoZS9AAksj86IjqEvdCVZIErMX7SSISEWBAQLIsCOvQhK/3Jkl14fQ1TFCJpoKangSMX4Ix6mr+V78evZvXBhHGD0cx++JDQCJRUMjbtrQXsWw9Gn2ED4QiJI1y3I5EgWM/ow5ryoxgzLpmA1kxjtkb2mFsRlZ6Exvxi7HtjCcIclMvHRKGNPept/IxavPB/mDVmOmLSe6Pc0YyBfdOxae8O3P7kI4hgXa847wbk5GZi+44NmHvhBbjp5l8zVpELh+TYI2iqtn7tGlTu34lBBMe1XCRxGpyIYW1z80pQzZkNmTBGGdCZrBaarVlZrzr866VX0cB5lNfpyEgnor2pDls3rMGYUaOR1rev6iuPiwlH1uEDKCvMxq1UI8Qx5k3c0aPC2avPmLk1q1bh3JnTqTBoh4UAX9zRzTSKk+vbxkSLA7IIwgWFwQN4X/CjNft4Pv7v5z/HeJq0TZw8CcOHTPD3FtS20yqgVUCrgFYBrQJaBb4nFdBAeAcs/faZ8F2dy9EVaOaPZIU7AvBXSxl+TWbsWGML6mhq1H94BswDM6BvakU73dHlochtfrlssARi1gvbsaWSkWUEEsoNXdHkEnh7Aq6zH1y+5xKNU2r66Hkj8PDknvWEf0/eK9/6aWog/Mxegmf+thiVZTq0NoYRGEfTZ6GJGd5BlEJbFMvd0krn/969MXzoUGW2Jiy4ncBMmHAB4eXN9aoXWFhvYcRVTBnfjCGUNwsw37d9L+OrnuL2qZh3yY1ka81knato+lZJ0BuE0opy6JmTvWLFa+jVJxpXsMc5M7gKuvg2WPkeNWUFoPG4DunWNBqYEQAGOVFZF4iFH6xHVHAUeiXGslfZjuKyQ6isPYpLLp+OhKRwjt+o5iIu4G9+uA6vr62hMRvjzZwGOqQ7EKwLRmPRLiTXx9CVfAzP3UT23ojDx/di4eIvkJowFBfOno0Yuq43cyHAxMzuhoY6zvcQJpyTxr7zUP7NY/AzJCQpGg3ZRTj8v5WIDoxEM/vJ2y3skWf9Xnv1Y4xIG4Xw5MGo4IJfemoy9hzfhaff/ifSh/fHdZf+CMWlBVixchkSk3vh8suu5QJIHGX9lIwzLmzhhncxsk8iLp07A20qVlHHvnYdPvtkCRYs3oArL7xeye/pI8fPMxsN1A5jwdKFuOzq65Dabzgl+Y2orSjB+pVLce6MGRickUHxD3PPJeZt13YsWLACP7rmB7TMYKQa+9gjaMTWZGvAzu3bMXrMSDS0Nqv+/urqasXQyzUVw769e/cqF/2M/gPVYsuRQ0fxv/ffx4+v/Ql0ROVW05k39jyz7wxtdK0CWgW0CmgV0CqgVeDrroAGwjtA+PH80i7l6OnJNDs7w48hS3e4QHiXcnRhqg34rbkWz5hqcJy5u8nMEH9tTx62NIfhj9edS/djI9rqW4mv2Y8aa8Gji47ikZW5APtH+Y3RBc/djugdjupEAnxNgD6/uYox2/nD8fBEDYSf4ct9SsNrIPyUyub3Tn//5wc4ciwaP/7JOAQ5aIRGcBrKjHBjUAv2ZNZh1cZMnD/dignDexFcR7MfW8wNm9jNIQtbdhRwESy3tprWYgRxASaEE8TpOE4cW0ISKUlfufwj3H3P3zCg70/w1+dvQmwUG0a4LtZEs7A2ezDZawOWzN+LPz31c9jqA3DrL57EgBExnAcN0SKDsHLBJjLmobju2ivYx8wdeeyGehOWL9+HUWOHITrMZRZXVlaGVWRv09PT0bdvH3X+8nw4Px+ee3kZFm4tRUBCXzjJogcHtCOg2Y68g7mY3TsMv/rVZYzxYmuL04Sc4sP4bP4XSIrux8zrOQgOYxwiJd7BXHQIpBHkKoLZgX3ZGx1mQUUlxwwyIWNQfxzLLMZ7bzJfvDyQDuvpMBnNOHjgKHJKd+K6X/wfomhu5+SJyxi52Vn47xsv4pZf34qpY4ejoKQMWdl5KKOD/CCyyymU1Nu5WBCXFI93P/qUtTRj+szzwIhzsuQg+w5sWb8Fmw8cx7UXXUJHcxpV6toRGKZH5rEcvPSvV3H77Tej35BkOOjg3szPuPXrNyAlLRVDBg8myK5DDE3f9u7diY/mr8aV8+YxviwErbZm1otu6lxc2bp1KyZMmAB9CFdCWwNQQQl6WAhzxtmnXt9QjV2MI4uPjefCyWAayRmwafNm1NXVkgkfS9O+EFQx3117aBXQKqBVQKuAVgGtAloFPCvwfQPhTCLr9AbQfesgfNFOHKDrubJb7vQhEWIGXGG14QNzMWyMNPogqxLXL8oRyI3RI/th/g2TkRRmUnFjhVXNSP7LJiCMcs6OPOMTEnRhioRZFxAhjJLbJV2Y8DkaCD9bPyI0EH5mr8y/X3wdpdVpuOW2yQSaZLXpGi5J4GF0wj54vBXvvLcLE8cGYiTjsJwOmq3ROTswmCBW1rDopp1HGXdOTRVaDUamFzgRxegxs8mAqEA94smcL1+8AHff+yyGZ1yH5174BRnnNrQR7Nl1zWSeI9i/bcQbL+3Fgw/fiDBrJF56+R1MnBqOqppWejA6kXOcBmSNlQSnfQlsGX1mcjCu0ELQdxijxw9CBHuvpf9cmNrVq1cjhfJ0MZITabww95HxIXj8n5/hk02MiIjtDUNYMMKC7DCzjzlnzxH8bHoy7rnrB+wFZ1Sfjgt3Qa348ANGjVGOfvXV56gcdActx0PoJm6gYdkXa1YgnQ7n8XGRdEevJutrZERaOOX2FTh6sJZMcjqiaQAn/fH79h5CIUH4ZT+4kgDarGLHYsnM5+fm4/EnH8ONN92Eseyprm3ieeblUtJ9GH3YH5+WHEcDNprbUSL+2dsLYKER2+gx46Ej+g6iasDK5IdDBw4zPi4Ho8YMIxNthJ7XJSo+CqVlDXju6RfxUzLS6X0TmH3eStDdgrVr1yM5NYUgfJBkSyCWLvPbtm3HkmUbcdXVVyAhPkapB4TVrqfj/Sa6z4+fMAmhXLAMDDAyU7xSvRbKz1o99z+0n8Z4zB1PpqTeGhJMd/tNbDOowqjRo2GiX0dzXeuZvXG10bUKaBXQKqBVQKuAVoHvXAU0EO66ZN8+CF/YAcK9I8o8bym7ARNMLdgUkocH1ufgiR38Mh0ZBX6bJ0PDvkkaB6352UgMSw7D5Bd3YmNhE18nKBftudsFXZBcR2u4YsFp2KT6zYWBFyZ89jA8PEljws/Gd7IGws/sVXnxhY9QQgfyX9w0moxqJXuOgxHE90YkwfT+oy1Y9PEmDB0VjKFDe5EpDYKOTKyVDuUBfH/p7c3IYzdITmUF7EHMB29jEEFYKDPE9QjjYpcw4auWLKPZ2F8wYthP8Oifr+RCWCXayJ6bmPltDoklk2zEq8/vwBPP/A6xNA57602akDGbu7a6jr3bEZSYl6KcDHF0VBLCw6xkgttgsxmwfds+jJnUn5J1xpbR7E1A+Lp169CPYD0uLk5J5AU0xqSG4am/fYolW/i5EdYLeh43JKgNwfYmHNy2C7deMRm/uHE28o8XwGKNRbOjhiB8JayBcbj4orH83NAT9LeRBaarOk3JNm1ag7QUAeERaGis5bmGUFZPkFpajfqaQNYmXnlVGOmOXlVZiyL2e6f27Y36Npvqp05NSEJ+dg7uv/9+3EUTtqHDh9N8zobsnDwU5B1DbyqQYmPClKQ7muZyH732CZMgotiHToY53KpAuIFgft/uw8g5moWp540n4Dfwx84WghAuJtTgL0+/TGXDT9kPTjDP69DaZqfx2zYC7USk906l1N2p5r9ty2asW7GBOeFXM/87lq0HAsINqCGjvW7tJoxlf3eAno70NKyrYH+7ZLFbqHBot7dywSELUZFkwgemMMYsEJvXbkRNRRVGDxvFRQIr6ii91x5aBbQKaBXQKqBVQKuAVgHPCmgg/CwB4UMXbMP+6k4iyjyvFg3Vkiw6jFu5GJ8crgYS6dpuDmUEmcjNyaC3OxDNL7zT2KP58bEaOIUVd+WPuR6C4gRsu0G4/O42aRO5OkH4YwThD03UjNnOxo8JDYSf2avy0n/eRXFlGkH4JLTUFxGEMmKLTGdyYhgy8x1Y+M569BsbgiEjB6C1iQ7cdBYPDbcQCNKMjUZjBTRLzK9hfnWQVcV1RdPYy0lwHk7TwzhGhC1bsAAPPfJ3TJpwM+59+EK0tpRSyh5M0zGmG+hCKE6x44W/r6FU/R4awiXhzTfeY290E+w2G0It4ShkRrjEY0VFJJNhjqQJmQOtzYHYtHEnQWI/9kcHq15l2WbdurUYOXKkYsJdIJyMPCXtr76yiDnXLWTwY9k7zXhDfp4EUnK/ZfM2gsah+N2dV6K0oIQAOgZVDWVcCFiI6JA0XDFvCvTsqZZe9+AAOpPz3/fefRvx8bHsNQ+FncqccAJkkzUQFVW17IsP5xwT0NRaS8Y4DHUNLSg6ko2UPunQk722UlYeExGtmPB77n4Av7vnXvQdMITSfJpO5ueiojiXUvRQnrfLUDKZ8vGP//MaghkhN2nSRC5aWHn+Tq4jOmh4dxB1mYcx4ZLL0Uym3kRwHklGev+BLPz9hTdx/f/dwJ5t6tcpsxeDum3bKR+nuVtacpJi9BMTIrGDsWXvrTiECy69mAA+UomDzIx2rC0txO4tG3DJnPPhJDAPCjahpqaGCgdmhvO6NnC+h3OLEZPUC317J0gaJDZ9sQlNBO8jhg6jg71EvZ3Z+1YbXauAVgGtAloFtApoFfjuVUAD4WcJCB/y+TbK0fltrcue8A4QTTkmKO1EZiYdnyiJtRCEKzDNb3+SEWQn0LbzbzI16jk3s656wfk/jFVy4XKXsdGJzHBKOKnXxGPnDcdDE04DhJcuxp03fAzc8hiemZvQ7TviK9ncnex7SvndntnlJ0WbuafjijjrNk1NbdpJpNq3+B7XQPiZLf7LL76HvJJESqOnoqkmjyCcplp0D0+IsyK/PAALPj6I0IxgJGf0haGVTChBWLCVjDjfVpaANjRUlaCytYUu6cwMb2hFHM3EzJSIp9LZ29jSjFXLFuK+B/+Gc6f+Gvc/dgmBK3tj2nQIiTAR3AYrIP7831bgXy8/qBjsd9/6gL3Ldjj5vtQxyzu76BhlzpVITemD8IhQAsU2tNgCse6LnRg3YSDjxsi+M29b3LtXrFiBsWPHIplMtQBnkambDS1Yt3obpe4JZNPj+PHgpBEc49UQjAULl6GB8V533X01qkorYQiworAiG++/uxyJkQNw+eWTKQF39TYHUALAIDC88sorGJoxhMeMotkchdlkfIPIrhezrzvYGEYJeDr75m1KCp+XV4bynBwMHjoYIXQuF0uKQPbcHz2Si98//jQeYKZ2AhcVBSTn5+SjNC8HaXRWD7eaOKYFyexv//cLL8LeeyQmTBxLVlrH9UMHnd8Z27jjKMz5WZhz4bmoYs+6kZ+DcVQFbdt9EP9+Zz6uvu6njHALh9kZxOz3NvZ4b2dd0ymlT+IYdsTHmLFv3yE8vnAPhlASb+XnqpjpmflaXUEmio/sxo3X0rCN9Q5gI3pVSTXCCK6Fza9uacUX3LfFaIW1dxSsVDNk7dqLcC5UTBg+lH/TH6C6/szeuF2MvnT5/3D+7Kuh/avVQbsPtPeB9jmgfQ5onwOdfw7I/4VKbb6NhwbCzxIQ3u/TTciqa/YBwmWy/MZPySmycviTx2//lKILCFfgmj/CiEtfuUSSdWzuCg9X33o7+r875OnuJnFhwQVJkEW6/5wMPD51iN/3ou9scI+hBszDy8/MRVzHU6UE3R8SsC+Zcws+v3Wk61kFxDdi5st/wKidD+GG5+PxxOe3Yqj3jE4C2l4veo6HYjKDCQQ1ntsICP8YvXmMuXH+/O53Oc7ohhoIP6PlJUv8MXKKYvGLX44n0KSShHJ0kzh+G3XIKjLgjf8dQk0CATH7jY32IJBYhoMyb3FDT4jQY4S1GYVkQDfv3I+DOw8gmRnZo0YPxezJ42EkOF8w/yM8+Pt/Yu6se/HIk5cRqNpgq6sjyGTcFjn3+sZw/O2pJXjptd+jT+9EvPv2O0hKoUFcIyPG2kJQxoWB4tIS9E4fxPW3EDKxdrp9t2Hzpl2YwvetztHE/PEY5BDsLl26FOdMnYzk5GRlLibu6O22amzZsRNpZKNDI6yqL9tI6XygIwQfvPcZ7IEJuOHGmWhgJnpgcCiyCzPxyUdfIDk6A5dcPJEg3MZjEPxycU+CFj784ANMmTKZYwRLUzyl6KEqzi2PEWVNNHtLTIyDnn3l8lmUdbSI4LUAQ4YMptTdSAZbT9OycGzdcxR/+Pu/cccDj1AyHoqmxlYcP3wYtvJSZPRKRDhjFg3sqY+jHP3P727EQUsq4uKpMKCsXE8WO9CiR0mhDePQgF9dNBAltnrVg54UEYEte3Pxn8/XYPx5FyI+KgyFaKF8vxk7d+3hAkEf5oFHUI3QRGWBhcZxe7H7QAkGDRrCvnMLQgn8jVykqCnLw/FDu3DFpReijZ+17UyWKCmpQHxkNGLCjVxwcWL9gUOMbwsl8A5QtTiWmaUWD/pTek8BP86n4kB7aBXQKqBVQKuAVgGtAloFPCuggfCzBIRP/mwzNlb7YMLdV07QGJktkLHCoWwCcf4uIFz1fQsQF1DtzgIXCTp/V+7ofLil6PK72wROxiOTBbJE/5gzCreN6ef3u0RA+Ou9T4H1dh+BYPpfuBVXFgjgpiFUlw8/WGkFzNE5aD9pXH+At+c2fpfjjG6ogfAzWl68+e7/kFucgB/9aBgiQ8nskjkNpC2YpPtlFTrx2vtHUZ0aBBszooMobY5gvFc730MmsqLpcSaM0JehsLYGe/Zn4uCug2SskzB8xGBMn0CDLpqCff75h3jubx/R3O03+L+bptFVXE9ZtxNBNFnTMWu8pAp47T+r8Ppbd6Fvr1i8/cY7SOmlp/Sdi2bMui4uzmc/8272jsdQ4h2JKKYeVFfWs4c7h7nao9iTzSCE6GhkZWXRMX05Zs6agaSkJNXHLaxtU2M1tu/cgQEZg2GlYWMr+5mDDDxHOqG//sq7FND0xc23nM/jyWJgMHPCC/AxI83aGkyYPnX89Y+YAAAgAElEQVSocv4WVlv6zuvrawj+1zE/exoXAxxKVGMhexxCmXhBUSmPZUcSe7pFMk8LNWQeLaGhWSFGjRiCMLLULC77qgOwYV8xHvn3K5g452KCXiszyhtRnp+DWKMD50/OIHgOVox/ZFwMnv7vKhyMHc5zoYSerL2RsnYYnSguasYoLlDcecFIVJId11O+HkefjFXbM/Hmlv1IGD6Gvf12Lgy0KxAuPecZlN5bGbXW0txIZ/MI7Nu/C4VFVZgzfRrC+VEY6GAvO/PGD+Xn4aPVX2DqnLlw8DO1idf7OPvy46g4SAi10nG9FnkFhUgiU58Wzng0LogePJSp6hQbzWgyyvR/mSRtQdpDq4BWAa0CWgW0CmgV0CrwZQU0EH6WgPB71x3AU0cKKCnnF8sTNubd3KoCsvlFj/pZoKiC3xq5nwBpYcCVpL1Dai7mawqYq0wy1/MCvt3kDNkkZcwmh211YOf1szAyPqKH75FiLL7zYTx/pKvdRnQCjD0l4V4Au0OWnv7ES7j1KxR4N1PTQHinxfkSvJ/88gl+zuMX9WvH396vf/Vv1zMnxu9IwHMN8eUf7jHd+7u2l/7cjvm4N+UT8lQ4M7O/jceb7yzGtp0WDBkagkgCNARY6IxOOXp8IDIJ9NavPQLDhN5gwDWCbO0IddK1nO83CwFfWqwevRqKUEJmu6axDTWMsUqOj0NYlBX9UuIRQup4/oJ38PzzS9gpcjHS0vXQ07U8zBzL/Xm+zMJuDmhFXmYJ1qx7lDL1etx5+6Pcv1W5m5vIrB4/UoqVqzaxxzuGYDuFWeFWlBQVw9lej59eP4Ou5Rb2aMfj+PHjWLpsMWYwC1vyqyXPXCTjegLLXTt2Y+yw0TSbYysL2WtDMG3l+Dny4iuvYtW6Avzs+mkwUnLd2qZHfmk29u8tQXsD6xFhJ2iNYU90ACLZA95AQG9rqcGVV17AvnKDknUHGkP5kRSIQkZQNDa0U17O3HL2bQcYLCjIrcOazfOV83gEz8VKtjmATPi+okq8t24bRs6egzZKu1lQFLB33EBV0BQuFsQxCqy9jToBel+8ufwt6Odczx7uMBjYcmM08rMu2IktW47BvvBtXM0M8XpLoJK7J9J5ff2hY9inN2LMRRciQEA1Hd8rq6qRm1/IfvnRqk/e3t5E87cImtttRgKl/jf+4CJEMjs8qLUJQTzPD7YexuMfLMAF198MMxUJtZS67yvKY255GAZyP0N5CbavWQOd3aGM5ALIlueWlyMiMUUB8yAa2P3IormjfxvvZ+2YWgW0CmgV0CqgVeBsroAGwl1X51t3Rz9YVouMD9aTTuKXf4e/8kWCZ3EC4hd+ZpKRHSeSFsDt7vUWsE0p50l/u06XAIPHENNe5ZDOf9nPOSkhCiuvmQpjYIeU/YzfuS4gnq36x9EtkB/g3WPenRzda95zvgLmNSbcA2t7rPm4QPD3FYRf/7ObYGPMWGOjjUC3jZ0dwQSVJjLMJkrO2U/MZAIxOhPJt7DBwnYKQBY5ehjNx6rIHEfGkqWOJCPKBTFhoIMJ0uOiopEYG4f//fdtfPbZZyrHW/ZpbHT1WEuGt7iX69kjHUZH9bKyEjQ21ZPFjle93+L2HcDxtmxYrwQuqak0ZouOZNxWPRoa6pAxZBD7v0cjnIsYlpAIVNU248P5S9DSHggdHdNDw4yIirUgxBGDHdvI0CcPoZlaCmpq62kAF8p+62iC9vk4kLUTGRmD1PkVFBTQ/XyTAqpTpkwh8KZZGedgsVgRQal3WVkFDh86SpAfz5841XMeYo2gs3gCdu/ejcMHDyGtVwrCw8O55qdX7PyqresRQffwROZvm9g73U7QnstIsrhR52DuNdezJ70RDZSWVx/LQmJIA4akh5BDl5z2MCTQSO3F5/+BFC5s9IpLpKt8s6p/ABcF1u3YhPVbN+O8YXRer2+k3D2UaxoE+Hml0MckY8z5l/BzNYKxYyJHt+E4s8lDqV5w19ZICYFck5DD2zBz2mSqA+xcbDAgJiUVKzfvwAGOc96lV6KdNWug+WVmYSEi2K/eKzYSpsYaLH3jJWxfvphRb/worq2FgTL3UTOmo//wESp27vaZc874J6l2AK0CWgW0CmgV0CqgVeC7VQENhHeA8GO5FV0i396pjAH7Bh6/W74Lf8ks4hdGMtyMOPKLEReTNWHPK2j+U07HdMpa1UMYcWbpuozXOkzYFP7mDpTRKqClALiLFTdyu48vGo+5A5J6fKbKPK1bKTnwFRDNXu0v2XNhwm8Bnn4Yx6/7Kvvtr+QdfjHh/pqyucvghwy+xxU7tR00Ofqp1c3fvcLZJ93WSlM1gjU7ZeLS+2zQS883wSzfQzo9M8EJnqXHWhzH3Q95TuTe+iATouJiYQ0nU9xsQx1Z8WC+H9NT0tAvvTeK8rLpwr1DPS+gWwC8jCvGaQJUQyyxSj4ubLOskAXxfe2kbVp7e6vqczYFG3HkyBEUFRfwObLjJjq001BRwKgAdTtl5AKWo2OTGCMWx/U8MxcV6unUXU/Qa0F473iUFtdwnCiy01b2Q3ORgGxyRBRjxei8rte1KeY8gMC7mSBXos4EtJqpCpB56mnIJuPL73L8avaOywJCBDOy5VyiwhzsCTejvLRMOYgLmJfzaKWDuLDzlU10k+dnWySZcBmjmat/VS06hCf3JWAdA0tQOOyNTtQWFiCgnQ7tpgblfm4xR3KeoVj1xVaE0SwvgnGMreU16loERFtxvKES2TVlqGgopkEc87vZzx3Jnu0W5rw3trNGXJhopMonFPWwMfe7sKiA50Wn9zZmyrG2Ol4LJ9sFxLHSZY/Rxt9cLToOPQ3YYuLozt4XYbLowkXOIJqwhXAhoZGZ8JFGqhgaq9g7XkIXezs/tnWoZ2Z8Kz9/pX/cwfmuXuzbAtLfe1TbTquAVgGtAloFtApoFfj/owLfNxB+PI9t1J08dGcDCG9mRNjPF2zBu7mcZGhHH6EgL1/EuIBscUaXiLMqgnEB4sKAi0mbQm4dsWSqZ1x+hPruePDLaSAl6S9MG4afj+t/Sne1LwfzbkG0kp4fx3Wfz0NBN5L2r4L4TqbqFwiX/TQmXKqgydFPvodM7FEWMOmgEoX/nAgWcAcMmPi+EsDcSnm090PeUeTEVW+3dHfY7e2uTTo2NRoCEcYosoaGhhOgW4CogGv5UYDSQJk2I8ZEwuykfF3AvrwmAF3mZbWGKHd0AfGyUCDgWwC7zEnGpSyGgJJjcQJJ7HMe2NeEa64ZgXBTOxzEmyaLDYEBRthb9GimoVigngCSIFfixizWYCYUivt3gFpgMHCBThYW5PjC6Ov4GaEjsJRjyTbyCCKb7T4HF+vvmq+8rpfsdH7WyPNyPm2cr9nAY6v/CHK5eKAWO9gbziHVv9XtlQjlOeoIXnW8Bq1tjerc2+1m5B6vxh/eYAY7N25pa0dTkyv3S5QKgQTGsl0NTdaCgwh+W21cfzTAyvm38fOthSZxBva+G9HKMZuV7L2lxcZER9dCSscnJJplMUOAOR8GtTjScV0CTVyUsKlMcrnOwVy4NOhYJ+5v4DU3hZpVEEVzcytrHEL2W+rDa8bz0vFabN6y75Q+V7WdtApoFdAqoFVAq4BWgf9/K6CBcNe1PStAuEyklUD84dV78e/DhaiTHklhxd0ooMv7kF8jFbjmN8F6G5kZ0uiqB1x6xOUbJX9Eeq7OVH3DpAkbnyBQGMzexj+cMxjzhvY65bv81JhwOZwHKz1nHm7J/thPJvx02WwNhEv1NRB+8i0fES7MraxbiXrE9YZRDDiTAxQT3AGGBRC7H/K8+2EiwJXX2rm9npSqgFHlxMD3tIBR4kHlUu4Gru5jybiyrYMMrABTAd90+FJjCdMsP7Iw0ErWVraVMfR8r7vnIa876VrexDd7gM4OB9n81toK5pEb8P4HP0NUAnXSZKZBhpaN23DWNaChhgt2zEE3kb23UX4vcnKDxBt2nLMsIihALV4TykOCrwWTga6vp5u7mWCVwJzn7mbzVR2CotAsr5PBl/m1kkWX85aPJXlI/7k8lBd8mBVOxrZxGYJj85nWZjgjCKZD+XmnFgkJiJm9rjPJ72ZkHyzH8Mnb1PkLyNVxUUMug13aBkSxwBrouUiggL+9DW3tNrWtmhdrExzIdgL2kavayoehUiGQ7Gbd7dzeINdWeGyOpRY/ZB9K55VYiLVQzL2w4FQJOKggUIsOXABo5jgtrI1BpPEGLuBwgcDJlAmx2pC2Ih1f27cr95Q/W7UdtQpoFdAqoFVAq4BWgf8/K6CBcNd1PWtAuPs2O0a55ZqccmwurkITv9jp5YupL0bc9Q3a1VMuGULuh9uTTb1OBSZfSiZ7My01BpNTYxEhQP80HqfGhJ8ukO5kwhoT3ulV1IzZ/Lu5Q0NcINy9YuXq4hAZuguEO8lyC+h0s9fCyrrBufwrCYCuTxMXw+0GyQEdQFpYWRegdr033SDRLUk3iNu6AokyBM3OZByCQde2BJmBAuYJsgWcUyYvx5Dt3A87ncEdZLPNBMNNVMX07dOO224fSaf3egJH9p3bqa7hZ0MLHcKl591Bh3eLOQS2BoJ0HqeVHwMypoBoxThzQUAtJHBRQeYlx5I5y8PN0tfXNygAL/vZyRALiy5/i0Gbg2BUzkEAq8zZHGxVx2nnokQIj6sWHLjwIIjVSRZdpPumED3Hkc2CyYCTaQ5oJ3tvRkVxM+76zz7WOJBO51JrOX/OmQBZYuKo+oalhdJ9zttAVZD87aDBmoFg3UnTNAeZdicjx9TVFbUD5+aW+csiQYDUlwcWL3c5D1lEkesuMn89F2QCiMabm82u9EeqjNrtLaoWwpbrJbKNc9GRKZdxlACJ40srgWyzZVumfzegtpVWAa0CWgW0CmgV0CrwvamABsI7vjYfyyvpuic85aSQ6e/NzeHviZ46E979EXyB+6/srYHwTguqgXD/7mTp03YBYDea/pINl+edHT3cJxhWea6juAp0E7y1iba6YwwXi+4aSyTfAQSBbgDvyaC7QLgAa5Ghuz6GBNTJcdxgPogMdpujoYNFd43rkn4HdUjoub8ssJHVDWS/t72VrG1AMyXZLWRyOWAbc8iDyCx32EMEB7pM5QJ1QUp9I+BRcsNPsPwEnp5yeTVHB00j+WiniaMcd+DAgTSSi0B1VY2rR95RS2O0elTXVLoYcpZPAL0LDBtgo1Rez2gxh01aYMhaU9JtZ8lblUCdIFykAmSTZR1CpO8i5ZZHcICJ7D5l/jx/B09SmOc2LjK6Fj70BOXclvVrZW76l4skrB8BdTBrqhcVA8vaTMCvVANSt47aKha84zly7FygZLEU0pbfhRl3XY829oyb9exZ538OOsFLvJtw55J3HiwgXEC9w+UdIAumsojh4LY6RkceOVLs3w14JraqXoo/3Pg0dneMfeHjK/DzE11HVVj9+NX4p3pxHv70wS34SkOS2v8YfuD52tHnccUDH3eMOAa3vfgkZvgK1OhsnG7n5l2MbuZ6KvPh8FdcNevEQT76YEWX1ZftTuV1z/06G8Pf47sn5rm9POeekz/H8bWtr3OU4/naxtc5us+ju1qeznF8jet5gX2di3sennX2vg49Od6ZeGtrY2oV0Crw3a/A9w6E55d2etF0Ggj/9m5m6Rm/f8lXY8wUCD8+D5/fOtK/yWkgvNM6aSDcv9tHTM46e7jrR3x44uHuI/ZcuXOQAhWg7vnQdUiiFbjtGMit7va8Luo5ysOFeT1p/w6w7X5OtvM8hPRuCxsrD4GdXApwtZyoJ1yqGAOBNpyywMAe6w6hjPd5GvhCq9eNojwbPU4nIIDsNJl4OYD0WM+ceT4mTZxMJ/USBWzDww3Ys2cPvvjiC8rBxaJMbCkEvLvPiRnefI6Kbi4WnFxLwdsO5pW7zkPUAFxMUPuqM1Ln5JRe8Y6FDQH2ni0CavFCkfRqQ5mhAuFEx2pMvSyQiGrAK3lCnj/xEMWDQOeOhRRZBFFst7p00qIg/fAiV+fkOy68u56BlEE4aQKnQLw8hA7v8OTIOVLmXe5v6O+DeOWqXwFu4K3Aat4J0Hz01Vm4D3/HR9cPhufvX07Otf9CT4CugPNqTHEDbzUmOgfwJwbqZBx0PzfvAnU511Oaj2t0N6j1BlPeYLeri+W5nzcQ7u4Ce+8n2/oL6NzH8TXHzs5JnusMsHcHnj3Be0/r4N6+u0UCX+fhecyu6u2+lt297jkXd719AfGuXve16PENvbm1w2gV0Crw/0EFNBDuuogaCD+lm/lrlJQrg7aNmPnyH5D8oYBy14R8G7J5zWHOLX6Adh894U9Mwsr7P8YRdJZvfkqF+lp2+hIj+dOX8OUhNRDuX/mFwTy5Vi6AdoLN7jBJc7PVbmm2bOOSJqtIA8WOysMN5gT5KvZVjMk6AJ6D6NZAtlU5jVNSHSCmb4p5FYBLVrpjLFcfugtwOp2u7QXQu4/n6ml2tas4ycTKuHqmIjgEDJIhVi5x5JoNjCR00FU8kO7h7QTtsp0cU9haPqWc0smdKxLYzYarsTr6plvJBMtQQUGUnIufBCHukIzhmD5tlgLkAfwJCgU2bdyINStXiiMZzdc4vtDaBL7SWy7svsxVuZFTzq0T13n+Lb3oyohOWsaFiOZ2TunD559OJ3vY5bdAkcxzoqIYEMpfgWnOg8BZgDqb4RFg5/z5q50LGWKsJkp+JXeX9QfZvMMrL5DmbXIdnCIlV6y1KAooMSczr9zU5Nq4Dq4WRpSphrDdQfTbEPU8D2vitRQ2XFoU2mThRHLSxWBO7peOxQN1L/AaH8us8O8G/Lq3EoD8QR+8/MD5cBHVLjY5+yphwwUEv4F0N5j2YqqrV9/LxIvtGHHBPGARTmbCT5qn1zhe59DlON3OzbsQ3c/15K27n4/ntt2BcF+guDvQ7Q8YdM+jqzl0dSt4gnBPUN3d8z25rTo7b18g2j2Pzo7TFfDv7vzkta7q3xlo9+f47uN1pgiQ17paiPCucVfz9nW/9OQaaNtqFdAq8P2pgAbCXddaA+Hfn3v+O3umGgg/s5dO5OgCiAdnZKhe7KioKII4KDdyYZmrmCVdXFKoAJsAY9f1ENDM/Wi0ECyAmgDcTkCoYx+0geBMcJ20IgubaucfLkDv6itXeytm1yVTV47bJ8B3B+NN9le2F1KVHcb8ncCV/+skYNdLD3jHeoyOzupsq+aWBLfUgQeyb7mV8m4B2nJOclhhkgUUCjMtu7nAvou5lR5og0F6zumaTuJcxmqhKznNvzloE0yOINgCKDmXKbQGwkQ0GpSWjJ/MPg8DU/qxRgSyyWF46d/PIPNYNqXbdC0XMzpdO2w0V9M1c3yB0zwR6RGXk5BjKnk+FxVGjxmDwYOGKCl7LbO2RdY+fPhwpKWloLy8XG3XWNuIt95+i/NzMc4C6lUNO0zsRMrOiG8OTfAvvfdOOp0TPwsw5+VynQtfdzH6Lhd0F10vQJtRZh2sufvadHa3uVsEPK+fbOc2qOtsn+NZnUdynNm7ubPRPdjnGG+Z+cngtfroQaD/YER0JiP3GFqB7I0zPID+ycf1dxx4M+Oew3xlDl0DbV/z8RzWF/Dq7vp0BxJ9gULvcX0xst5zdv/tS2Luz3F6emxvUO3PPewvc9wVy+8L4HZ3HTubn/f2vvb3Z3t/6qBto1VAq4BWAe8KaCC846tYVk55l/Rin7Ro7c7RKvCtV0AD4Wf2EgggnnflFXj22WeVYZliS4WVJbMpkVjvvP4m/v3Cv1BSUqQYYwHt0k8t20jPtp3u5XZlXOaKsiIMVCaICv1JHBjdvk88FCr20GQLA+60YMjwgczaNiI/Px9lpdVqMUAAuDDbYdHhiI9JQF1NLfLzjomFmKvHm4PSEF0JsMVETIC5mI0lJiShL4FUAPuyU1KSEBcTr6LMautdOeVyvkVFRdi+fTtzwstIAnOeXAgIZJ62AFdreBIiU+MZ8VUCXW0LHcxD6f7dgJoGsr8oQWSf3rh2+jT06dMHDYEWtRDx7svPY/+xTGVuJu3UzkDRcpNBbw9iVdr4qxi/uZzfRdkuooGE2Bg88+enMOeiK5QaQPrLs7KyKG8PR69evZQqQGLONq7diOuuuw7FpSUnJPcmkxUDBgxA3779kZ1/BLSI57kZUWtrwKGje1VfemJ8PMIjYjhOi8sMjosAjY2NaKc7exvr2txMJYE7TYK19Abh3koIuYbeILw74H46TLg38+cLkHT3DjkJoPoLbLsC4Sf6uU+jJ9xjst2CZ3/m2tP58Ng9AaC+Pnm8GW1fwM4bWPt7Xf2Vo8v4/kjJPefR2fbdMcfufbs6jr+LBL5q19nr3R27q4WCrqTvXbH/3seQvzVA7uudoL2uVUCrQE8q8H0D4YwD77Q8Og2E9+S20bb9NiqggfAzW3Vx9b7qqqvw1NN/Jspy9QNLFraZkVxVtTX46P338Je//AU5OcdPgDCXXLxjXi60TKZWj7BQi5Klt7QFIGXIeGSMnorGmqYTUm83sBPMrvK+CTIzt6xGv/5pmHHuFMRERqGyslb1ZLv6kplx7bChtbEZe3fuZPxXNUaNHIzIiFAVzWVraiXgpBN5exMaWhqxc9d+lJTXYdToyQgyBsNGwGkk8G4g+JRjh4SEKKZffj7+9BMsWLCAYF7k9ETvsjjA6LLZ1/wGc2++EQHhZJYb+Vx7IOqaq7GGEYoHlryBgNZaTImJRHR0BAyhkQgMC8PHr76MwpJihKekINhsIrNdgvqyOpgoK7exp1pHebiL2+eDUWNiWBcbFY7//us5XHjVTwmSBajbcfjwYTXPtLQ0VRuzyYgtm7figgsuQHV1NZ+jaoCpEcJqnzvrfPzoRz+mhL0JRjL2Zi6gbN6zA59++D7CSOtPnHAOEvv2ZYY4jdpYa4kea25uRm1VNXJzc7Fo4ecoLi7lAoqLmfd8eBroudzoO4z2PJQMblDuua3nGGcDCHfJwlO/7N32B9jKSfhgwuFXT3j343xlbt5vc3/nKvv5O59OAJXnYbvrVe4OMPsCyb7k3r4+4bxl597b+7Ow4M82bsDZ3Xz8WTjwrGNn0nQZvzvlgOfr/tbdH7beXzDdXduBZ238qYWva6u9rlVAq8D3rwIaCHddcw2Ef//u/e/cGWsg/MxeMgFR1157DZ555i9KDi19wAIAQ0PD1d/zP/4Azz33HI5nH1e91QLKROot5l4ud3RKygnkxg8YiMEjB6moroJCG2qtaeg1fAZqbMGKXT/RK87TERAuIF9+Di94BrnZhzFmzDDuG4zqilpER8UgPCoSGUMGYv3alSgpKsbBPbsxedww/Ob2GxAVblFxW6IqtzW3IijYgGCLGWs3bMdni9YQU1sJhkNgsppQVpSnzmPYsGEEztHILyxAbGws1q1bh+3btnHRQBhh6akWkByOhItux7Tbfwd7tJXMuAEJjhZUhAdiweLNqHnrWSS2VKOfsR3hcaGIj4hnjrYOCz/9QIH+6TPnYhAZ8sa6SrUgkFtQixoi70BnI8Itelx02eVoYr91C5UEYdS+z506AZNnX6Kk6PIQJjyAknphwkU2L4sGSxcvww9+cJVisSUCrVViwJhFNnzUBNx82+2sVTCMtFvX89qsWL8Giz78CL1CozFqzESE9+utosusVjOVAcwwJ9suaw21lRWU0P8LefnZdD33MGnrwa3mzYp773o6cvSvgwl3gVyc7GLuL7D1BcKVjNyjt7yrunUxTqdz8x7D37mq/fycD7fsDox29Zq/+5xJJtxdHm/w2lmPuHvb7hYVPMfzLL2/59rVMfxlwmX/ntTbG9i79/eui6+WAe/95G/Pfbpa8PB+3t9FjR58pGibahXQKvA9qYAGwl0X+hsF4QcLyr8nt5d2mt/lCvSLj3JNv4McPMERnvjbHafVcZYiPz7x65d/qOc8X+t44sSigvs16Q/mpuGhlG5/C49x48YogHrvvfcrxjOgI8bLag1V4HDt6hXYtWuXknRbrVZGTx3B7t27FbvqZkHb6hoxh4ZlwyYNQ4DRiJzsJqwociC03wSKvCWCTCTuHbnjHUZvJrNRAfayZc9RHn4c40YPRlNDLZITU9F/wCBsI0BOTU9FQ10t8rJzsG39WkyfMhqPPXwnIlgrycEWFrylXY8GyrADCeB37D2CTz5fjeq6NoSERROEW3Dl5Rdg0aJFSEhIUHPes28v4inVlvELC9nrTmAbKCL61mYUVwFp592E8++4HzYLsTxJ8lQ0ozDEgjc/XwvD4v/gSqMOyTXFsMSGICYmFjVss/5w9ypEkqE/f+6lSA0NQ0tNDRp0RhjTByM+aTAMtlK89sKzGDVxInTWWO4XhzouPMQYbJh50eWKoZZaCAgXRlzmJ7VNSkzCJ5/Mx8+u+4laSFAyfGals+udEv6xuP03v6N8nRJ6iQnjdVu0ehnWfboQQ8ITMWnGeRgweyacHDfIzD54gv5mLlgY6BhfkpeHRx+6G9mZlK57gPDO5OXuyDb1fxhejHh3t2v2MRbzFB+nC8K7Zpn9NDs7gyDcJwN+omZ+zlVt//WB8K4umTe48wfgeo7V2f7+MqldAUBvBt4f1tjXLenrvHo6Zzled2Db33p3tp0vYOyvsqEz4N2ZHN4ftt1XfbXXtQpoFdAqoIFw1z3wjYLwLm87FYPjclJG0zG0HVsPR8Fexu9W8AvpqbE0nsfiyPyTQIcMX0B0Kgxpw2BIn8M2UH7LdiOiji+X2lvj7KuAxoSf2WuSn5eDNYzXGjlypDJbE+fxQAK6kNBQ9oGXoCA7S/UfJyWlkAkPxoYNG3A08zBGjRqhQHkre6JXffQZ+rUFYszscQgmYN2/uxj3fLIRtaH9CY7NCoR7AjgDTd4EdCrWfMVfkXmELPdEvi9pEjY0QxjrWCxbsRyXXnYZNm/ejOKCQmxd9wWmThqJxx+9iyCced9Cg7frsGP3ERxlP3ZoRDiaCMjXbX6clb8AACAASURBVNqD0gobQXgkQsLDMPe8adi6dStGjBqpwK6A7zBKyFesWIFGm43938mUjbO/vKEKR7Mr0W/mL/Hjhx+HLtQJM8ePNTSgTB+Kt5ftRL/spXjQbEHyqi2UonPRJD4SdS0mbOrL85k3HekDMhCn59zYS7/uUC42FzWgrdGKMX0isHz+m7QXN6LREI5Y9rj3MjswKMKAjFHjyHLXE5jHKDO2djqryzVwsBbDhg7Dex98iBt+/jO0NtuURF+M5yjmx/AJU/Hr397Na1ILs52SctL585cvxN4lazA5tj+GTpyG3nNmws5M8wDxmjNJJro4nJuRdeAAHrjjZhTlHlLxZPLoqr/b83nPa+iOTetqv9MB4ad1x3vHd3kN5juijDt4g3Bvube8Liz7CQf2LmbsPY6PuXmP0uVcT3U+3QBCX2DRX/DpeQ49ZZW7uu5dybu7Y217cg91xgR3B3q9z9Hz77OVCXfP0dc1cW/XmYxeA+E9uau0bbUKaBXoqgIaCHdV5tsH4W4AThvftt0vo3n5a2jPL4BTeiRp0dx5gnHPbmw3S6nGkkxkMnBBgwbBcuk90CfM6Nlg2tbfeAU0EH5mS15UmI/ly5dj+IgRCoSLGVtkZLRijvNolLZ/11YMGpShgLGZhmBiaFZSWoQZM6YpmbOTMV1vP/cfROVUYvKl5xDwBeH44WrctXgHmpNGwxRg7Igac0nS3VFj7j7lXILwvJxDmDQ2g4x0GwYPHISIyFjKvxdh5NiRZNXzUEFwemDXDpw7dQweffC3CKbxmZioyWJBcbENza02hFG+vufgUSxcsg55xZXsgbYiPjERP7zqcixavJgmbSlqUSGPLLD8vnzVSiWHP+fic1HD57P2bWfedy6SZ/0SP3/8abQ4a2Gh89v0RANybeH4x+JtyKjegCcZ0xX1+hIYEmLgSIqAvjEAa6ZEI/ec/gi1RGN4Ivu56c7+7optWLKvAFZzKuZNH4LV81/DniNHEdJrGBc8xmKApR2phjpkjJmEMhrExcREdbDdVCMQhIuZ2rDhQ/Dm2+/jxht+hnZKyY3BQTR2k3i3AGSMnYKbbv0N+qeHIKiFn2vszX+brQNbPvwcsxOHYuTUWYibcy5aqQYINNPnnkC8vtEGa1A4svbuxSN334rywsPyfwMn3WBuoO35b2eu6Or/QLzy3D0HOh05+unc8Qq4Ml7M+3GhOze8w5F8odpgXudZ350w4e7YMde4J+8nx3y/1//w0IzIkw/rNY6vuX11HHfW+FeP2d18uqufN8Ppua2/zKns44sx9p6DN9CV1/0B9p7z9Wa+3WN0Bca9z60nx+uqht0x+p4At6vfT6fevoBxV+0AnrX2Z17e597ZPpoc/XQ+pbR9tQp8vyuggXDX9f/2QTgn4aRTb8vye9H4yVtwNkkgrXyhdOXOfu0PGkhJbA+9kmCIscB601MIHPDDr/0w2oBfXwU0EP711bKzkbKPH8WqVWswYcIERFMmLeDPZLIogJpLwHrs8D4y4YMUMHcz4WXlJZg+fSqMxiDYCYQ/f+ldRB4txcSLJjKqzIGywjbcuWI3qqMGw0JDMAGVbsAmMWfC6Mpz8lO2mqZmuYfRLz0WQbo2DB8yHLEJidi5dx8mTBqPrdu3oLiwCHt3bMX0yWPwyMN3cEzXZ0OAgRL0rceQnZuNvoP6obismuB9DaobWmEyW2EJDcGUCeOxd98+TJ48GdnZ2Th06BCi42KxZMkSxeSnDhkKna0RFUWZOHi4AAMu/DV+/MDDBPaVSAgKJqvswJ7mMDy5cCvGVm7CX3RmhL6+HMF9esEZYYWDUvjls+JwYGAswuwWzBoyBkEc9/0VO7GrqBXhCQMxNFGPrcveQ3L/Aciu01FCHo0oWwnGJxgxZc4ligGXueRRlSD9+ElJSYq1j4uLwSuvv4Xbb/0lWmxNrD+zvtmn3u4kEz5uKuXo9yI2shW1bPUxUFWwmHL0vfOX4fzEERg88RyEzpiEdvbFWyLYOmB2oryyhr3pMchnDZ586LeKCRdXeU/A7Wa43c+JWkEWTtxAXP717O9X0WudPL4tEH5m3y3f/dG7A+G+zs4Xi+qv5PxU59AVyPTsE++K1fYGkp7AtLPz9nf7rlon/N3fV83dr3urAXzN2XO/7pj+rhY5uuq192fBw99z0rbTKqBV4PtZAQ2Ed4DwzOyyLiPK+vaK+UbujpYtf0fDS49RXkpzIYn2UVlD0jDb5dRc5E03L3c6cfW9XSKSRKBOU6mWdhjCgxD+yGLoI4d/I+eqHaTnFdBAeM9r1pM9CnKzsHT5CowbPxmRNEQDWVx5WCkjLyoqQPb+fUjt2wshEZGIYJ/1tnXbUFlajhlzpxJwt5P1teKjv7+OlKxq9LloJPShzMTe14gH1h9CVlIGQmEF07MY3yV5207Kqu3ch8CcC21GmpAdWvUiKnO3YnCvNEqt9Rg7eTiS4uLxxZpNGH/ORByhY3hhfh72EYSfN2sKHrzvN2Tk6ZwuwzECbfe+gzjMOaanp6O2xY5PFq5CPccJCjQjlT3VM2dPV4A7gzno0uN+JCuTCwqRXHjgduyznjBrFifXhNVLF/CzIRjDLrgTNz/wAPJtZYgn09+PsvP5hY1Ys2YzRrVk4680Rov5cB1Z8HjY6YTuoEndqjm9UTAiDQGVLRjRZyDawk3IzsqGyeYkmCYDXVeFIwd3IS05RuWjNzTZ2LfeiAsuvgSTp81g33uTkqGLA70sfqSSqRfgG0Jp//Mvv4jf/voOOsM3c2GSUWdGM+PTnBg5cTZ+9av7YW3PR0FVJZJS0rBy0RJsXbgM05OHYtT4qYg6dzIaLcEItIQRwLfTad7OvPJg1BzchuK9i9Gib0RznQNNtlr21regrJwu8Bu2Ud0QjFb5GOb1sTDqTU/3eQcXRVuYg64AeXOjUioFWSJYugbYJIiccngDXfFBNYOdZnc5x6p7chtq235DFegMzJ0Oq+057a6Yau9t3H/7w0x3Nr481xmQ9z6+L5m5N6j3BXS7O6Z7Tp3J0T1fO9VadwV+u1oE8J5PVzXznltXbHtn17Cn1+8busW1w2gV0Cpwllfg+wbCmUTWOSz9tkG4o4Js2ZNXwV5SAZ2xIypHoa6OIODOpt1hcKWTaB0/bzSF2fkF9AR6dzkcQdfmhJGMkfXG9/nnt2OM5ecpfG8300D4mb30hczeXrJsuQLhEWS73SA8hL3PAsKP7NyBQcMzEEETskBKsXdu3ImKsnKC5ZGIiA8neDPgs+ffRtoh9lNfOBJOixONe+vw+y1ZyKL0OjLITHaXztz2RpdLOvusDWTCDQYnrBYjjix5Edn7VmD80CFkxq0YPnYQ+vZKx57dhzBuygQsZIxYRVkpDu7egYsuOBd3/PpG7kewxz5oO6XZFdUNyDy0X5mZldQ04PV3P0VFfRtjzGIVmBcQvmzZMsrnZ6Cqqgrbd+2k83uoAubC6v71xZdRXpKL+x++Dy2MNxt9+YO49vbbUOqoRQgDt/uFBWN1tQ4rV63H6NZc/IOfO1EfrkV7bDTsdGSXPLXVc3sjd3gqjNXtGDtwCJpDgrBv7wGgqokLBWaC8AqC8D3olRLLi+lQILymvkmB8GmzzkM95y21ycnJgcViUky49LyHhYXihb/+Dffccx9hLp3o+b8tBPFOJ43ZJs/Grb+6B5FtZajnQkB0ZAw+ee9/2L9yHWanj8SQsZMRNescOMMZUWZlnBoXQerI+Dc16RFYnoN4QwkGDKcLuz4MjU21StWwefse3Hn3o8jMZUY6WXc9V0oiOB8Ds97b+ZlZ08IZEHybCLR18sYMtCKIyoYayYqnYzu35DpLO8G6HVlHNRB+Zt+52uhaBbQKaBXQKqBV4LtXAQ2Eu66Z7tsG4bZlT6PxnT+R/NbxS58gZT9hNb/E62z1cErkTmf3nwdTLr/qKfF0GMWIzWNjweHiVETH5IjffwBD4jnfvTv5ezBjDYSf2YtclH8ci5cuw9hxk05iwgWEFxcXsn94D1L7pCMhOYk9yaHYun4rmds6jBgzFMYQ5lYHm7HoH28jZVcxhl0+HuDbrGx7GR7clY3sAWMQQXf0gEAdQWabyhZ3EDiLHN1A2brJHIC85f9F4ZG1GJSWioiIBAwYmk6DNqAgvwwXXHYRVq1ciZzjx7Bt00Zc+8NLcPst19PfjGPQ5Vuno1O4LgiWYBd7v2L9Zrzx3nyU1bYQqIcjnP3Q/Qf2w7FjxzBz5kzVe73/0EFlCLeS44r0+7Z7HkB9VQmeeuqPzDtrx/grHsaVv/wFGgJbwdNDRngwNjabMP+TpRjSlIW/CTB9fw1aoyPJ+ofwc0uPtRf1Q86QZBir2jBywGDYeF4HDhyCoZo0OBcu6morcfTQbqSnJpwA4bUNNlx4yaWYNO1cMvT8LCPDLvndbhAuzHgEjeWeffbPePjB36O5hdQ/YXgg52zXG5ExfBJ+e+dDiAtvQTZ72s2BJiz95FMc37QL01OGKhAex0ULh6mFUvUwBAUQwPMa1Dc40HL8AMxNmeidkcyPxADmrNtgZq127zmCJ//8PHLzK0CyHWaLheNbEeBo4752FFY1KsY+gUy/iSC9nfUPpOleMXvN2wjOI40mGA12Pt+ONZsLz+yNq42uVUCrgFYBrQJaBbQKfOcqoIHwswSE1/1jHlp2rPKv/1sU6mRjhAG3V1VAnz4Mxj7j+L2UGUEe7ubE8ypDWBC3XgKAGenTkr0XQeWH0Ea2WwKh3Mp06ibVdpYfPADT3Du/czfy92HCGgg/s1dZQPiiJUsVCI+i+ZonE15SUoT9O3YgY+hg5d4dHhaL5ctWobS4BLPnzKCDejDqKV9f8s93ELf+OKZcc66So+dtyMf9e3KQM3QCQTi16I5WlXPATnC0UefspArFwNYTYjgUrHoBxZnr0SchnmZw6SS4bcz2LkZcbApmX3g+9rOfuyAvF+tWr8L1P7kCv7zhxwgO4ocBmXADZdMNBM5NjDEzGHTYn5WLjz5fjtKaZkRRWu+gwWNZRanqtx48mOCYbujCKEu/8+rVqxWgvOl396E4Lwtvvfsa0NCOiVc8iGvYg13SXkcWX4++NDXb1mrFZx8vxihHAZ7l3EPfW4WWaJqyWaxkpu3YeNkgFI5MR3iTAWPIhFcT8O7dtRd6gnBnYBBqayrJ1u9Fn15Jyim+vrEJ9U0tuOiSeZhwzjmoIQiXuYhpXJg1BImJ8ZSNt3FRIgx/eu5JPHjvwyCuJZAOJhgnsGdNR084F3ff/QivVyEKKsoIluNURvj+lRswu/cojDpnJoInjYYxwgx9cAjl/5Sj89g2mw7NBOHWxkykc+FAJO52avvl3717D7MH/UNk55WiqLwGYZEhSI0JJ9Amu83jZxZXsA2gDX0TIylTZ9uBnVeUrHc2FQQNdG1PjwpHhImXm9L195ZmntkbVxtdq4BWAa0CWgW0CmgV+M5VQAPhZwkIr/79eLTTHEik4T4fZNH0gWS+KF1v7jsZYfe9g+DYRAJufoH02N9O1BYkTaiE2q3NDcolOX/nNpTfcyGG9a5HXSvdmqXvnPicNJqSVZouvBmWq//kcwraBt98BTQQfmZrLiB84eIlSo4uIFwXQGTMh/SECxOezR7qPulpZJOzkZbah27lhSgqLcEcRn850YI2vtc2vLEAUauPYOq1s2AIMyB7bQ7u25eLnMHjECbvRwI8vTgi8v2m1wUT0DnQTpY52BKI48tegK18P5IYMWY2RzLijO9JZoDX1tiQXZiLgYxH01HyvX3jOlx7zTwFwkMp93YyjozWbNi28wCK83MQGxtL9XcLFixbi8KKOgL6FEaYtaGWrH1jY6MygRPmO71vHwVw169fr2Tp1996J7IO78E7770OO/u0J1z2AH56280oaa1CIo3XepN1X19jwAIank0KrsCjbWTIyYS3R0fRCd6KJjK/6y4egMLhaYhxmDFl6ChUOlsYi7Yd+oomGqKZUV1VimNH91Nmn6x6qgWEN9hacfGlV2D8lMmopqS+laqevPxcxq+FKWd6mWNkZCieeOIRmtE9RqAsH1isH93oRYY/ZPwM3HP/owi256KgvAIxETFY+NEn2L9qI2b1Ho1x086DYdxQSuaNnGcoWwkcaCYT3mLTw5F/FKHtOeg7JIUVDEJDYzWsIWYueBzEP//9CvKKylBWRRAewTi2CAJ4yvLt9K4/nF+q8tmHpkXTZd2pnNqDAp3Yl1dLqbtdPZ8QwjYhxkH+7YO9Z/bG1UbXKqBVQKuAVgGtAloFvnMV0ED42QLC7x4Ne1mWd0pOpzeU9Cfai6rR0mcSrA9TPm4iq1Zdor6UunXm0uNpYgZwS201exdpABXBjFy+mn+8CG/OuQI/HFSDPhkBoE+SYuGUEzv3Mc75Naw/eMzvG7l08UO44fg8fH7ryJP3KV2MO2/YiJkv/wFz47oZbt+/cPH9wBOf34qhnpt19XxnQ6ljfYwj8tqAeXj5mbno7pDw2v6JmRuxNvkPuLJAziUec5bsxpKO48x54iXcetLE/C7N176hBsK/9pKeNKAbhAsTHhMbf5IxmzDhhQV5fA85sXTxMkyccA7fNyYaeJVjyJC+2L5lHfu2Z+DQ4k0IX3MEU346GzqC6KyVWfj93jxk9R2pgFlqQhRduZk/TnCmpzw7M6cIx4vYdxwciIIv3kLB4S/IriYQJIcSMDpgpit5aEg0ohNjcZhO3tSwY+fmDfjRDy7FLb/8KSxmAxxt7C0nE75i1Sa00Shs+PChyCooxnsfL0JJdaOKVGtvboGFLLiw+L1790ZWVhbaOJawziJHFxB+w2/vQ2neUfznxX/CSYn4JILwK/7vpyhrr0H/hGj0CzFiSYENSz5bganWetzdWIeIj9bDERuDIEa2NdMkbu3F/XFscAIibAGYlDECFQThwoQHNzAfnbFiVZVlOJ65nw7wqUqWX9/YjCZSy5defhVGjB+Hqopa5YZeUFDAvvxwBcLbKT+PIrN813134C9PPwcjo94iQkIRz958Nmuj38DhuOjieQgxt6Gwppo93RZ88r8PUbDrIGakjcDISTMQOmU8dLHs1OZCpJOKoYbmJgXCUXQMIS3H0WtgAmsdh+qaMoJwowLhL77yBgoJwoso3Q8nC54ezYgzfky20ZV9f1YJe8vtGDsgGRFcnNDxM9lBqfq2rFrlSD9uUDyS6QkgiyMPvbLtzN642uhaBbQKaBXQKqBVQKvAd64CGgg/S0B45V2j4CjNInPSnRO6sD9kV0pq0NJ3IiwPfYgAAvDAehsclMK22Ospc+XrZJiC6CZcuHkLVt7xIAzsYZzyyD0YcPWVyKW51Otzf4gEmsHPON+BxNQWNDXym6V8uyTKM1/w256BcALaDwmAlwj4ve44brh/dzdvghE+wfYJUD91Y+fgvLu3mAD313v7CcKP47oTwL8Yi+98GM8z8/ZLAL8L/7r4Y/T2tYjwDb7lNRB+ZotdXJCNBYsWY8zYiQqEu5lw6QkXEJ6dcwyhdOTeRWZ3/MSpqCRbnFeQj96UVq9ftRhzCSSPrNgO6/qjmH3b5QqE7/t0Nx7Zdvz/sXcd8FFVefdMykx674U00oBA6E2QYgELAiLYUcEGuroKrmJdd3V31d113QULuopiQaX33kuogQAppJDee5+U+c69k4QACSRIlP24488fMJn35s2ZN5N37il/pHbvjxBalwN8nODuyGw4M836OlPEJmUhnWq1Oe3cqVsXtmTCCwsr4e7riN/Nmo3bxk+k49yA6Q8/jML8PD5/FB5+YJLMhAtrtabRjMTThs3ue5CafAa33nozUrLz8OmX36OEqqwrx62VFhbg8SeewuDBgyVJ/ydLznbu2c0aCB127twps+Ev/elvSIk7gX+9/yc5unD0PW/gvqefQE5NPvxIQl0NemxMrcG2Dbtwk0sN5laWw2XNQegdHJlpt0WJtgGHp/RGIgmoTamBBLUXCukQOEVCa11J6725KQoLcugoiEVIoJ8k4WUk+9W05U+cPIWjxgaioKAENSxry8rKohuBWLkbR8W5OjnimTnPYfVPKzCs/0AejxOc2NZez0UHHa3plRU1cPHlfHIfH9i4uGLhJ5/ibPQp3NZ9MPoPHQuroX3R6MDCNDsniVkpm8zLy/ldm5kAp4Y0BPagPV5jzwUA4RgyQ/SxGDoCljMTnovk9Ey6BnwR6mHJtUoDFw1McOhUMvP69VxoYH6fZiMts/h6KvZ7TxUjv0yPkZEe8LahZYllffO+PNa1J67au0JAIaAQUAgoBBQC/3MIKBJ+jZDwoj/0ZTM6s4OX4uBUWwx5ZdCHjoDVvB/khZ9JaQVOl+6EtbkzAp2GolKfR0c7iTmttIunPoy07fvAnme4hwdi8oFtyD6bjiW3TIJLAUfu8AK8//AyuPvoUVsnLK0k4bc/TxLOYqZO3c4nrDHzH8e8lCZCezlF/DzF20iGt459Gx/4LOs0CZfPu6ENon/hazlPCY/EOEQjhc85PfkNzAP/3aKEe2CWIuEt52TLqdn0F9EpIG4tiwOiq6AJa/mzlsfJU+vcz5pa/S/ajneIHzmQXP0Wt5zMs1i9dh36DxjSQsJFZlqQ8NzcbEnCPZmvjj50BIHdw1HEVu9cdjKEBPgilepub9rYozfsg8XeeEyeNx1mDmbYv2gXXue/c8OGwIa5YU9XS/h72UJnQps5yVpqdjkqOA7MzMoB2bs+xNmTW+WIMgPvq24oRWA3PwweNAKu3u5YsXw5leJ8JJw8jgfum4SnHn+Qjd51XHYjqac6fOjIaY7D4gLAzWNxIiEJX367lCPKiKeDEwy0jtvzT6F49+/fH8ePH0dZZYXMhG/cuFE2qv91/kIc2rMF7/31TZix/XvQnX/AzBefRWZlLvycbeFnY4H1yZXYvHY7bnSowpwKfnesP4Ia2satbOxRrGvAkXv6ID7YFZZsRxdKeClL506zHd28lAfC7y9Bws8mxZ1Hwms4Xnvi5KnoPaAvCgpLZV5dzEMXqr27h5v8twst+n+Z9zZiY04ikCPRrEn4b7+NURwuaJRTkS8pKcG+PflwDAyAE4n4Z198jtTo0xgXNBADh4yF/fBB0Fs1sEDPWWIm2tH58qHJPAOH+lQE9PRGPZvrK6vKuTBhLhvpf/xxDTKyi5CcchZ+3QMQ7MHFDlr5q7h4ciD6TBMJ94UDi+tMuS2T/dh1vEiW4Y3u7wVfGxbw6c3wylfHf4vTmYsyP+LWm6eqPxUO6jxQnwP1PaC+B9T3QDvfA+IXtPhd+VvcFAlvIuEJybnt0t/gADFOp2tvhb+PREN22wU+gqyYWZAkF3IObfhoWL/0lfy3RYUpjhT8jL25r/Ci3hW3+H6MIOfBKK3JYMbUFtvefB8H/7WAhVBAn/vvxshFHyM95hS+Hz8NPuVs/NVaQkvLa3ifcnh41qKmwgRWE0jCH+goCRfke0Er6/YsYN65f1+E2LhZrWzrRsKdHBDJEUlUz8XPpuScs5VfuPFlbeZNanZ8R4jzhSp387atCbxSwi8m3S0M20i+/5+R8PysdKxctQa9+w2ED2dNC4JqnFFti/w8kseUNFq6dZLARvTqiwqquDlUnAcM7IOog7vRt29/nNp2FA5b4jD6jYe48qVF/Edb8Ore08gcfCMsOfbAluMHA7xd4Wxrg3zml5NTs+lCsSU5dETe7s8Re2oN/N2cYGVig/KaMhZ7kWKbW/N/8XnV0dKtwxE+18z778KTM6Zz5JYDR21VMZcMjtWKR0FONkaOvAGHT8ayHX0FiqvYLO7oTKMLpyiYm5Gwa2TGup7/C5IrnDVrN22Qo8AenPE0W8GPUG1egobaKoy+40U8POcJ1HOkGtcT4OHughN5lVj69Y/o76XFG/lMR6/agVqq5DpbqshUkPdN7oms7p6wLzGgZ+8IFBmqkXD0JHS1dPGQwGakpaAwL53zvz1l9ruUc8E15jqZCQ+I7IMyjiir5szyAlrA7RmhsXVwIQbmVKnN8Mkbf0AdlX1HJ2b0Tx3C43Oego9PN9Qzi12WnoLvPlwMbdgABA0aiU//8w8U077fz7E7ho++C86jB3NEmQ4WHBNnqjORJXYaLgxUph8ldtkICglFPc/nKk6asLO1xJ69Ufjp5zXI46LAmaQ0dA/xJwm3oAUdLHXTYs/R09JxNKpPMJvj67gIwmw+Iz07jqTIormRff3gbCkq8HV4/cuDXfvLQ+1dIaAQUAgoBBQCCgHjtakQdPi/uH4TI08bGb0Tf2++/9eCSVxDiv/FFBxRjm3K6y3x9+b7xXFcbySck8jahF/zW5PwonZIuJwUTpUFueXQ9xhFBXwRxxxRsa61xsGc77A//3U48YK+vrESNdWWuMnnc3R3GobyxmyOLtLi5OKfoKmpRvhD02Dp7oQMqlI/TngAniUatg8zI0n1ykBVrkfPSnh6VQFj5sD2gXc6d45KNTuHqvFkJNOa3mzhFsr0okCq2uM9GcO+MDvemoSTg49jDlsEsZvJdmcy4eJopbqdjADuJ6XpOdt/Ea0JtjiOBcBcZtfz5mNOxmR5vMb9dSDT3jmkftGjlR39F8F32Y2bSXhE3wHw7ebf8mXeTMLPUF0WeeF85sB9SdJLmLfOyy2gWuuEpORYDB8+Asc3HZQkfOSr98PE0wKJ87fjld0nkT5wBKwpBttba+Hr4cLPngUKi0uRW8DPNYmaKAw7u/mfOBO/AZEhgexyYBmZuyNmP/c8ekf0x5mEU/jbO++eR8KffpwjymivFmVrFib12L3/JCpLS3gcQ7GfOexvlqykGVzLRQR7lBeX4L6HHsSE2++Q48m++/ZblqAVU/mtwo69u6UdPYTPo6+rxvGo/SSYdRgy6nHcO/sRODALHezpiqyMTJwsqMHqH5ZhWIAt3iysh8Xa3ah3dZQkvIwLBYemRSI72EuS8N69eyPfUIW4wydgWk7Sy0WAJk9b6AAAIABJREFU0uICOaKsV89QScIrq/TMZ+txz7QH4BXei3PCy1FDZbuQGNtRube2cyA5NmV+XYOv//IWFX2NJOFZJw/ikedmMDNOBZvfh6Vpyfj2n9+0kPDPP/4XSuLiEGkfiBE3T4bHTcNRb2sOHcvzTLQaWsqpW5OEV2UckyQ8MLg7DIz0VFRyJjrfm90c8fbz0rWShCcmp3O8W6Ak4Saigq/RHHuPxTOeX4eREUGwM6+XJFyQ+N3R6Shn0dzw3t5wtqCn32CJPy5SmfDLfvjUAxQCCgGFgEJAIfALEWgm36LvpqGhHgml9ThWYoL4SlPUGjpQfN36+S/hTG4Wodo83Fbb6VjmGmbTgEgHA0KpZpjyOkOU4zaTcUXCjQj+9iT8ebb3XqSEcwXFgle2WeWoDh0GqzeXsBW9HjZVVjhcsAR7cl6CI5UwM1NLWiFBm2QhS4wsMc73M/jbD0alIR+2omCK9vQytjjraFHPSUnGj3c+KEm4rbUVLFhmxLG2UnHr3bMIfjNnw3xyZ9rRW1nIx+cYc9SzPLBgQetseCRmzcrBgvMK3JqIsHysKGYbxlKnVhnsTpJwaUUH1XSRJb9kLrxZ9e7oJ70D9vaO7uoXPk6R8F8I4GU2FyR8xcrVECS8m19Ay6OtOSO6IJ+t3mcSWXLmxObus/Dx9mfTd4Uk5BG9e9BGLTLMbojeGAXHrfEYMneKJOHpn+/DSzuOI23ADbh3bD8quZUsT6tgtpgrtCSWjSaWHIFVilKOBDu79WskJmxET9rbG7keZmZpitf/+DYm3DkRy5f9jPfe/Qtz1eY4eigKTzx4B2Y/OQM2bAIXJNy0oRo7956QJHzw4IGIOZOMr75bRldMo8yEi5b1UTeNpYX9CZSxJf2Pb73FTHQ5p7CZYcvO7XxdLniGI8piTh7F4s8/oxJeg9smv4ypz0xHdW0JDOWltJzbIrZQj03L12JsmDNey+MMctrv6905uouZ8EIzAw7f2xfpdA45lWoQERGB7NpSJNEWblbN0kfO384kdqlcsIjoFUYnAZvQ6wyShE+77yG4BfdAZVk5amkJLygogL09h7rR0VNLLlvLL6mv3nmD7fIWnOHOue1Uwh9+9lHa6L1goCuo+Gwili1cAZPuveEdMRiChJfGxyPCxg9jxk2B162jUGtpaCHhIocuSHh1ZjRsdTmShGs4Qq2svFiS8F2792Mpi+1ymVFPPpuB0PDuCHLTnkfCGziN4oaeAS1KeC2V8P0nMlBJf/2gniynM69jg7oF3vvhUj0ZXXtOq70rBBQCCgGFgELgekBAEHChfAvyXUJH2tIMkm86hq/kdu56+0q2Pn8bcVziFmrbgHt8DXCw0kkyLpRx/0DhVb5+bteuEi5IeNY5O7pYZTHRCQW8GrUhw2H1xx9JwJlpLGM7ctEK7M2ZBzsre2hNbaGvr2FxlBO8Xa3RoD0FfbUdbun2EXyt+zETmssLfnY6k6VbOdhxDnESlfCH4MmLZFsbK2gt6mhJbaTSZMoL1AYMeHkG3B7vZDv6Ao+mwrWLs+HtKuFNyvX0d+lgv0rt6AGyydxokUe7reZNCvz0DrSed3IhoKs/RoqEdy3CBdkZWL5iFXr26Qf/gCBpXRK2IUHCCzl/OjHhDAmtMy3LFfD28pMjylJSUtA9OABFnE4QGtYDh9bsgdO2BAx8YRJMvSyR8cV+zNl2DNlDR2NsqJeIRcsyMb2+hj0MdLTYU2EmCRf26OStXyHt7HZmwn1gWmcOVy8X3HX3FAQFhiE9LQnfLvqaK7kGHNy/B089fJck4Vb2zpJMa+oqsW0XVV0LnSxe23f0OBZ9v1wq4WJOeC1Hgd1+1wSMGDZc2teX/PCD3K6Oq8Xrt2ySs8PfePdvWLt2Fb749784e7wBE6a9htsfuZuW8Tw4s3+irtGEq8oN2LF2E27r4425qSSsJOENJOFmbEfPF5b4KRFI82eWu0rL4+iD1PJ8pJ9OhJZ29Dp+CeUSY2FH9+vmJZXwqmrmprlIKDLhHixyqyqvoKOnUmbf7aiCm7MIr5Yj2Gp4nJ//cR5fnx2z7RbIizuKh555RJJwcLEiPzEO677ZAFO20DuHROCLTz5CBRvge1l3w5jbpsLzphHQs71dzBfXaBu5Ty5wltWhKvMIHCwL4B8UyFUP5ssrSqQdfcfOvVi2fD1y8ouRkpopSXiAi5kcESeU8AMnEjl1Qo/BISyCY9Gb+GVaw4XMw7G5XFSoQ/8wV9ib1HJ10xIfLT/VtSeu2rtCQCGgEFAIKASucwQEAa/nONZiTl1ZmGSC3NoOEPDW3UUX4XdJKbxdtC+xFVOKDXgy2EABlSNTKYwGdne+rt61a5aEF77Qk0p4gvHN4DuoMaXxMU9PC/poWL2+iMU/BpiV1OBEySocyH0XlhbMc5taMa9ZxyZhezixGMnWMY/EoZ4zcEt4Ee2AsT5/RTfbQVTICyQJt6RtPZOW2p8mTodXqYlUwrVUwnllybIiDR9jQMCjj6LnW3/q4ElxvqocOmsyAhbsox1d2NJbZcOZ9/48cFnbo8xaE93WhWkXHEHoLKOtva3beUVwfIC0vrcsDFy4RTMJfxuBi9iILueatXETGfUraWjvIHJX8jBFwq8EtY5vU5iTSeK1EuERkQgMCpYZIkGurDjfWpDws8kpjGy4orS0lMQ4FKdOxpGEp2LM2BEk4Xn8mQ+2fLsW9ptjceNrD8DM20ra0Z/fdAglY27DmBBP2FhZMpVt4C8KfrYbqA5bOyIlPRvFZdVI3fENTp5YKe3o1lxcyy3KocXZOE9cZML9fXxRypIyQcJnPzoZwo4usuTNJPz4qTQ5D9zT0x2H2Ei+dPVmVLM5XSjKWhLEnn16wZFjC4V6X1xYJAvPmJLC9t270K1bN4y9fSJOs/RtF0l5PUd4jb/rD5jw2D0kysUIZJTFxdUTe5Pz8OOX3+KmHi546WwpnEj8G93sSWwtUUAyHDW1N9J8neFRzdJHFsAlFmUh8chJlGUUICAshHb70yguyORhVsuSOP+AYJwhhg889Cicg8JlHryazeWChNvak4RzvzVcIKzhmLLP3nwZDjZOjASYozgppkUJFyQ8O+4kfvp0GawjhkoS/tXC+ajmAklPK1+MHT8VLmOGwcBZ7OYc46ihfb2OtjSZCc84DCfrIknCGzg2TtjR7e2ssH3HnhYSfjYtC8GhgfBz4jb8bq4lpodPp0gS3j+QJXEsehPWsmpuf+xMCaq4uBAZRCu9pprf5RZYuLbtro+On5nqkQoBhYBCQCGgEFAIXAoBMUmlli6+L880Iq5cDGW++Ca6XHqzr0fcTuTqeYWlgZu1CdxtTJFDR2JepfAVo+W+XI5XFfcJUUZsZyCZ0rBjR27LP0UzMS8tEODE52u+SKd4I7bJqxD7YpHMBbcwu3o8FkrhU2fBqNslByr/v3vDr1kSXvR8KxJubsJxZXrURYyB1Sv/pVLNOd98M4+XLsfB3L/zgpwFQ7RO6nkRmJVlRwLuCAfnPF6wV5AsWECroY3TPgOGehuM8X4X3taRbE0vgRULpnLPpuKHCQ/Du7hJCbc0knBeQ/J5DAic/gjCXu9kJhzN6rMoZhOW8lbZcOas79w1rGMkvPXp1kEV2ki4cUGLedPiQEDrIrhLn8vG/eTIB11Ls8FbH7Ui4V37fVSUm0UL8gqE9eqDoO4hkoSL7I7ISxcV5nPU1kmq3UFIT0+nnboPYqnwnjoVi/G33SQz4aJVfeVnP8J24ymMe2cmtL42iPlgHX63IQrlN9+JQf4uLPZipri2mtSX+2bRmpW1PbKpthaXlCFr189IiFsv7ehCCbd3scPTz/4OkX0GYvu2jVj2408oooVb2NGfeWwynpr5iCxma7ajl1WZoqqslOPKWBx2+Bh+XLFBKuFCURZztV+a9wc4OTigsLAQMcdPYP/+/bSa12DNhvXw8vJCSJ8ByKNSnRJ7mrGWKirIz2Hio/eyfbxAkvASzuCOZ75qy8qNuHNAN8yOy4Pd5kPQu9pBx+coYNb6yP39kMIxbB6V5pKEJxVmInr3QcRHncDNE25HciLL43LTUKevkscxdNhI5BYW4/4HH4Gtb3eOS6QSztZ1sUhgw9Z1E2a49bTtV9XW4bPX53IsmQvHoZkwy52A6b97jCPMuDBHEp5x6jiW0o5u33cE7APD8SVnnQsSHqbzwi0THoTbmKFotGKLPEveNHT8iJw5SjgvPP0QXGxL4Bfkx1iOMRPuYG+NzVt2MJqwUSrhaRk5CAr2RzcHbmNokCQ8OiETjVzwiKTqb6Wp4S9jYk9ifzK1ApVcMOgd4AAbQ6WYN4H/bkzs2hNX7V0hoBBQCCgEFALXOQJVVZU4SffwF0lkxRfcmq+fG2orseXZHvKnT36XiGROcnnvDk/09bPHl3sz8e2xMjw9zAV393Nt2cPSo/lYsCsbW5/vfd5eszkJZc7yNLhaAR9ODT7vZ3Jf0VVMA7c+lnMa+ePB9ejlboVwTma5nm7XLAkvfKYHGjizljXnItyNuqBRsHj5C6pgdbCs5sicsp9oQX8flmxS1lEWq+XIoYx0e7ja057pTKWbF3wFReYoL3VHNy+29eoqUFpbwEtNK0wJWgxdgxN07hbIOMSL80kz4Ku3go0lCbtV/TkSbmJA0COPILSTJFwS2K0k2h944GeZ675YCX+XU7hlZnt23/PPt/bIdkdIuHxMdNukuUlVx0UK+vmN7pc/+TvStn75vVyNRygSfjVQbH8fxXnZLONajtCevWkxD5Uk3JwZbAsLC+a/2WSeEC8z4ampVMQ9fVHLvLUgwCEhQcjIZClgcBi2fb8edptOY+xb02HuYy3b0Z/beBC5w8fCRq9l5IOrpRzCXVdfa9y/1oKfZyvari05J3w+c+eb0Dc0CCU5ZQjvHYY3//RnWt/9kRB/En/98zu0WVXicNRePDvjHjzx2MPQksQLe7mwo+85cArFnCPu7e2JVBbGCSW8gkVmbuyFCOsejMlT70a/yEhpsV+5fAW2bNmCyuoqbNy6BUOHDsWzc+fhpyWLsfLHJTzEeky4+xWMmXYbKsoLEMqxYCFBPtiTlItvPl2EMcw8P3MmH867Y1DtZCcz4fm0eUc/MABpfrSjV5hJO/rZErbKxyQg+WgsyTJL4qyJJZXwPszRr169mk4eDYaOuBG33TGRJDxYquCShLM0ThTKGUiaRSa8oroW//3jK3Cmfd/Cktb23BRpR3dycpGZ8NQTR7F16W5YMQ+u9QikEv4f1KamIVzryfntzJuPvQENfJwg4TBjYQsjOo1F1SThUXC1KyUJD5CRHNGOLpTwdes3SxKeX1SGTDbgB3b3h6893UmNwmlkipikHPLxeknCLUHFm2nxSm4fl15JJbwBPf3tJAnXwAKfKxLetR9ctXeFgEJAIaAQuO4RKGUnzjexekSXcKJKO2jUluZi98tD5E8/XJ+ApdGFWPtcf/7LgB/2puBEdi3+83AfvPfTfny37RTuH9MTL90zFE9/fgAfzxyC5SzaXR2VJK9l/jR9NH6MSseRxAJ8/PhgPPq3ZXQxs3SN0bbCBhsUmzjSxWx53pE0H1dfhzpM76lD70j/6+p9u2ZJeMGzPdGYQ8WEo4MaHP2he387NI3VbBWuQUzlauzL/QcFHzuO2NHxwrWWOUVHeNBm6uiay4tHFkQVaVnK5IbufrS6mmQzb8kmQOQhwuke9LV9FjqqO7Wl+Vjz9Cso3n4crrSvW7AcSmtNMwYVcBOWKgmrZSBJeKeU8CYiLM+i9saIicdQDb+IgIttrpCENyvXl7KpG/cdjUs+pun0P7eQMB7XqjlEkfCu/a4SJFwo4cFs6Q4OCWsh4UIJFyQ8NSmRM7ftcPjwQSqw3hzZ5UtbOYsSOWUg5uQRaWMXI8pEMdugFyfLYrasL6PwwpYjSOw9CN72VG2ppDIoLIvZhIVZZJi0Ok4p4Bd3xraFckRZBFVZbaMFR5cZuMDmgrJSYWvmnG9rG5TV1ODY4f1Uwu/BzEcelO3ogoRDX4FN2w7JQrXu3QNxOjkV33HElomlPRcO3ODm5IxSto73YvZb2NHjTsfSpm4Pc52WWfKdkjA//rsXsWLpD1j1w/cynjJ52uu4adrtLCvLh7etNextTXC6SI9VS1bhjgGBeCIuB3Zbj0kSbskm8zxmo4/e3x/pJOGulWYI59ivNObJ6/LLUZ5VhA07t8GOWNkwm33zTaOwatUqHD9xGjePv10Ws+nc/biwUUUSXkHVnUq4jR0aSZar6xo59qsGn7/5B74OD6mEGwrT8eDs6XL8WjMJ3/zTTpiH9YOJSzd8//VCGLKZ0ycJv50k3HXM8BYS3qyECxJelrofbvZlkoRz4Brb2stkJnz1mg2ShBeVViI7N58kPAA+diKyU49qZtRPJufKfHgfPyrz/KYVt0reH5dZI4+3h68VbMHFEY01PtsQ17Unrtq7QkAhoBBQCCgErnMECgsL8NpBDRfKjRbwthrMa4oysP/NG3Hg5FlUG8zxxfYULJg5ELEp2TiaUsJuLTuEeNrhvvc3wsya01kqS/D93FsRl1GIicNCMX/5AXyxk+NqzRqx5JXb8e2OM0jIKsXCZ0djxj/WscvLmq5ic6SUkYOZ2ZFfNSnhF6wKWJB3vTtUg34Dul9X79o1S8LzftdLtqOb0OJYb8EipSc+gn3PSOiotm1kC3p8yUaWIwVRAa+VFnRXEnAXtxwWFrHEqEjHVmFXBPgyt2CWS4upIOD5iHScgqGOL8PAi8faijysfuJl5GzaAx9HX3F9TwWORMCC/4tUBO/oPAk/vwRNZrPFmLF2b22oyi0kfDIyODe83Yw2Wm97ufK1VgdwGUW9tQ29I2T9t/y0KBLetegX5WaSfK2Fj38QR/ZF0F1i/CIXxWwlxYVITUyWqrhoRw/w85cZIaGEOzk5IDo6GsE9w9nanQ6r7w6i98ybYdnDHdlfRWHutiOIH34DPMwcWmZGiv2KbLjYh8idC9t7xvYvEB+7Dn1Y9KbVWJGqN6CgpBQ1/A6oZqN6D1qiDcw0H9y3By88MRVPPfEIzGlHFxn1+uoSHD2SCCG0Dx3G1VqSyO+WrSdhNKWS3g3dSTKTkzJlXsqE7XAN7JJwdLTngp4e+6OiZDHb1PunY/PmjSxnWy1z6HdNupf3PcR96GmdZ3xF/GIp0WPdunW4eWAQXtiazJlkp1DhYwc7jRY5OmD/zMHIJSn3qGXWqW8E8+5pXPwjGaW7Z8WqFbDjTG03ugn60Lq/Z88exBw5jJE33YwHOJXBzNZFFtZVVJTTnl8o57M3yl+mJsS/DP987WXOWPdiPMAE9czoP/bS03Ty8LWwB6MwLgkbft4Ai8hhsPAIwqKP/gm2VSLAygvjJjJ+M2YEqlhCaW7GcY6M9zSyFE9bTjt6yh4eTy3cAwJ4H1VuRgXs7W2xbMVqrCIJFyPUsrJI5kMD4GEr5n5zljgxjU7Kkt+XvamEW3CBRNyqaGc/kVjEMXINCCMmlnUik9ZIO3pT10fXnr5q7woBhYBCQCGgELhuEcjLy8Gcfe2UsTWR4JqiTET9eRQ++nEn7h7bH99ui8ONvSi98VrscGI+BoZ4yKz37K9jobV3h74kF/Onh8uRpIN7dDsP24OxmXjhvwcQ6uOIL54bc97Pnv7yFGLyya7Yx9Pe7R8jGjFwcNh19X5dsyQ8dxbb0YUdnXlwzrhBlSVPiqffh3Pf4Wgso32i4G2klnEcUHU3KuQOzIAXstiJilGpBRVwZ/h6N6LRNA+1ejNaLYvR22UCBtj9Hia2zI6X5WPd7HnI2LibuUYfpkRB9Y1D44UVndeVpqK1zZxEnCfpldjRr6sz6Dd8sYqEdy34zSTc2y/wIhJeVlqMpLgESZZPnjpBUhZKO5INF8CKJAlPSEhAaERPpB6jTWnJEQz53V2wCHdDyic78cLmg0gaMRJuJOGSfNMO3kzCxZ9CERf7Td/2uWxH7+7lBlsLR5RVlMLZ3QORkYMQF38K+Vmp0Fnb4WgUSfiT92PmYw/CQCu7GDlmZqjhLwkb9kUY97101Xos37ANFRRpg7uHoUd4KEk67erFRRxLaMlCEHMjCaeSv3XHVjnT++5pD2Lr1s1YR7LM1Tnc9+AM3HPvA8xsU8021CHA3Z3fQfXYsG4jRvX1wbO0WZtGx6Pal/lnqsi5JOF7Hh2AbAcbeNdbo9fg/khITkJuahbMOJc75lQMNDXMrPO7JzA4nBbzKmSdTYGHty9uIeG3cfZiWVwlFx2q2VLOkWgsxKujtVtDNbyU88ObSbiOz9PAjP7Ml2dDa8nJDyYNKIxNwYal6yQJ17kHtpBwf0tPScK9Rt/QJgkvT94Nd1e9JOE1bJAXJFxEDlauXidJeFl5NUl4Lt9vf3jaiVmOXHipM5EkXCxeChJu1ainYg+W4JnieFIxv1zrES5IeL1YAVckvGs/tWrvCgGFgEJAIaAQEOvuWXhxz6Ub0WuLM3Ho3TF4+oPl+HjOJESRSB88nY5B4d44nMAFdxJqezr/Zi9OhlYIA4zjzX8wkO68UtxMwrx0ezRjZ8V49eHRmPfFDmyIrUZfOt++eO5GhD7wT5hZ2MBUZwOdoxdFEpdLk/CRjRg81JhPv15u1zAJ7436zKYWXV6Um9BiWmnjDcMT78B1wFg0lqZjb+GfcKbkECzNmINEDdUiLUf6OKObJ+fiaQto5TSVRLyPy0Ra0J+DmY0O1cw/bJj9BrK3UAF38IWOF4taqlomVGuMRECMEScJ58oPHagsZpuO0Nc6W8x2vZw+v+3rVCS8a/EXJHzN2nXw9PVHz169z1PCKzgnOzE2np8dLY4cPUTLd3dJwvPy8iRpO3bsGAbdMAxnj9Kyvuw4Rs2dBh3HVJ2ZvxXPrduHuCFD0c3GQyrfzURcKOGCkAslXPwvlPDkxM2ymM3SjN0PzFAP4kgxAy1Tq1Yvh43oi+CIrZijUXj52Ucw/aFpaDCz4C+HEjTWliFfzO221jHRUodD0aewYuN2knANbfNeHEdoQzU8jL+kcpCUkiifV7SoCyu7IOHDhw/HxLvvx8ZN67Bu5XJJwu994FFMnHIv0lnWVkZLlrO1JdJLDdi5bTsmjIrACzvSoGXeu9rXCXbMSefamWPvYwOR62ALT70lIgb1x+nEBGQmpcHLnqV0LEY7tIuN7eUliOg3COHhPaW1PreAxWwzniGhtuPc8FqS8Cq5uCFiAMKNYEYFvpDlbR+8PBfB/t2YCScO/Pn0uU8RDoGJAUXxZ7Hq2+WShGvdAvDNf/4FTW4uAq29Oe/8EUnCq7V6mJrboM6knqWV/B4srUH52T3wcKM67+/P0Y5c/OQigLu7K9ZwoWEli+0KRSY8U5BwP74GwanPJ+F9OBPdkvEgQcKrGkwkCRdKeDMJNzB+8OUm1Y7etZ9ctXeFgEJAIaAQuN4RECT8ld1osaM349HaCS5I+NH3bsKDf16KeQ/cgB4B7njoneV4ZtJAHIrPRnpuCf721M2478NDSKmwQIBNNb5/fhBe+vdqvPfsnfjopz2Yv/Io3pkxCrcMCsWd70Uh0NGAL5+/Eb2e+t5IvFnGJoi4KYtlBbc679Z0MDra0d8bpVEkvAkcTXxSTruj3UICuz4lnD2rDxrSW12scUSZhvOEqyy80Pjkn+A66CYYSMT3kYgnlB6ARu+B8hIHcGwxreRFqNGLLHgW+ntMQV/rF6BhZ34NbRTrn3kdeVuj4O3kTQWcGXAqZcKC3lylL4iAyIM3k/AAkQl/9c/X+2f5mnz9ioR37dvSTMI9fPzQK6KPWJ6STygs6FWV5bId3YvKdFLyGQQGBkoFOjXlLK3cYWxJP4UQ2tGTj5yB5fcHMfyFu6ENdUH6wj2Ywwbx2MFDLiLhYtGrNQnP3vUVs9prpR29mjOsQ8KC8YdXX+MIslps2LgWxw7uR0lFJU4fP4zXfj8T906dDA3naNcwJ15XVYr9+2KQm5MhR39Vcw72T2s2cVHOmm3fTqhkzvqluS9j5MiRyMrJxvfff4vY2FiphO/hyLMBAwbgzonT2Aq+QarhZLa4444pmDB5CuMtVSSZDXCw4gJASiE2rlmHe8YPxAu7M2B6PAFVXnTmcHZ2toM5DrK4RJJw2tF7DuyH02fikZWYhr7hEVwUZNb6x29QUVqE8D79MWLECOzZsY1q+Vk8+vTvZYu7uAkCnpaWJvPeQg03YfO4WDx458Xfo09oCEeU0cvDfTzw+yd4XPUw4aJiyZk0rPl+JXR9hsLMxU+ScBMukAg7uiDhnqOGo0ZXZyTh/M9A1mxeQsWdJNzLowHu3diOTiwqWQzXmoTnsR1dkPCwMH942Rp/RfDtwPHELI47M5VKuI4kXLyP5bTON5PwHr72sKIrqZHZf2VH79rPrdq7QkAhoBBQCCgEhB19/qFanC5uezyZQEiQ8OP/uAUPvrMSk4YF4u7RERjw5FdY8PwtiGLPzfyVx7DsrQnowd/tWeyN8XKyxOmz+Zjwh2+RuOR5fLTsCD7blgmLhjJs/WAKtp/IxfK9iVg0Z+x5b8DhpFI8tSiF1OripnbxwB6O9XhmiO66s6MnsE+nrdtvTsIznux7PgnnURrMmRUtL0OVzh2GZ9+Fy6Ax0JRlYW/RGziZFwVb8yCG/muY82TGkQR8kOdU9LF8EY02zICTgK979jUS8INNGXAScNo4TZsU8GYQTNiIrhH/Nynh/oqEX7PfZIqEd+1bI0j4uvUb4Orpg959+rKYTaxVGaRVXBSGCcIt2tKjo4+iT0SEJF4pHIPVp08EC9VOIzA0GEmHE2C6eB9GzLkH5iHOyFi4Fy9vOYy4wUPhY+Muy97ETWwrF8CE64X/CyU8betCqYT3ZhN3PbvYgoID8c9//4ft5t5YuWo55n/4dxSXV1CRP4E35zyFKZPv5HeEpSSPJixxzM+rxt49u7h3zrHUWuNFfUUZAAAgAElEQVS75euphBvg7ubJudx1eOuttzB27Ghm2jPx4YcfIikpST7v1h3bSYiH445J07Bh/Rps2LBOkvBJk+7DbbffwaKxGmgtzOHhbI8DMWlYu3wVpt4+GL/fkwHzU8moIQm3qeOsbidz7H90ILKsLNCN4xH7DBuEWDbKJ55KwNC+A6Hn98y6pd9BT1LfPawXBhGTXVs3IiMnDw89+Tw83d3ka0lKSsHZs2fpNgiR5XFinnlGRgb+/srLiOzBGAAdPiZsUL//+RkcK1ZP+xfnhiekSBIulHATJ19Jwk1ZQCdI+B1THpMkvMq8VmbCa8AMN8eJCRJelrKbUR7AlTPYhYNAkHA3Nxfm19di7ZotECQ8OzufCy2B8LRhfwZ5eBk3P3YmE1qeF4KEa+uZs+d7KEj4iWYlnCTcmmPmhBK+cGN81564au8KAYWAQkAhoBC4zhEQxWxH00rxyXGSnebbBfJqXTndwu71iM0o5XzvBng7W+FoajUnwNjK+F42x7DWVeRjTIQbwqmSx6bkYtuJPLacW6FfgC1yyhpR0OiIhuoyBDqwMNfOlqVtZQh2oarC3/ca9vaIHHgly3VTylnSxmuxtg7m6b516M+xaNdbMds1S8LTH++PumY7etM7JtOdLFEy4ezfGis34Fla0/uO5gVoHvYUz8OJgiiYNvpSyc7BYM+J6G3xe7ZImUBfWcQM+KvI3bKPCng3mPPCX0cfuhkV8MZzTM5oRaclQs4Jp9pkwj/9H6Ed/VVlR78Wv8sUCe/ad6U4L0uScGfat/tE9mN5mUG2lwuCVcfCsMx0Kr8krbt375QZak9mpBMTEyVp27VrF2677TacOZIA7fdRuOUNjigjCT/z7y14Ye0+nBk6HH72Xi12dEnEm4ZoNJNwoYQnJmzkCqwPpySYwdXdhXbwe1j+Vof1G9bwvho5Mivh9FH88aVZmDrlLrpftJKkak3qOLc8k/PMc+WiQRGzzD+v3YLcogr4+gSQfJqgJ5V6oTInkuSK1yFmgws7/b6oAxg8eDAmTb2fivt6bFi7Cqa0uU9/eCZuunkc95HP7w9TONha4ER8Ljax9O3eO4fgmb3psIzPQKW7HazL65DlaY0DJOHpbIfzb7RDn8EDcIpK+JmT8RgxcCibSBux5qfFPFYgrHc/9IzoRVV9JQqKy/HYsy/Cy82ZmfVSHI+OofKdh0GDBslyNrG6LcrwPn3nXURwocPC0hw65skfmvukJOFaKvSFcSlYufhnqYRrHH3w7YJ/w6ygAEE2PpgwdSY8bhyGCtNqScKrDbUc3cjvu+IqVDAT7tfNBM4k4Xq9XmbCRcZ/yU/LsGnjThQUlvJYCohdUAsJL+XChiDhOi7ICDu6tq6a36OmJOcGHE8ulk6jHj5UwpkJFyRctaN37edW7V0hoBBQCCgEFAJiRFk5hcu/760nAW5LDTegUV/FKTIVRps4p500MmJmYk7SLrqxBA9i5K9BX4n6qmIYeM2loaXczMqRv+O1aJC/681gasHxqdy2vrpURtQE6W6so2OQcTp5bSfEFZ0tI3gOcn8X3gLt6jHnBo5stbW77kaUXbMkPG0GSXgGR5RJatx6CYf/FkScmcwaG0+YznoLbiTiqMzHruI32Zq+EwOd70cfm2dg4Oie+upibHjmTWRuYgmbIwk4d8UOJp4MVMuNIlzLzdSEd/A8pEHd2NpMEh7w6CMImfe/Y0dvc7SYnBGejOmrZyPi/9H3kiLhXftmChK+fsNGjv3zkCRcfF4ECRefDdGMmZKUzBFlDjhwYJ+0ozvQ9i1s08HBQTh48CD69++P5OgkmFAJH/fmIzANdUYS54S/sGYvkobeAG87D+MXdKtituZ2dEGKCw98h4S49bKYzcxggSHDBmPkmLFUgfNYwFjIYrhTOB2fhNMnDuFPLCW7e9IdDDZb0QlTizq2o+/ZfQKuLg4yr36Eo79+XL0JmblltFd70jptBh9fD4wePRqnYk9j+/bt8GcBnWhW37J9G/r27Ysp902XmfBtWzbyGM0x5e77MPamW1BRVQ5zS1OOSNPhBO1a29Zuwr133YCn96TCOjkHtR4OsKI8nOlljajHBiOTJLy7wQGhkREyE57MYx415AYUsPV844olsKTDJ6RXJHoxd79t81rkUG1+dNaL8HSzp50+j06DkyhkTlzMLre1s6YSnUnHQRK++Nt7JOGhzMqbwEJfi+lciKhrrGNZnQVyTidiI0enCRJu4GLH4vkfSRIuMuGChLuPHIoqsxouUJwj4aZFlShnO7q/nymcvH0kCa/n+2xnZ4PF3y3Btq17UcQFAqGECxIu7OhCCRck/GhCBizZECeV8CYSXsryuQtJuHAlfLqeM9LVTSGgEFAIKAQUAgqBLkOgsrKCPTeVyOPv7Y8OAFlVbZS0kWzLbp4WhdwYx5URXeFQFNdn/Lu45hMknSxajhwTN4Mg6mKaFEm2/Hcju7WatpN/Nl+kCxrHfRqb0VtzOsCThdjPDdFw3Kot43bW6NGLost1dLtmSXgKFaSGLJEJbzuabuBFtKaiBLUObNx76k249BtNy/kZDoQ/BleTodDa2aOGF+obn3sLOVv2wtuhG3Qk2RwDDI2YFS9OjiYSLk8JnkMm/LkwxUoaLk8+A/wefAhhb/7lyk8JSYCXAbPexgfjORf5EreLCHQb27Y3v7v1aLGWpxg3yziLvEMkXIw5W4bAz/+E8e7ZWN/ueLRIvHuNkHlFwq/8tOzIlsKOLki4g4s7+vYbID8kzUq4sBllpKVLwrt//16phLu4uFAdT4efny9z1FsxbNgwZMdnwfTb/Rjz2oMyE352/nY8t3IXYvsP4qKYd8uIsmY7ujiu1iPKRDu6F9vF7SydMPOJGZg8dRrnepeysKwaf//rO9h/8CjSU+Lw97fn4hZay6GzkDbq3IyzOHQolp93E1rOx2L3gcP4fsV6FJbqqey6wIJZlFfmzZXqtxhR9vHHHyM5OZkzyCu4zyhazydJO/o3i7/Cpg1reVRmuPOOyZg46W6xOMxRiFWwphp++ESaJOHTp7FddHcadAlpqHF3hE1FA7K8jSQ8g/sP0TghrG9vScITY89geP/BHO1VzxnjX1MJ16Bn3/7ow/+3rFvJMWZZmDX3Dbg6WaMgvxAxMaeQl1uEgQMHwsnZga8/l+3zcVIJj+wZJpVwyzo9HqIlv7a+VirhgoRv+MGYCW+085RKuJaqvyDhE+994jwSXtMg7ONczSYJL6MSHhhgDicvb1Rw3Bx/9UoSvuib77BrZxQXPzgnPDuPJLy7VMJN+V1ZwpFxx4UdnSV9rZXw4up6nOCc0WYlXNrRmQlXJLwjnz71GIWAQkAhoBBQCFw5AuL6TIxhFUQ8v6QCnx0BUkrbzmRf+bNc+ZYB9nV4oj/jb7zGEwRcx+u3kLCu7xy78iO++ltesyT8zHRePObEs7VX5LPbfuEGXjhqKouht/eAdvZbcOw7iJbKSsDWBLW0rG967m3kbWMJG6vxdWRs5hbMioo6dEG0m7i9ceou2bh0aggKLnRwcSf/pMzjc+/D6PHHdzuM/OVng7faVehkfP7BeDSfcrkkyz+TsG9oJs/ioZJA78NYkuN+R1/HzAUelyTBF5L0i47nguc8dzQXk/CtYy+/cNBhYLrggYqEdwGorXZZlJvFYrJtsKRFqD/nWIueBHGzsbFGaXEJ52wnwdrGlHnlFLi5+sr54ZlZySwKs8LZ5Gz07tcL2UdSUL14J8a+/CBsIryQ8J8teHXFPhwbMgieFm7GJnQz8VnjKqlceBV/N/47aePHyM/eBT8XH2gaGtGrd0/86d2/o3twN3z33ff47guOMMvN5yzxGPz1zecx4Y7xaDDVsdGb7dy0RWVl0D7FcV3d/P2waesujinbhCI2gHtxBJiGxPiF559Fv379kZmRjc8++xyFJcVUwouxj3PHBwzsz6w1lf2sbGRwJFd5YRkm3XU3pt17D4q4+AcS8KKCSpzJzMYxNoc/9sCteGxTOkxoj9d6O8MkNRN5fl7Y9dQQLgwa0MPaQyrh+04cRX5cGgaPHCXL7ZZ997lUwnv3H4i+AwZiLZvYUzPy8fSLr8LZzoJldxWy5E60offp04cYW0q1vpmE38Djb2isgSMt93f97hHUcjyYmOudvPswlv24Ft633MZcuRZfffwfWFfUIEjrg1vuewQBzKdX6BppKtKhHrXgW4D6vBKUpkYhKNQGtp5eKOcscy3LMB3cbPDvjxcj+nAUcouLkZVdh2G9u8HNogF6M06kYKZ978lM2LGwb2igE/S0TJhyn4V6Cxw8kw0XtsD38LTiKji/ZGlV+2xtXNeeuGrvCgGFgEJAIaAQuM4REKJJfX2dLKutZmStiv+fyq7F7jRTnC662Bb+a8HVw6kWI7o1oKenDlaWVpz8YiULf83Yoh7Yne3a19HtmiXhcU9PhCZxt7hma0cLb3qXhDWiohi11s4k4m/CfdQNqGVWde1zf0Th9iOyBd2cqp2u1RgysUPRxCyu+kUJW7M7QtBvSTNESzOvSjVkecHP/QEBs57t8CkhSO+iwMuT1/YUbcTMx3zMxpQMQbhzLvG8HpglVWvxEEGgF2DDRY9uUq2blXCuJcxbFHge8WftwsWq97jJmJWyDIqEG4znXtOCTWu3Tqu7W/3c+IiWxYFW567cU+v9tP5Z05NctB3vED9ysBOT7H/9W2sSPoAZ5uYPiiDhZZwRmcT8t72DDkePHqF6Gi6bu7OyUxBBsnyC87J9/b2QfjgJ9Uu4iEQSbtXTA4nzt+E1kvDowYPgbuHaQsIl+W76IDaT8Iwd/0X8iaWIDIuEjYWlnBMeGNyLhYrGAjgfZyeczc5lg3o0/vzq7zD+1pvQyOx2oxjj1VCN/XujoW/Qs+ijLw4cisbiJStRUq6Hn38gGoisE1vLw8LCceTwMRLbcnj5+nC8WRF27tyO0LAQBHUPpn29AMdPnGSspRb33D0N4269meM+ONpLa46c7ELEk4QfXbcBT82YgCe35cGyjA1yrnYwJKUj299dkvD8ugZEMgoTwBK1XUcPojqjCP2YiS8syMO6ZYthx+K2MLbPu7Bp/gCL5CqqGzHj2blcHbZinqsSx48fZw68gAsG/Wj/t5M5dlGGt+jv/8CQ3pwiQRLuwQWQSc8/hio6BGxsrJCy5wh++m4NfMffRmeAOb6kEm5XXSdJ+E3THkYovyeLTUQxm0UTCWd0J69IkvDuIdawJgmvZqZbkHBrRx3+Nf9rxBw7jHwuAGTn1GMILWOChNfSltZMwu05Qm1IgCNnqLO8T6NHYa0OUYqE//ofXPWMCgGFgEJAIXDdIyBs5oKINzRwqb1JFZd/Mr7WQCdeAxfMDRfmcrsQNWFbNxX/UzTQ0Y2oY4RNqN/iT1ORLaco4x/o2IVHcO3t+pol4Wf+/T70K95n9kDDk0XkUNsBT1jKWQiE4gI0OHmhZOz9OL1uD8p37ocX7a40QBrngDeNIZPcW5BvIbuRiRvt50ZKZcyBy6JgKjkUx7WW6PafzxF0442dfOcuZecWu2rL0t2aSLcm2Hx4ky094N2FmH2JUHfLAkC/6JYMOLgoME+wc6GAT0/GzItIeNNLa6W4X8qOHtoBW30nwbrihysl/Iqh69CGzSTcwsaWzd1iPrdxM0HCK8rKcSaBzedmdYiLi0PPHn0lCU9Nj4O3tzdz1HsxbvxNiNt7EoalB3HLSw/CItwNSQt3Yd6yPYih6utu7W5sQhcLXiL+0bR/U44jFPensh09LXkjQryDYMEVUv9AjkrrMwhnU8/I7LmzlSUSUtNx+uQx/OWN53H7+FtkOzpFc87dKMfunUc4a9ucGaNwNp7vxbLVm1FTZwI3ZsL5mwDDhgyUJDw5SVjXj8DWwR7p6anMsx9gC/p4TJw4FYt++BZ7DkShvrwKEydMxL1330PLtx7llWXI5vzMMzm5iFq9GrOfmIwnt+fShs5yEirYJnQC5IV5Y/fTQ5Fdo8cAlwAE0jq+i+PUCk6nws7VXZbbnTqym9lyS1g7OLEMRYu8LGarbZxx72Oz4GJviYICQbijWUZXLcemabVmtKPnk5gfw48LPsaAHj2Z266Gv7MzJv9+Bsqqy7mirJUkfNXSzQicMImr4MBn//oH7GvqEWLphxsnT0PY6BEoZQmlKYvs6gzMhvM7ry6nGOXph2gHs4Wdlw8qmAm34DFqbUzwj4++ZPb+OAo5Hz4ntw6De/q2kPBKEvV9p7I4ss1KknChhAsSXlCjbSHhPZmPN9FQCRd29NWqHb1DH0D1IIWAQkAhoBBQCPwCBAQRF1NoxKQVoYqLP0Vkr5H5bXG/+LnMhHfxTV7jSaejuL4zlZN1RGmuUL/Fn9INyZ/7BRhHs14vt2uWhGcdO47MF+6Fra6YF6siv02S3Na7Iu4UqqJ4U+sqaR8tx8lkCzjbusLKtBHmtI02jyGT5FuOHzPu6RwBlyWAUgWniCZXaYRz0jx0EIZ9+y1n6f5aGQojEU+RRBeXyGWTU19AhtvKhIfOmoW5/UCLO1XyViR8VsA+YEqzim4EtcW2Lu3qkTjKTPjWgEgIed1Y6GZcWLiW1HFFwrv2a0qQ8E2bt7LoywZDho5oIeHW1lao5Giw2FOxsLFjHtlSxwI0b+Tm5iIp5SR8fLzYSl6JiB7hOLD5ABqW7Mf4OQ/Asoc7Uhbtx9yfdiCG+Wd3Gw+58im6OlqTcKGEi/vj1nyEwlwWhdHqLuzoEybeiT/++T0+vpE59P34z/vvIS4llXb043ifmfDbxt0sSbieynM9YypR+2Ng72QnR5utYm579YYdVG0BO3tn2Njb4O/v/xWRkb04M7weL788D8mpZ6Ud/fDhg7jv/nsx7MabsWzVSmzjyLLG+kbcwWb0EUOHscGTZWbMWaWkZSONjoBDJOEvPH8fHl+fAQtmzqstTGCZWYKiPn7Y/uQgZFZUo7ejL8vXepCsRiPvZApsXdxk0Un0gW3wcHHiOLdwOLu54yCt8PUGLR6d/SJsuZ9c2u0FCa/n8wsSLooshBJ+4kQ0vue4tv7hPSQJ785m+onPPYrSqjKuKpsjcedBrFm+VZLwqqpGkvAP4MACtQiH7hhJEh44bAiqLMxYUKejhZ0Np9yzPrtAKuGtSbgtdXIR4fnHv+hKOB2DAs6Cz8mtxeBe3nDVNrYo4YKEO1KNH+zvgFquvGtN65FfbYaD8bSj08nR09O25XtXkfCu/dyqvSsEFAIKAYWAQuB/EQFFwo3v2m8+J1wcRPS/5kP/7ZuwcWJuUX9524SB5JrXrSivMCDljHF1RWtdR/IgFG5Rty8u9o2m1xZCL64+m+4QznRTNhmbiZlBDVp4ffY1gpld7eytzZK0C3ZysaLcWj0XSvgs4P03kDz9YvX7Yst7O3b0ZuI9L9r47KHMpQoRKhQYO7cVCW9S2uPhgXHjWNwQOBljty7gc/MY5jWXtbXOjHcWka55vCLhXYNr814FCd+4aQubwK0w/IZRcnSFIMuWlhaorqyiDTwOdrSjC9Ln6OAux3sJEi7mhFvoOJKKLYh7NuyFfvEu3DprCqx7eSLph0OYs3QnTvcdALdWSrj80rkgE5686RNknN2MYK9AODKX7uXjiVAq7hoT2qhI9BJjTuBMWgZniZ/G3956EWNGjZCZcLGi1lBVglMxKVSta2QmfPuuvVi1fqck4Y4sZnNydcJkkvrc3DxUUOVOIZmv48pwYWG+HLn28PSH4BfcE5u3bcVh2u1FUGUIjzm0eyg8OL6LZi5k5hSisLoG+5f+jDdfmYHH1qRIEl5D9d0mrxy5YR7YPKMf8vUN6OcaAP+wYOw4EgU9s+oiE55B1X3Nz1/DmRnuyIGDqfJH4sfvFvM4zDFrzmvQsPxNZMKPHDlCIl0j2+aFyi0y4VFR+/HTx59gUK8IScKDPTxw5zMPo7ymQj4mYfsB7NgcBbcxN3Mfenz96X9gW61HT7tAKuH3o9ugfqjk+6alHb0BgoRroM8rRPlZZsLDmAn38EVJdQUc6RhgngcfzV/MUXAnkUPHUW6eHkOY73c2a2zJhO8/nc2FTzomOOezmqvsrUm4my0z4Zw5Kr57xXfsgtUqE961n1y1d4WAQkAhoBBQCPzvIaBI+DVEwkVW4eCrb6J+/cewd9ZxRh3r8cV4JJLq5pnCrU8xaajgz821BlRVaGjbNKNuJCyX5yvfRjv6uS2b+qZoQTfOtyssrkbfT75E4J23X9EZ3G7eu2lvl8yNtzSZT0ZGuw3lFyvhzQd6/nNfqF43EX2cXwgnVfAUI0Ef++4wsMMKY5kJT57+NgIXNanfPstwZ3tW9itC6ZdvpEj4L8fwUnsozuP5smETzJjHvmHE6KbJE1zostChpqqa5PcsP1+VOHnyJHqER8LZ2R6x8Uc5oiyYM7oTMWTIEBzfewL1/92OsdNvl5nwpBWMSqzai9h+A+Fp62m0JrVSwgXJb7aji2I2YUcXSrinK+dPW5ijtKIOhUU5LB+zRwgz3InpmUhNiZckfOQNQyUJ5+AsVJfk4Ux8Jhr5WXfzcMWO3Qewfsse5pw1cKYK7enjDQ83R1rp46Hl3EvRDm5tZ8uSuWSS3kN48KEHEDl0JH744Qe2k5+Ennbw4KAwlsP1Re/hw2Hp6EC7dj3ySsqw9IO/4ZVnp+Ghn+NgS9W5hvPDrdk0nhvkgq0ctVhQ1yhJeEB4CLYe3Ifq9ELceOt4xJ2MwebVS/janKUS3iOiN5b/tIQWegfcP/MZWJLkiky4IOF6Ppcg4eYscSspKcHevbuxfOHnMhOupwMolC3vd8x+CBW1lZKEx2/bj83r9sFu2HBa2iuw4vuvYVdTh1CrbriZZZP+QwegSmvKYjZmwg3VcgGkng3sZWlRXOiwhx0XGkT+24lWMQOPY/4nS5CcEMsivEyphN/QtxscuRgiitmEHf1AbM55JFxn1oCCSlPs59x0dztLRHjb8b3gYiifZ/4qNaKsaz+5au8KAYWAQkAhoBD430NAkfBrhISLjIK4IBd/nly8BDmf/AvWVelSBTPllVw75nTj0XMbU3MqOxxrV1Ii5t2JHMK5oeCtbehNG8j91TWaQtdzIIbN/zdsfL2v+Oy9MiVcPF0rRbupHK1jSnjbhyqPI3mycUxZu7dmhXsyktnMbhxRdk71lo3sW4dhVgCL2jpQOHfFoF3BhoqEXwFondikJD8H69ZvhAkLNG4cxdIzKuHCJq5lKVkzCTc1q8dRFnZ1D+rB+dvOiEs4hoAAPxzYfww33HADMjmirGHhVoycOEq2oyetP4XfkxwKO7qfg+9FJFxmxKm+iucRJDw9ZVNLJjyUJPaZ516Cu4eTnOu9askPSGYxWmZ6Et774xxJwkUxWx2t26V5GTgcFQcXD2cq4b7YtnMflq/ZIkvPPJl39u7mi/umTebYr0GoJ0l+6623OZ87TyrhMTHHmWe/VZLwPXv2YM/2XTDQiRPWozc8g0IxecYMdO8fQcLLWkNa8D+aPQvPP3Qzpi4+Clvmr2voDtBms2k83EeS8LNUs/s7+yOImfAth/ahJq0QfVnMlp6SjB0blkkSHtIzAn6BQVjx849cDHDFY8/MYUibc7tJwo8dO0bl30DrfKTssigvL5cN7mu+WiSV8Brm38N9fHDb0w9IEi6cCbHM5G/dcIBK+Fjm3POx7Nuv4MRJE+E2/hj/4CPoNrg/qkVUh4sWdbSj0xtPO3ohSs7uR0i4Hey9fDn/Ww8HrpDoDbVY+N/lOJsYj+SMNGTnVWJkvwCScGMxWwUVc6GEu3JhpFkJt+RCKEeySxLuYW8lSbgMAHHx898rTnfiLFQPVQgoBBQCCgGFgELgekBAkfAmEh57JqvdpH5Y90vPu75aJ0rrsgB9dTVOb94CzZEYVu1XyjFGl7yxXU3Di0RBwIUd/dId6/w5L1yDH7gfjqHdW8h/c3a8s6/nypTw9hrO23v2tsvbLl95dMF2LbtvZTfHubFoRkIumtevnfngzYesSHhnz8zOPb6sMA9r1q6HhoVho0Yzby3iGq1IeGLCWY7lbqQymgVrK0eOz9IhvzBNzglPPJMGd09PlLGjwfDpVgy/dShse3sjeVs8frd+H472iEAgiemFSnhrEp6w7j+ShPf0D0MjV9R6RvTAPz/6FB6ejvj004VY+cP3SGdreH5uulTChw4e0KKElxdk4dCBWJaE1XLkRQCiY+Lw4/L1tKebsvU8RKrej894GOPH34yDUcfx5z+/K8eWlZWV4MCBfXj0sUcQ1Lsfli35CYcPHIJWo0OvyAHwCe+JMfffDw+2p1eTvJcUl+GjJ2Zi7iO3Ytq3LHerN0ONvTnqkzNREdYNO58cjLSKKgz3DYdvUABW7aS9v1iPgSNuRGJcLPZsWQUHtpn3GTCIze8hWLn0J/ZbWOKJ51+GCW3m4rvr6NGjsr29V69eLL8zzkEXlvllny2UmfAqjmPr5eeH8U/dLzPhQi0XJHzjmj0InjQZSUmZHOf2Cdxp0+/nGoY7pj8Oz369WRhXxvFoVszRN7CYzZTFbAUoTtnH47CiHd0b1Xy/bfl/NWeQf7FoOV0JZ3AmNUWS8FEDguCgYeMqSXgZS+qEEt5MwmtY/MJR5cgpa8D+uCyScKGE20sSLr6HFQnv3OdQPVohoBBQCCgEFALXAwLXGwmPS8xu823VXAsk/H/1hLtyJfzSr/hy5P7CrTumhDdvdbH6LWeYt+TFgXGXaWf/td8vRcJ/bcTV8ykEFAIKAYWAQkAhoBBQCCgEFAK/FAFFwn8pgl2wvbGp/GLluX1S/QtVdPkamkm4sRBOtqDLUWfLIEejcXr5nSx4u5aIuCLhXXDyqV0qBBQCCgGFgEJAIaAQUAgoBBQCXYqAIuFXFd6rQYabDqjV3G6fn5tmffNHXTenu4mEi2K2ecmY/nkgFs3ch7EyI37xMbXcd1Xx6xuDGQAAACAASURBVNzOFAnvHF7q0QoBhYBCQCGgEFAIKAQUAgoBhcBvj4Ai4b/9e6CO4AoRUCT8CoFTmykEFAIKAYWAQkAhoBBQCCgEFAK/GQKKhP9m0Ksn/qUIKBL+SxFU2ysEFAIKAYWAQkAhoBBQCCgEFAK/NgKKhP/aiKvnu2oIKBJ+1aBUO1IIKAQUAgoBhYBCQCGgEFAIKAR+JQQUCf+VgFZPc/URUCT86mOq9qgQUAgoBBQCCgGFgEJAIaAQUAh0LQLtkvDTCZntzgkPD/a6qkd1OiP/qu5P7Uwh0BUIBHs4G3fb9Mlo+YC0/Nv4l5bFAf6z+TEG8bfW27X+mbyfjzj3YONDeYf408FO2xUvR+1TIaAQUAgoBBQCCgGFgEJAIaAQ+A0Q4DjwNp9Vczoh6xIk3PNXOVQDSYhGoyEXMaCq+ihSCr5BXsVx1DVWosFQd9WOwURjCnMTC9jr/OHrOAGujpNgojG/avtXO+oaBJQS3jW4qr0qBBQCCgGFgEJAIaAQUAgoBBQCXYdA7Jnsa5WEizUAQcDrkZT7d5zM/hQ19RWoI/kmNe8SRDQwhYWpJfzsh6FPt/eh0/p2yfOonV4dBBQJvzo4qr0oBBQCCgGFgEJAIaAQUAgoBBQCvx4ClyDhv54dvb2XazA0IjbjFRzL+S/VbwPMqFhTGG+x+F5NmAStF6TOgEZJ8r2sQjAy5AdotT5X82nUvq4iAoqEX0Uw1a4UAgoBhYBCQCGgEFAIKAQUAgqBXwWBS9jRf3sSnlX0PXYmvYCGRhOK4vXSlq7R8O9ddBOkX5B8oYg3NDagh9sd6B/wGe8z66JnVLv9JQgoEv5L0FPbKgQUAgoBhYBCQCGgEFAIKAQUAr8FAtcsCW9oqMS2uNuRXRELE9JiExNTNJJ16esqJBm/2jdRgWVuZglTU2bBqbobDA38uxY3h/4Xrna3XO2nU/u7CggoEn4VQFS7UAgoBBQCCgGFgEJAIaAQUAgoBH5VBK5ZEp5dvBpbE56GQdMIrYk9reiW0Jiawd3Fj4TcjCSZqvVVgkpQekHyS8qyUVlRJA3pdY2l0DfUoIf7QxgU8MFVeia1m6uJgCLhVxNNtS+FgEJAIaAQUAgoBBQCCgGFgELg10CgXRJ+Kr59O3qPkKs7oqytF3oy60McTn0fZqY66DSOsLC0QZDdAzh7yAN5+cXQWVCxlizsl1FxYT+vqzNQ9TZBj0FWKLX6AcWliajWV6KmsRhutpG4vdf6X+O9UM/RSQQUCe8kYOrhCgGFgEJAIaAQUAgoBBQCCgGFwG+OACeRtXkMmt+ahB9N/TOisz6BzsSSdnQdQgOHI+bnYXj//b9j6Dimtk20aKgXWfEGkvErJ+KCyNnYahAdVYLu7hMwca4dKjXLScrrUFZTBGfrUNwVuf03f6PUAVyMgCLh6qxQCCgEFAIKAYWAQkAhoBBQCCgE/tcQuGZJ+KHUv+BE5gKq4CKnrUWY/zCseCcIybVf4In3ilGcX8XodgO0Zk5obCARv0Iezv41uLgbcHArcPCz29HnXkfkYTMG9WqkHb2MI8u6457+V0jCc9djzsxliB83C6tn9738uREzH3fOiz73uNDJ+PyD8XCX9xzD/DsXYAMi8e7q2Yi43N6anjvg3YWYfdkHZ2P9nDewIF7s1AOzPv8TxhuftOUWM/9xzNvQ+p5LHId87n0Y28Z+2jvs3PWvY+aCnMu9KuPPm/BsIeG56zDn8eVIuOzWkXhn1Sz0aqdSoOXuVn+Rf23694U/v/jfxntajku27RtvonPgvP20/lnTk1y0He8QP3Kw0172lakHKAQUAgoBhYBCQCGgEFAIKAQUAv8bCFyzJDzq7F8Qk0klXGMhVe8Q/0HY8mEvHM35GJPnnoVF7UiS5GIUVR+FldaDxKfuihAX/N3exYCT++qRumoqek21wd7MjQjzNqf6XgprC3/cHbmj0/u+NKlsm+hCkPBFgUbi3fT3WQHLsECSXw+EhuYgXpDwuSThF5Dkiw+wiVgHXG4BwPi4rWPfxlwsIBFGOyT8dWRMaSbnzaS9LSLemtBfArYLFiYkXsmTL1qsEOR/10guJGA+5mRMxvTkNzAPxtd0Pgnfj7EL375o8aDlCGIWYMKrUCS802ey2kAhoBBQCCgEFAIKAYWAQkAhoBC4mghcwyT8r4jJ+ISFbBYwMzFHuP9gbPwwHEez/4spL8fCy+Q5hDg9j93pd6C8Nh46c3eSsvpOYyOUcBsXIGaXHsmrJqM3SXh00XpYmFjD3akWkaFumNJvWyf226xYGzcJnfU2PhjvKf/eTMxb33feji+hhBu39WhHBT//OS9/sG0vAhifo20SftE+m4513AVKu9jH+yTJza+5WcHHZRR5IwkfhlkpXHSQinxbt0iMGxdNN4Ai4Zd/j9UjFAIKAYWAQkAhoBBQCCgEFAIKgWsRgWuXhKf8lXb0T2FOEi7a0HtQCd/0YRiV8EWY9IcEuDXejxv9vkJe1QnsS5uB0roE6EztaPlt7BTOQgm3daUSvqcOKcsnovc0axwv2gB7KyuSeg383L0xd8KqDu6zSQVGs438QnJ8GSt5G0q4UMXRmoB3wuIuLeRNhLUjL6DzJDznfNW89fG3PKERg46R8LaV8EWB5xYyWr8mZUfvyLuqHqMQUAgoBBQCCgGFgEJAIaAQUAhcSwhcsyT8QPJfcTzjM44n08GEs7t7dBuIzf8KIQlfjIkvJcIND2Ko96e0ox/DnvQZqK7LYHbcmth2joQLJdyeSvjxvXqkrbwDfabaUgk3knBT5sydbfzx+rRlnX7PWmeohfJttHo3Z57bIeNtKeFzgfdFrrz1EXQwY96VJNz4+lq/DkG2lyHwohx450j454HLzuHETPy7Y/dhnrCpT8lhzjwZAR1UwnPXv4HHtw7FwpZM/TkA2xszrzLhnT7N1QYKAYWAQkAhoBBQCCgEFAIKAYVAJxG4hkn43xCd/ilJODPhpqYk4QNIwsNwKHsRprxSBEOFJ+wtItHd4R7sy5iFOkMVzE1sWGQlLOkdb2lrbNDA3hU4sacW6atuQ6S0o2+EvaUVFXjA3d4P86Ys7yCs55Tvdi3n3NO5vPgFtvB2lHAZ/26lgL9LQi9z0q0L15p/3oEjvdBC3rxJh5XwpsWCNl9jB4+jLRu7yIRLEi5I98h9xnz89GTM3DUM4jULVb/5z8tmwkUGfFGAIuEdOB/UQxQCCgGFgEJAIaAQUAgoBBQCCoFfD4F2SfjJuIx2OqSBnqHeXX6EB5JJwtOohItiNjMThPv1xxZJwr/B3S9XoLxIj/rGaliZe9I23oAG6Em9yZo7eRNKuB2V8FP7BQkfdxEJdyMJf7XDJLyTT37ew9vOdbdW0Y3E9ULLe9NOJPlNxvRWzekXK+GXVqU7RMIvZ4e/qBn9CpTw1iS8xQlgXLDw+fmcxb7zdnRiFTIJn73f3Dh//vullPBfcv6qbRUCCgGFgEJAIaAQUAgoBBQCCoGOIMBx4G0+TPObk/AkIwk345xwoYSH+/XFtn+H4GD2t7h7biVqyswZ/6bubaigbdxSEnDjQKfO3QyNGpJwA2L26ZG5+hZEMhMeXbSFSjjnk5PTXxEJ74Aa3L5SbiTZydOblO429hU6azICFuw73/r9q5DwpoWC80anXYD31SDhzbZ9+Twe+FmMZmuy4LefCb+wHf0YFkz4mHXon2HWBSPalB29c58R9WiFgEJAIaAQUAgoBBQCCgGFgELg6iFwzZLwfYl/w7HUz2Bu2kzCI7HjoxBE5XxHEl7xf+x9B4BU5bn2MzuzvVOXXqUJUsQCKBZEwS6WxMSSm1giJrn/jTHJNSa50cTc9HajUUkxxSRqsKCCRkClCSK9l106yy6wwLJ9Z+Z/32/m7J49e+rMzu7AvscAu3O++nzfOZnne96C2pN+FTjN5yPyrViVdwLOMGpK+CZSwg++OZ18wikwW8XCNiDhVnmym1OCNUcQjyyoPkJ48aBxWFASTVcWXW8moPogZS22QcJJuF1aMt1I4iThxnzqmm/98NmzMa2YfeoperrL6Ogbn34A38JDeGN2yxztQsLb7gUiLQkCgoAgIAgIAoKAICAICAKCgDcEkpeE74yQ8ACR8NRAAMP7j8UHvx6KlUf+gZseqUbDKb/i3ax+ExX3NmtdaY6Ontc1TObopIS/fRWR8Cwi4e8TCaeAcHEp4V5JuEbOiWwufJqU8NnAYxzojP79yXeIeM4C5wxfODhyn/N6tyDxCSbhrQOxGSGPL01a5ACiCDMWcAoy/UXB3+YMxgsqOJ3HFGWMyf16hZzV8RW45PXZMIjjqkMxR4/5MZKKgoAgIAgIAoKAICAICAKCgCDgEoGkJeHLiISvYSWczNFTyRx9xEBWwodg5aGXcCOR8LqTrIDHTr41fIIUTD2fzNGZhJcumEY+4W1Fwg0RzQ0L0tocXYsuHiHdbI4+9UOOQE4VdabYSgmfsI78vw0k35aEFykT90j+bWOOcE3hbr1jmsZojNreVNQ833jLlrz5hBuVcOOonMzR+/6L1G/GjHy/OTI6OEr6M0X4wRuz0UP9DDz03BOYoaLdtbyEhLt8a0gxQUAQEAQEAUFAEBAEBAFBQBCIGYGkJuGr9zyPNH8WKeEppISfhw9/MxRryl/GDV+tQhWRcC9R0K0QophuyO0KbFlVh9J5V2Ls7TlYe2IxCjLaWwnXRmjwCVcfN6vMVpHNzebnNUVZzLvItqIHEt6Uws1hJNFDCc2snFX0+5+Jpn+b0dr8XKUrU/eL8NDzRMB7mLcvJDwxO0BaFQQEAUFAEBAEBAFBQBAQBASBZgSSloQv3fFjrNkzhwKzpSNAJHzUwLFY9IvBWHbgFdzyzSrUkzm6lW+vlwVmEp7dPYx17zfi2PypmHgv+4QviY+EexmAlI0Zgeb19xYPQHzCY4ZcKgoCgoAgIAgIAoKAICAICAKCQJwIWJLwddv2WzKbscP7xtmtc/UlRMI/ISU8QCnKWAkfQT7h6/8xBL9+5jUMGp1GXuBEwik6esvLjXl662mlpvtwYE81xlMwtAl3ZVIatA9RmBWHEu48PSnRBggICW8DEKUJQUAQEAQEAUFAEBAEBAFBQBBoVwTWbz9g2p+vw0n49p9gdckcMkcnJTzVh+6ZQzA+/QGUHa5GbW09BU2jwGwxXD4O5mbC1UNowKA+RZhXMhdLDyxEz7wsKhdGj7z2yhMew2Q6eRUh4YndANvKTya2A2ldEBAEBAFBQBAQBAQBQUAQIARGdM/vVDhYkvCNW62V8NEj2kEJj5LwAJHwzNRMpJNZ+pjAZzCqaDKQVo1wsFnR5p/8FMq8NliH+lADpS0zX0OOop6dmk15yTgSNv3FF5NyYnNpqWkoO3YUP1/2SxwJHkAhRUfnyOsx5QnvVFuo4yYrJDyx2AsJTyy+0rogIAgIAoKAICAICAKCQASBzkbCN22zUMI7moR/uI2V8Ofh96UhIzULWZmpaDydgYO7uqGuHkhNI2dulaKMDNN9ARw7fRIjs/thWP5A1IYaWyQtYzKd7k9DZf1pfFi2FhkZmUgj0h5kIk6Enck5t1FWW4oK/1FKT5ZKfuiRDSEkPHlfDULCE7s2QsITi6+0LggIAoKAICAICAKCgCAgJFy/B3wdTsK3/xQrd88hVTuFCDL/CSAtPYxDFaexuRgIBv3kKx5Gis+P0zWn4A8X4fHrf4yR3Qeiur5G1dMuVrpT/QGEUtLwk3d+gKW7X0OvLt1IAQ8q03QWzkNE1LNT0ykgWwYoI1rTJSQ8eV8NQsITuzZCwhOLr7QuCAgCgoAgIAgIAoKAICAkPKlI+KLNP6TAbH+mMTFFbkSIGFeIGHNOegANDSk4fDQNdQ1+pAf8OHTqOIZkn4evXPEtIt8hIuhBqkV5xHVm6WHSvXMzu+PNT17Gy9ueRb9u3SLkOxw1S6ef2aw9rPudAemZ3x+P3faax+cjkmZs4TTK6T2zV4u6nE7rvoWTMYdyWJukqm7VjypfPAtO+bO1ii3Kq9zhnE98Forvm4vBc57ETHedUr25wOzW4zcFQvUzF4Oeeh4Pj2lOp9aq7PBZreetcpADT817GGN0FdykVxMS7nFbeiwuJNwjYFJcEBAEBAFBQBAQBAQBQSAmBMQcPQJbhyvhH2z5BSnhz0VJONFjZsz0D5PxVDIVbyRr9CPH0lHfEEAjEefq6hDywzmU0owUbyqjcWlF1OgvHzuKUzT1k+EqBHJJ9U5T02xhtm62Y3oW9MNjt77uejMp8rjAZXEzUmqo6paEq3It8mwXYfjwUmwfNBvzpi43JbqRrmxIs+k0ijDbQOY1wvwUnsZjGIcZC0pbE34m2y8MNjl8MM8jLiQ8sm95+xbkqc3a7peQ8HaHXDoUBAQBQUAQEAQEAUGgUyIgJDyy7B1OwlftehHvb/mBIiERjbr54t9SUkgZD6Wg/Fga6utTWCtHTUNjc1l9dDauQBycU5qlknKekeon83Z3+/u8AVPxhat+6a5wU6nYlPC2IPBNpJ2Jd5T0lrU6GGhNpNXQlSq9DsNbKODWc+EqTcr+o8BPlBo+G3iMVPfZRXj6aVK45wzGC/cV496n6OMWJNyc/M9QajoPxXiY0XrMooR73JYeiwsJ9wiYFBcEBAFBQBAQBAQBQUAQiAkBIeER2Hxrt+6zzBM+bkS/mMD1UulUdRle+OB21DQeU9HLjUSc2/KT23cjWZOXK0Wc/MbJl9ty0NHOI4K6UykunEL+5mHMuujLuPTcz3kZOpWNENent1tUc6GAc80WRHQGKdoPj7do0FrNHj5jHLBgXdRUPDKu4nsjRLf5ah5vSwLOJdzdU22peRXhlRvIlH0GdUuKuHbNoHEsKDEo4Uz6P5wcmRebtL9ShJ9G5yhKOG9UUcI9PnhSXBAQBAQBQUAQEAQEAUHgDESgs5FwSgduukodTsJ5VG+s+j52HHmZfvKhIUy5wQ1DZW9uJuKhkA9lx1kRpyjnsaUPb9GyCupGf3rn98J/3vAi0jmtmacrNiW8RRfKz7oY02aX4uniInMTb5MxRczSi5p8rPn3n2B21DedybqJb3hUAXczRU2pblFW1S+Nmqnr+ijTmaCbmKO38I833BcSLiTczX6UMoKAICAICAKCgCAgCAgCZz4CQsIja5gUJLyhsRZPL/gU6kJ7EGRzcgq41pTfmzkKj5T+SiXb8iAVKD8RCdoWKxFnD3EfRVtPoeBufvItv++qH2FYn8ti2NXxKuHNJP5R8rPmwGxzBs91COhm0mdUcYcW3O22UkXs7zUEQXM9Qb1y3VQposKXzJ6FQU8vJ19wXRA4RA4SVH9mPuH6z4SEs/AduVTqPSHhrvelFBQEBAFBQBAQBAQBQUAQOKMREBKeJCScTdA5mFpNfSV+/979OFm3FQE/B1yjiGxRohI5LlBWu/D5Qyp6esWJVNTWE5E2yuaO25IIOFXi/wJpBbh7yiMYM/Bqx1rmBeJTwvVqdo+m6OhFlhHXteBqiPpTa77dTaq1RnDvLcZ9psHRor7dLQK7mczMxCReKdYls/DUtOV4jOoPj5Lxlubo5M/NPuILTczRtcjoUYKvDhtMxtHaTD6y7i03g7vlaq7Xsnzr5qKOC9Ebxvutf49GMDCSacWrNWbdfHjUVCx6miQk3N36SSlBQBAQBAQBQUAQEAQEgbMLASHhURK+YYu1T/iYkYn3CVc8O0rEg8EGfLjpH9h8YB6OV++iOw2K1ugpGJumB4h4B8k0vbKSIqbTB/rYbPbbNOIpnpdRiHP7TcG14+9Cbu7wGHZ2/JHGIwRaM+2OkmMtRVmLVGBWw9PMwSlA2k/IL52joz8MUquXk5/2OpQMNk875pQ6zTxKu059Z9WdSf6H1I2Kjs6K+HJM1VR3MyU8anLPSrl22GCm+DPRf8Fk3ELCY9iiHqpIYDYPYElRQUAQEAQEAUFAEBAEBIGYEehsJHzjVguf8GQg4RoR539ZFQ+FgzhyfD9OnD6sVGvT+GrEp/0UOd0LAQ+FGpFNBLyoyzAyRfdH0pmpxl2GUDdutyhZ3h5VjvX+zVoqMWvf6nXQ32tFfqP+26b1aRz6YG7NZTSybBEVneq1TnGmTSpSZ8Iat/nKtUMAbyQcUaKtzO8NedSFhJ/9KcrKP5yHqe9W46uf+RTuH+Xm/V2C5x9fBRjLb1mEkS+WAyMvxNbPDmpqaN3f/ok7t2bhZ/95A67t7qZ98zLexxl7X1JTEBAEBAFBQBAQBASBzoKAkPDISvuShYSfWRtPU8LH4SlOyUXpvsyuiMn2XCyAnhTr8mUjkirMvC4p2RPWGXy7dQo8RSFvnadbu29Nws0CobVKE2Zijh45JODAcaC0ZKUo7jsrkqJMKeFP0xz5sjBHV4cVyzFtTkS156jttx2g9oSEdz6f8PLV+OqvdmO+gTxbPv/lFXj73XfxyFZg5tVX4+dTC5uLRom49nlsBJza/yW1f9RqBN3x9+9fCco90HRpBN3TO8vtfD01KoUFAUFAEBAEBAFBQBA4sxAQEi4kvM13rJtI31admpuB2w3REAFdp8pH/K0RjWKuayNaBsOLsH17c1oxvR+2nTl68b1PYPAL1PA08vsu1szRn8TMnro+zMzRYTCd3z6OfMcpGrz4hJ+9JFxTqmN4ylqRbWpDEd81vfDhZ4EfMol31a6eQEcU9Z+7qseFWpNvraqQcNcgSkFBQBAQBAQBQUAQEARaICAkPErCP9ls7RM+YVT7+ISfiXvT2qzbZDa2ub8j5b2Q8Oa+SYnXIpLr/MujDUbVZ40kR03VwTm+Z0LPm7m8fa7yliQ6kn/cmAZN5zfeYr4G//noPTPfdDFHP4vM0duIhEfU7eZnqrUZe1TJxhB8+P8mEnW2voxtGUu6NZGPkHA0mbxH2tVIu3E80d+7tzSbPxPfeTJmQUAQEAQEAUFAEBAE4kWgs5HwNVssfMKFhMe7laR+ohGQwGyJRTghgdmiJNwtsVUzjJqqw2h2Ds1kPEJ0+0T9yu1R8eAX7nGsQsITux+ldUFAEBAEBAFBQBA4exEQEh5ZW5+Q8LN3k58tMxMSntiVTCwJvxp92Kfb0udamxsR7P/Mw5/J1LwlCdcIeDOpNpJgIzpO91uhKSQ8sRtMWhcEBAFBQBAQBAQBQSCKgJBwIeHyMJwhCAgJT+xCJTMJN/pfs7J+89FIhHX7y6iEOwVgs2itW2szd1HCE7sfpXVBQBAQBAQBQUAQOHsREBIeJeFrtuxtTsRtWO/xI/ufvTtAZnbGICAkPLFLlRAS3tZDVmp1lfLDvmBrS59sY1fmSnjbkHAnv3L7aVsHe2truKQ9QUAQEAQEAUFAEBAEkhGBzkbC127dZ7oMvvYk4VsOUF5fuQSBJEfgnKKukRFGj6eaTqmafo/80HQ4QL9qZcL8k76e/p76nEo0Fz57o6NH19gTaTVRnSPNJI9PuKf5tNrnQsKT/NGX4QkCgoAgIAgIAoJAghEQEh4B2Ld+s7USft6o9lXCTzc04Pldu7ChogIlp083EZu23Au9MzMxJDcXDw8fjl70c4RMheHz+dqyG2mrDREQJbwNwTRpKpFKuCKt5S4jl5uWaybgXx1Zjp9zpPS2zrktPuGJ3WDSuiAgCAgCgoAgIAgIAlEEOhsJ37DFQglfvcmahJ9/bvuQcCbBC0tL8a1165AVCCDUzLoSsmFTiHAz4f+PIUPw4LBh8NPvQsQTAnWbNCokvE1gtGwk4SRcl2LMdiatlHDz9GOu1Whde67rmA3QMC7xCU/sfpTWBQFBQBAQBAQBQeDsRaCzkXAKgm66mL5kIOFvHzyI765fj8K0NNSHQglRwPWzZ807QMS7jvqa0bs3vjVmzNm708+CmQkJT+wiJpyEx6WEu527fb5wIeFucZRygoAgIAgIAoKAICAIJA4BIeERbDuchLMifdV77yE3NVURcOPFhJmVa3ajVWSMPvC3KMQlLGPLKVVd1TXZSxl+Pw5WV2PuZZdhWF5e4nabtBwXAkLC44LPsXLCSXi8SrhjejOrKbr0wRZzdMc9IgUEAUFAEBAEBAFBQBBoCwSEhCcJCf/Zli14k5RwZthGCp5CYwwSfa5uDMGf4iP1msm0D1WNjUSuiY/z7+EQ/ZuifLrZpFwjbMrFm8pkpgaQmUL3TdpnM3Qm+OeQj/j/XXihMkuXK/kQEBKe2DVJJAlP7Mj1rdsr4bbjEBLefsskPQkCgoAgIAgIAoJAp0ZASHiSkPC7li7FflKjjRcT8CpSxgsDqZhSmIPS+iDK6U8a3ZjaNR955DveEE6BPzUddXUNCDdWwx/wI0BknSg3GunvAJHv5YdKsfHUKdSmpSNTkfiWFxNvVsvfmTYN6aSMy5V8CAgJT+yaCAnn9Gfl4Bzk949yxlp8wp0xkhKCgCAgCAgCgoAgIAiYISAkPElI+BXvvttKAWc9uoGY19jcLNxJ6aJGZqXiBPJRG8iEr7EOA/1VRLD95NOdjlQ/KeHErBvq6+DzpyE9UKfU7dp6H3xUZt/pSiL5NVhERHxpZR2ZskfM07UrlcpWkEn80quvRiYRe7mSDwEh4Yldk7Yn4THm5NamaZGqTPPrnknP6s+nFqrSEUKsO8SzTHOmx7AEzz++Cj83wNrWJPzvEw7jTm1sbR3RPbFbQloXBAQBQUAQEAQEAUEgIQgICU8SEn4ZkXD9xQS8lhRwJuBPDumDLL+PzNHrkZLWE5kZBahvqEV15V40pKQjGE5HRiqQnRtA2J+C2mCASDqVpfqNqWmkhfvJFJ1abAgheLocv9xfhn+frEI69aER8VRSyyvq64WEJ+Qxa5tGhYS3DY5WrZwZJLwC5eWF6N69Zc7wceWr8dVf7cb86OTcEWmTQwJX5D3SiWsl/LPAD6NjczeuxK6ztC4ICAKCgCAgCAgCgkBHIyAkPErC12zZbxnVbPzIvglfJzMSzr7h3xpYPrY17wAAIABJREFUhIvzslBHPt/hYBBI74n0zAI0NNQgWH0QDY0+pHfpgq2vvIndr7+BoedfgPzcfPgOVyBUeRopA3ujLhDG3q2bcZqI+LXfeRRH6qrw6JY9qErPRAq1y1dHkvAj87+N+xZOxpyfzkTPjb/FDY8BT817GE6x2jf+9n68MPgJ/HRmL+DIfHztvuWYNudJzOxJEzL+3mIF1+K3NzyNBY6rWoTZWnvRsmqsT5c61lQFZszGvIfHuyvropSQcBcgxVGk7Ul4HIORqoKAICAICAKCgCAgCAgCZy0CnY2Er916wHQtfZS7zJKETxjVL+EbQE/CWQVvJMbVMz0V3yUS3Y9k7noOtqZIeHdkEAlvJBLeUHMIjUTCMwvyseeN17D35ZdQ2KUPumTlITs1C2FqKEiK+Im6Ghw7vh/hPr1xwaP/TWp5EN9fuQ6rginIobohajdWEu6FlA6fHSXMJoQYTz2Ph4l1M7F+DO7Ia3wkfC4G6wi2mkfxrGbSbEHim8pNXY4bXhgcOThoms9hzP/ad7Bw2hN4FE+3bK8NdpCQ8DYA0aYJIeGJxVdaFwQEAUFAEBAEBAFBQBCIINDZSDgJ3slPwtmXu4aI8YT8XPxX3yLkk4k569VMlv2ZXZCZSX7hdbVorC5DMBREbloILxX3xdu7M9A1N4guFFctN92H7Azg+GmKqk7cfWeFD0PzUvDwuFLKQ34ac7aW4M9bdqJLv77w5+SArNnbzBzdC5GOkPiiiPKtiO9cbDddotaqdHwkPA4lnMk6k/DH1pmOlA8bhITTmVb0WEv90/xrNHJ/cwT/pnvRNHoFeWkd8n4WEt4hsEungoAgIAgIAoKAICAIdDoEhIRHljyplPAARVgrb/Tj0W4n8anqt1FWdZICr6WS+l2JzDHfRV6fC1B7mnxDP3kCDZV70KvveDy44b/w91WkcN/kQ/kpII8cvnvk+vDxnhDGD/Jh7ppG7Nufh7l3L8KgEy9gbfrleJA+KyCyntqlK7K6dkVFXV2b+IS7J+FRs/Co2baqVzILT01bjsc083TTR9KtOblW2UjguX6cSrjOzLyVik7dmn0W79tFlPB4EbSvLyQ8sfhK64KAICAICAKCgCAgCAgCEQSEhCchCacYbDhJOcFvohRk3WpO4nB1LaUkSyEFsQHBvAspzVg/XJFfjsuO3Y26ql3ILxyOp0qex/dey8CnL67HOX3T0INU7zR/GAXZfrzyST3G9fTh5VW5mHvrb9C3+nmszfg8bl+eR6nPgqSmh5FXVITT2dlYMn163NHR3ZJwVY4ds5mEK2W5VPlgT1ij8xG3eVLjU8LjIeGTMbtkLp42l+xpxOMwe3Ypntabt7fBG0dIeBuAaNOEkPDE4iutCwKCgCAgCAgCgoAgIAgICdfvAd+GLdY+4WNGtq9PeIovhSKh1+D8buehpHoADlSFFAlnk/SsxiCqQz7M6FqB72U+gMbgMYqCXofltY/jwX9dhTkPVONfHwcxqGcAmWRjzkHR6xobselgOkL1VfjtpP8Hf8NBbEy9Fbd9kE6m6WGKrk6B2dgEPj8fK++4o51IOKvRyzE4SlafIh9qLciaqZ/58FkG/+uI/3iHBGZzQa5FCRdzdPk/GUFAEBAEBAFBQBAQBAQBQcAMgc6mhG/cauETnkwknHN4Hw/58fm805h4chlKq0+rfODp4RpsKPwy/lU3DjNyy/HVhs+gsb6cyHkQteF++OvRX+Gdrb1QVlGpgq+xGr50ewPGD8hAdk4GfnTRMxgcnoOc7O7YmHYDPvNxFxSmUm3iS0zyj9fWYt3DDyMrlT3EY7/cKuHcg6Upt605emRssZNwbW4tzeG1NlmdnxENFGdEQRvvnMFzraOkk7Kv7rsg615QFiXcC1rey4oS7h0zqSEICAKCgCAgCAgCgoAg4B0BIeERzHxrt1or4eNGtK8SHiD1uqwhjP/uE8BnAjtwtOYUUlLSkO+rwZu+W/Gd/cNxa9eTuD/zDdQ1VNPoyQE8WIWaQG/8cdVIvLoqD3tOpBBBB3p28WF8/2o8OuMgzsncRFHXUyhyejp2Ukzvz324EwVpASLhYTJd9+N4Tc0ZTsKNQd1aB3PTHpEmtb2Vwh6JcB4xNR/XKlVaCxJOJJvJ9k8omvtP+87FDR9SmrUo+RYSLkq499ex1BAEBAFBQBAQBAQBQUAQ6AwIdDYSvm6bhRKeXCScgqvV1eNrwwbjtm5dcaiqgUzEw8gldfvtsnz87+583NKjGl8ZdASN8JMSHiazcx+CdSeB2nLsORbAltIc1Db40S+/GqN61yAzKwfhTEqmRTbtOZT6bPvpKnzm9bdRmJ6enCTcmIvbyRzd9dMaUb9LVLo0KMJdfG8kPZq6OE+5lnpM5SyP+Kmr3ON0CQknEJqinkd+aFLo9RHQdeHQJTq6680pBQUBQUAQEAQEAUFAEBAEOgECQsIji+xbs2WvZZ7w8SP7J3wr6POEB4hQl9c34NEhfXBrfgoO1wWQEa5FXmod5lcMoiBsPTGr+2k83GcHGihFWSOZrjeG2QE8laiPH5k+IuPBGkppFkYqKd01vi7EvVPhozbCYT8ySGr/+PhJPPL+CuSnpSUnCfdqjh7TCkUIuZajvBUJN2nTjITfpx0Y6MzQRQkXJTymLSmVBAFBQBAQBAQBQUAQEATOegQ6Gwknwdt0TX3kLG5JwkeP6JvwjWBOwvvitoI0HK6lSOeoQ36ASPjx/vjhnh64pXsVkfCdqKXI5g0phRRYrRa+YC1C/kxSxzMQCJIJO5m1h0MhNPoyiJrXwE+pz+rDmQigFs9uLcYruw4hK0AB39gn/Ew3R49hhbSUaHNIEo8K3S2VcBckfJ4uVRkXN5J04/0YhtlURXzC40HPua74hDtjJCUEAUFAEBAEBAFBQBAQBOJHoLOR8E3bDpw5JPxrQ/qSEh4gJTyFlPB65Abq8dbxAfhBSXfc1qMSX2YSToQ75Esj0n2clPB0hIP1CAW6EPmuRYDq8FXPpJz+TiES3kA/+6nW77eW4J+7DhIJJ3P2mH3C483XHX9gNpXizOmK5iFvKqbMzNdFUqMZSHQLc3QrEm40lbfq36x9p7Ha3BcSHgd4LqoKCXcBkhQRBAQBQUAQEAQEAUFAEIgbASHhEQiTUgl/ZFA/3JyfgfLGFKSTsp2f2oh1df3x6tFuOD+vCtfl7sLpYBqZmqchNVxJsyCT9HAjGv05SKGc4ilEvNkHvJ4CtykSHiXkqaSqzyElPH4SHvf+kwY8ICAk3ANYMRQVEh4DaFJFEBAEBAFBQBAQBAQBQcAzAkLCoyScIrZZmqOPHd7+5ujHGxpxT58euLtbHiqDZI4eqsGJYCr+dHQgRlDE820nU3BJVjkuzj6OOl8AgRD5gVME9XCoAcGUfCLh9fAR2SbxG3UhUsJ9mhJO5ujkG/77bXuEhHt+XDq2gpDwxOIvJDyx+ErrgoAgIAgIAoKAICAICAIRBDobCV+/3cIcPZlIuJ98uU81hnADEfD7u6ehoTGIvIws/K20Pz44mYsfX1CPvxf7UEIW6E+cc4gCs9VQILZT8BEJB5HwkL+AyHcD/aHPiYQ3+rKJlNeSEh5Cgy+L/MdrSAnfi5eUT3g85ujyGLUnAkLCE4t2R5Dwu2ZOw1/nL4T2b4sZHn8HP/7sLsya/zCGNt04jg8fvx3PfcIfzML/6O9t/S3u+urcaMkL8MDf/hdTuzS3yH3wxf25uUzHZFLRqZzTfW5SG5vVuIxj1rfp5merdp0wsRq705zM7jv15WZNjGX0+0dbWys8zNqPZR7aemlr4tSG1q/ZGuvX1akd433bZycWMKWOICAICAKCgCDQjggICY+A7SNncUsl/NzhfRK+JPrAbH6Kjn6SiPdtPQvwua4ZqGtsRIG/Bi8cGIx5x3vjoXOr8N7+VNRU1+OJYbuA1Az4Gk/C56fo6KF6hFPYJ7xO+X6Hw5S6LIVJeA0p4xykLRt++vlP2/bhH7vj9QlPOCzSgQ4BIeGJ3Q7tTcLtScQW/GXml/GOgWjvenYa/ge/wV8fHAX9z1CEfTEu1oi3IuRoQdLtSI4daXSDuh2xdyJXRlLnluSZ4edEzIxE2MvY7A4K3BwSOPXlRFKtSLRGvvW46dsyEl2v62kk9Xb19cTcrJzTPol1bE7YumlXyggCgoAgIAgIAu2JQGcj4Zu3HzSFN6lIOPtuc9TzMTnp+M+e2SigCOZ+XxBHTjbg2b1DsL6uEF39dbi/5w6cXxREHSnf/sYKpKSkIEgpy5DWgyKlV8FHCjmJ6qR+Ewmn6OgpJIsH6Wf+/LebS/DW3iOUrow+bePo6O25gTtTX0LCE7vayULCT/z7m/jSzz/GeTfPAl4jvbtJ7WZi/mcM0Ii2qVKuYdSyrJPSrNVyUibtiK9GAt2skhlpdUPuvPThZk5eVGOnwwL9+M3adTogMM7fDbG068fLeO3Grr/ntD/s1tBpPlZrYYebV0zd7E0pIwgIAoKAICAItAcCQsIjKCcVCWfiTPHUkEk5xr7VOwfnZFCINVK0UygFWXUwH4eIhBcEaoiIlyKUlkdKeAGCjVUUGZ1M0P3k/015wH2NFKiNyDVHPg/686juaSLkYYT9uaisPYnHV23GntM1ZJrOn7ZtirL22LidsQ8h4Yld9fYk4Xbk4cTWLcDIUSgwkuxWpNtAynXwKCL/wRX4v+9fgwL63ErpjleZNJrSu+nHa5lYFHyrebk5jDBTc7V5Wu1Ao2m2XnG36tPJLcCJtBoPJPRrYaaE6/ec2wMPM3LeFvNx2gNOhwtW43LCNLFvEGldEBAEBAFBQBBwj4CQ8CQk4epUgP7UETsemdKI2UVdUZSTh9pgIwq7DkBuZhaZqAdx7Oh+Itr1Kuga5wMHEWpm3j7yC+efQyHy9/ZnwRcIkH846euhRuSnZ+DX6zfj7zt2I5P8wTUb/LbME+5++0lJLwgICfeClveyyULCm0YeCwlXdX6MDWj2Cbcic04kz4koaeN0UpON7Vi164UYuiHT3J6TcuuEgUZ07Q4bnAhjrGqtl7G5Gaf3JyJSQ3+goO/HjAjr94Sb/qzWxwlTs77d4OVmTFJGEBAEBAFBQBBoDwSEhEdQ9lHENkuf8POGta9PuLbwTKlrgiFMyc3E7V2zSPkOIT2nH9Kzu6GxoRY1FTuJXNep4vrB+3xseE6TUn9RODaOmE4m6ydrK7HowCG8WlJGwdxClDe8uZ6Q8PZ43OLrQ0h4fPg51W4vEu6alMVCwrVJWviE22Fg5ddsJLxuCamekDmRYSO5c41RtBM3BMztoYIVubQj/mZKuBsrAav1cDN/twcR3Idbv3Anywg7iwAnFdrJosHp+dTft9urTuPw0o+UFQQEAUFAEBAEEoVAZyPhG3ZY+ISTs7glCR81rHei8G9q91NLlqC0hqKZG64UUrTryc+7C6nWA32NSG3w4XQNKd9BUsBJBW8k33HWzcnQvEVNJvCRi+/4SEUH9p+uwrHaeqSS77iegHOpAH1WSQHg1jz4IDJTKd+4XEmHgJDwxC7JWUXC0dpU3Y0irUfYSAStiGE8SrgXIsljc0smtXkYybFxB9mNXT+2eA8euF83xFobn1NZozpt9WR4OXhwIsl2WMZyCGK3H70o4V6xTexbRFoXBAQBQUAQEATcIdDZSPiWHYdMgfF1NAn/+ief4ONjxxSVNp4GMKEO0odB9t8mQt546hTqT55EY00tWZ2T/3fUDN18yTU6Hibi7YPfyL6jldg3nDKNY93991OwtoC73SOl2hUBIeGJhbu9SLhr0uDkA+4hMJu+TyPRcyJwVmTUjCi6JdVmaqVX4mV2YOC0Q9yMz0lltSPnZtha9Wnnt+7GckDfl9m8Y/GLN5u7E6b6+06+83bjtDoQcXMgYTwk8TJmKSsICAJtj8DOzeuxc9smEoyCKmhwn4GDcd7EyW3fkbQoCJzBCAgJjyxeh5Pww6SC37h4MQrSKC84mYqbyfIanfb5yZebVOuGykrUV1QgVEcm6fSSi/iE09XM1lpsTSupP4tId2lVFf7vxhsxY8iQM3g7n91DFxKe2PVNfhKOFmnJWqQoM5qfM0H/OfAABWb7UjQ/uFv03CieeiXWSQV1c9/N2PTjclNeK+PGxNquPSeLALdqsxMOPAa3bVmN1421g9U43IzPrF+39ZzKCQn3squlrCCQnAiE6Pvr8kXzsXf3NmRkZiM9PRP1dTWoo++pBV27Yur0m5Cdm5ucg5dRCQLtjICQ8CQh4TyMX23dilf27UMemYPX0Olh0IJMR44NSAGnf0JExlkVb6A/oQaKjq6Rcbu60U3GpDyH+qqnejn0UnzrzjtFBW/nB9BLd0LCvaDlvWx7knA94bIkJ6ZKt5Y/nFuY1SIPuJbaLDLzlvdiIU9mCq6ZQuuFXLldFac2je14La/Vd1PPjIQb+7dSz/XlnPqyu29Grt1iyeXcmvG3hRJuNS4v83drFeGkknvBSMoKAoKAdwROnaggwr1dEe2MzBzsLd6B7JxcjL/oUuQVFDY1WFN9Gju3bEDJjq24+uZPITMrx3tnUkMQOMsQEBIeWdAOV8J5EEE6QfwFEfE/FRejKDNTpRfjnOFNCrfZ5mP1m83U6ZSx/sQJpY6HmYw7mJTzaSWT+GO1tRjcsyf+fNNNKMrOJhGdPMg1Rf0s2+xn+nSEhCd2BZOOhCd2uqaqqxfS6JbIuiFfbqZqR3SNpM1IPN0SQysl2WkOxvadFG03irWbNmMp44S1l8MAbsstNk7lYlHChYQ7rabcFwQSgwB/V/xk+WLs2bUdAwYPQxZl8DlVcQx++u458ZIrlQm62cUqeX5hN5w7/oLEDExaFQTOIASEhEcWy0fO4paB2Uae06tdl3Qn+XwzGd9B/1YQoXZzKeJMf4JkVs5EvIHqqrRlFhe/KFPoz8+mT8eVAweCo6NHQrzJlawICAlP7Mq0NwnXExgngpKImTv1aaaEW40jXpNvL2RSG5eT33Q86rGZj7ETHlZWAnZr59WX2WrN9GOLxRfcbIxOPutu+tT2uNZ+rPvEbs2d9nEinh1pUxDo7AhsWrMSOzevw/Wf/jxSPQTzLdmxBWtWfIDzp1xJynkmivr07+xQnhXzrychMC09/ayYS3tOorOR8K07D5vCmxQkXK9CswrOacRsTdINU1Ekmsk41eW27C4m2xyojck31xEFvD0fu9j6EhIeG25ua3UECXc7NiknCAgCgoAgIAgkCwKv/vU5zJj1Gc9m5Wy+vuHjZfD7A6g4Vo7M7BxMmXatELhkWViX42gkV9gACXkN9XVY8f67OOfcseglByou0WsuJiQ8goUtCR/Rzkq451WUCp0CASHhsS2zW+sOIeGx4Su1BAFBQBAQBDoOgSDHECJSlGglso7cFw/tL0HlyQowmb7kquvimnTlyRNY+cG/yYTdj6nX3ETE3B9Xe1K5/RA4sLcY+8j/v6BrN5Rs34rpN96R8P3XfrNrv57cknB7WbX9xhtvT9tiUcJHDC2Kt1+pLwjEjYCQ8NggdBvjQEh4bPhKLUFAEBAEBIGOQ6D8yCFs37CGfLGnKRNvs4vjAB0/egSFXXvERHZLD+3HCvLn7l7UR5mhDx4+GpfNuKlNJj3vn3/EBTR2MU1vEzjbpZFayui0duWH+Oj9d3DjnV9An/6DLfdeuwzoDO3ENQl3EWz7TIBg265S02HaK+FCws+EtT3rxygkPLYlFhIeG25SSxAQBAQBQSD5Eag4fhQfL3kPEydfgS7de5oOeB9FMN+0bjWuvfWznifE/r5L/z1PEfARYycq1T0YbKAo6Hme2zKrsH7VMmqvERMmXdYm7Ukj7YMAm6L/5emfoKGhHrfc/SB60P6QyxsCQsIjePm27rQOzDZ8iCjh3raVlE4EAkLCY0NVSHhsuEktQUAQEAQEgeRHgMnQ4gWvqSjlw0ePbzVgVsHfeuXPmHDxZaRYDvI8ITYb/+iDd8n8/FrPPuBuOtu5eT2Olpdi0uXXuCkuZZIEgeNHy1SQvQkXT7U8/EmSoSbtMDobCd++20IJp4htlib3w4eYnywm7arKwM5KBISEx7asQsJjw01qCQKCgCAgCJwZCGzbuAa5eQXoM2Aw2FS4pqYKhV26qcEzCd9BJuQjxkyIaTJVp09h+aIFKvWY1mZMDVlUWrtyicrmI0p4W6Ka+La04GyJ7+ns7aHzkfAjpotJSriQ8LN3m58dMxMSHts6CgmPDTepJQgIAoKAIHDmILB39zby194YId7038GSXRhOxHvylTPjmgST+JUUATsYCqpgbEzKy0sPY+DQ4abtHt6/BxkU9dwtYX/39X/gvImTE+YTXltdjYysrLgwkMqCQCIQEBIeQdVHErmlEj50cI9EYC9tCgKeEEhWEq4SzPNF/zb/2PyL+kx/L/pB03y0e5xaj4rm56V5wsWpcArcxUeXwGxOSMp9QUAQEAQEgWRDgEnmh+/NQ0NtHUaffyHy8rsgJcWPkxVHsY0U8LraGky77lZkZefGPPSqykq8P/9VhMJByguehqNlh3HR1KtxzqjzWrU55+dPoD8R9Ktv/JRjf8fIDP2jxe9i+k2fijm6NkeHD9EBAX2VV0HnUlJSVL8lO7dh4+rlSM/IoHGHyBJgIgadM8JxTFJAEGgvBNyS8FDTt+v2Glli+tlVXGbacLuS8G0HjiZmdtKqINCGCAwp6hJpLcqsm06pmn433BAS7oj+XTOnqTJ/nb/QtiyXM5ZxW5cbNqtv1qFVOe1z432nMbi5bzZ3t+N1AthqvPp6Zrhqn+nr22FjtYZO89fWxljfqZ7TfW1+bnF0Kud0Xz8PqzWJBWcv/To9Q057xc19N+OJBXu7vu2eD+Nz6Wa/upmnXRknDJzuO/Wv39t2bennrj0/7TF/p/F39H32B1/w6ovo1rM3BWa7HKlp6S2GxCr2lnUfo2TXVlx32z1NBDWWcXOANo7E3qVbdyL2tXj39X+SGj4SQ0eci8ycHDTWN2DPrm3K9N1POaQ5UFzfgUMsu2Kz+Xdo7MPHjI/JVJ7J9+6tG3FwXwkaGxtUP1mkwPcfdA7qCZd1ZOZ+2cybyUy/kJT7g1i9bJHC6ZxRY5HiT6F59IwpUnws2EkdQcAMASHhEVTalYQ7bcUwKYJVZEqUTREHG+klk9LWJyA+apFPCwNpdG5I//ncKYVO45b7iUVAlPDY8E0mJdztF1azL5dOpNAtOnbkSE8o9O2ZkVS+r32B1spaEQjjfWM9u/pu56WNRz8GM1IeCznUj8ENUTCOWT9fPZZu52239sb5usXLjsS62ad22DqNN5b9bbUHzeZrJKtO62e1H93uayfM7fakU139vjbuIzfPn9v29XP1gofTmJwwdIuNnqzbYeJmvmdTmXWrlqKCAmRdce0s22ktfnsuivoNwMgx57fZ9FXU9PfeRPXp08jOzSNiXq1I/hWkuh89chjLF76NUeMmov/gEXS/WYXn77j7Kcf0GiLJXYkIXzL9+pi+hy55dx6lXSvD2AsvIXLdCw11tSg9uBeH9u3BsfIjuPTqG9Cr74Cm+TJpf+PvvyfC3oguXbsjSOr4FDLVb6so720GrDTUaRAQEh5Z6qQh4WF6KYRqqxCgoBpBOsH0JSg3XJiIeIhOApGVC39aZkwvwE7zlCTJRIWEx7YQHUnCYyGBZrPkL6puVR+3fVqhqe/Lqi07kmNGQJ2IvxvS52b1zcZrrNdWJNyOFDjNV08irEikm/kaCY4ZjmZrZdxLbvqyssyw20faPSdSZ7dG8ZB9M5y9HKJ4KWu1jvHgpsfP7Ll0+05wWl/jHnH63TguJ5z17XlZa31Zp4ObtnqHOGGVTPdZ5V7w6t9x5cxbHH2e2U976/rVuPL629p8CkohJ6U5nXKUd+vRq6n9skMHsW71Uo4Mh4Iu3RFITVVm4xxt/fSpE0pFHzNxUkzj2bFpHXZu2YDr7rjHtD6nzWKzebtrBeW4rjh2NKa0bTENWioJAgYEhIRHAPHtKD5i6RM+ZFD3dtk4oRDlXjx5DIGGRqV9+5wUcMXKrIZNBNtK4FaNswZOPrhExoOZGfBnFwoRb5dVjr0TIeGxYdfRJNztqM0UISey5OULvhMx9PIl1+5LNc/XSd1yc1DgFjeNAOjL2yn3Vjg79Wd3EOI0HzPF0i1pcFvODAezObk50HGaj9aX1Tp7Ja9O5d2sjb5MLMTdOCc7guu0/7Wx2JmWO81Ju68/7NHvI20dzfa927b1fTjtCzcHXPpn380BgZt9ZsRB68NsDeysO7xikmzlOdo5m3tzFPHUjHRkZmarKOjLF72NK0l5drpOnajAJ8vfJ8X8FqeibX6fDwAqK09RfvF65auelp6Bor791Ry0iw8UNF9u7TMm6ycrjqmI73qLTVayWdkfOnIM+XiPjGu8bA4/auwF6Df4nLjaSZbKvE82r1lJBx0naUj0HZ++OA4ZMRoDhpgH0fMybrM18lJfyrZGoLOR8N0l5abbwJ6ED4ikeUjkxWYxqDyGlDr2a6GfLa8Isw6TWY2PzckDqeql3HyxeTndb6ilh4+UdHrhWRN1rZYPjeRHE8jMEyKeyEWOs+2kJeHaaU9b+YTnpsaJVMvqxv9jt2o8EYHZ3HzJdCLaPF43X5C1eVl9ETUjOkbFS2tD/8Xf+Jk2Hv7Xrk2zemZzsWpHv05m4zFbRzdEwa25utXcjDhbEUgrEuJE4NryYMXNGrldQy/j0u8Rq31g9Rx6PcBxuw/cmLMbD0uMbcdrwq+th90LzgrneJRwp+fHidzrx2t3WGj2PrHr2837Ub9/jGvohui36f+ZdGBjW9d/TKbW+5UpdZ/+g5WZt6aEX3Pzpx19m1mp3vDxcky74fYOnIV117u3bcKBPbtx2Yyb0NDQQMHa5uMYmZoPIrV87IVTWlSsOFaOj8m/+4JLpplGYPdCFjcRYa2uqsKFl16ZlLi4HRTAlj/RAAAgAElEQVRbI6xethgH9u5Gv0FD0W/gUKRRQLo6Ctr38dKFGEiHFbGmgGMz/kVvzcUACrY3zCQQn9sxSrnWCLgm4S143pmL5O695jHROpyEN9achL+qsiWypiJ3mHzEScjOIf8aXxhBOvVSkremehNTY407hczMw6Soh7hN8v+2FMy5qiJPPoQKusCfmnnmru5ZPnIh4bEt8JlEws2+cNp9CTUjqm7JjV05K3JuJHVWpMUrkbJTQvXExUnpcmrHDK+2UHPNcHBq1w2B8EJg9GtjHI8XFd+4xma/uyVGdk+sm7Vyc0Bg1odd27Hcc6rDY3A6KLN7to370opsOpFluwM4bYx2eOn3mxVBNu5bs/aMWOjn7uUtrsfBbT2nd4TbdpKtHJNvFlboLyWuBCjwGV/LyO86hSwaJ105w3bIqz58j77spTSRzZrq0wgFOSNJGBzcjf2i09JbBnVrTwxY1efAafn0PZT9vDMpkvs4It9swm78//BD+0uwfeNaTJl2Xasx82HD+wtex8xb70IO+anrLzZh702quv7zJe++gW69+rSpr3x74sZ9VRw/ivff+he69izChZdMV24BessBjp7/9ty/4tJp16N7r96uh6cdZmygCPNsSTHpihmOhz2uG5eCCgEh4ZGNYEvCBw9IfIqycMUhpNBL1unil7CfVOvSPQcQXjUH+WUrEPKlRk3XmX5HAtmXD7gDBVNuQ0FBFhqrIsEybC+qFKIHFzndRA13WoQOut/eJLxpmg7R0fVR09skRVlu26Yo49AHbq5EKeFu+jYSNn0dJwVMK+tEFLx8OXWj4lp90TbO1w2RipWQmfXFn5mZ6hox5d/tlDirMdkdUFittRdSbFxPO3XWTDV1s1+cDgCccHGzp7UydnvbrB0nxdpp7Gbrqu/H6TnR9o9THeMBiR2B1cYUD25Oz5vTM+Q0b7NDBON43ew3uzV1ejdYvSvM1sSpLS9Yn8llOWf3grkvUvCz4Zg45XLT729sDr7k32/i+k/d25SmjIlV+eGDauqc/5tVUr0/d0dgwinFfv+LJ3DDp/+D0p9NtxwCR2j/6IN3W6Rd48+YmJ8gH+8wKUuFhd1UwDft2rh6hVKEe/cfpCwJ8rt0VcHjDpJyPOPWu8l/vG0t8NoLv+MUgO4dyrM+/qJLbSPMsysC+8lffNnVjkOLRNRfrVLc9ezdD/sp3/yEi6cqzFgV5zRwcrUNAm5JeNDOQLpthtIurRTvtUhRZucT3i4kvHyvLghbVNamfIxQujdfEd+OQH4ODm3YgHk/+jH67fkA4zLrUUfMJ6JmU2mqyjXeq+mCzIuuxw3//Siy6WXUSOY2PkXEue2oL7nPYKpOpu3BfE7ZEDlhlSu5EBASHtt6dDQJ96IK25Efnr0dATQja3aExm15sz7tiKG2Sk59O+GiX203BMPYr5v6+rk57S4rkmJF+J3mZ0cmYyWaZvNxIuVu1pKxMTvEMRun01ppOHsp52Zt7NbbDZ5Wz5fTOI3k2wors3k7Pe/GOm6ItBlWbuegH7ubsRnfDU4HEcaxuenDuK5m8/NywOi0l87E+6xSfvjOG2TJ6EdR7/4qDVd6eiZqaipVpPADe4txMZFavd9z5amTYALvp++BOQX5LfyzOwID/n7LpuFL/j1PRTQ/nw4F+lv4MXPZFYsXkLn6EfTq05/MyStx7Egp8khFnzxtJjKzcih92j+IWKerqOknjpVFArDdfg/KDu/Hzs0b1PdpJpMcWT2voLAjphx3n+wz//Yrf8G4iy7B8NHjbdvjQ4o1Kz7AVTfc4UiiVeq37ZtRT2noTp08ThHw38LMWZ9VBDyLrHDFJD3upWtqQEh4BArfzpIyy8Bsg/onPjCb7+he8u1uHgK/IMJ+Mg3iEyf+nP6XkkYndRRE7Y2vfwW7Vi7HdY88hr7du1A+xHplgq4uUsrTyQRn9apVWPKbX+Hqb3wLF33+QdQfP85G6hGGzt2EKEBGiPzPyTxJu8JM0omE++jFJVfyISAkPLY1OZNIuN0XTi8KIbdjJFdWKpbWp5GoaF/I7YidWRkrs1y7L+hOJMHtyluRLT0WTuTYri9jO1aHIm7IhRdiaDUmpzXV9oH+oMBJUdXXserXK3F3W17rz45UudkrTvvA6UBB//xYlTWO1S0Btdobbgi2mzJunxXjuyZWJdzYn/E9ZTVms8/drK3Z+8rNno0FlzOtDvtVszJaXUWm5qRucxC03PwC5cvbtXtRu0+HU6flFXZ1JH36gXH+8eLtGzmgOkaOPd/SipPN83dv26jmmsFR2bv3bmFqzSb2u7ZuoCjsp5R5Ngcn06ci4/qaSX+7A9NGHb79r7/RuvYkq4GrHFvkQ5ePKBo8p7LzOu9VSxapXPSXXnUdxl18qakfvuMApIApAp2NhJfsswjM1tEkHGV7mhYoRHYHjUzCD36CxoNriTNTXu+wD6lEwkPVlXjhT8uRmp6Kex64CuH0HIo42dhkgsREPjMrDUdL9uHZZxZh7KieuPamC1ATIpKuHPspAmVaGvyDpiLQdQhSwlRXBW8jbh4DCS9b8G08UDwLr83mU7i1eOamp/GO6VYrwhefexIzeto/iaq9hZPx3E9mwpMTwMbf4ubHge+//jBGx/Cwb3r6fjyO2dF52DRwZD6+/sBc7OAiw2bh+9OWY0mfJ3HrQcahCNe8s65p/td8/3k8NCaGwVhUERIeG5ZnEgl3Q5wZBSdioCEVqxptRS6NK2BHrvR9G8dsRexjW+HmWnbkyy3xioWkO5Fur/f1OHglMUYMzebjRHac7putk9c6XstrfbqpZ3bo4nToYbZGVs+a2XNgdfhkVZY/9/KcOR2euMHF6vmyG4cX4u/mfWC3jlbE3Mt7obOr4owV+wAHKduO35+qCGp7X+zf/d4bLykf5UmXXxNT916Cq8XUwRleacuG1XQIsQnX3XaPs7spzZWD3u3cuhGXXXOjq/J6eFgVryBrgrEXXHLGmu0n63ILCY+sTIcr4U0knJTsRl8a6ra+ieA/vonQ6WqEOQI6DTKlhny7+w9H8eSvIyXYiIEf/BDBo3tAjFwF64jMxAd/TR3qRl+B4olfRpeT21D0wY/RSOkhQPnAWSlHkFTwASPgv+MXyO49Cr7GOmqcVXI/wvk9PCnhZURK/0Wk9B0ipM/9pAj/IhKOVuSTyflcDDIl4S3vKRL+TKnheRnnSK5dk2iLJ9F1fUXCi3FPE9k/jAWPfge/A89fOziwm2/srwIh4bFh19Ek3M2ovRJEryqS2y+3bki7meJn/BJvJNluFFs3ODmVMRItLm9HXpyIGdc3K2M1X218Xkm3F6Jt1YdxrHZYORE2N/ed1kLDXl/O7pDErLxZH3bYmpFvK1zs1t5qHxnHo38WzPox3teX8UL63ZB1pzVz2g/afSsl22lPWz0rbtbQbk9bjTue+brZu2dSmW0b16CGFOHx5LfbERcHBuOMPV1IleXI5u+9/k9lBj6eTMq9qq4dMf4zrU8OqvfveS9jPJFit6nVOABd16LeGHXeRM/TFT9wz5C5riAkPAKVb9eecktz9IH9Ep+iDGXFNAx27vajvjGEmr89itDSuQj3IFN4UrA5DZmvqgIZX5mDFZtOwB9Iwfm9G9HwwjcQzu1KPuFErtm0nAIv+MmMPfyff8T7L7+HflOmYGTZIlS/9jukdO0aiazJEz51DAfH3IaBd/+A/GGy0VhbrVKehfOLPJHwCHwa6ZyFkgeIhD9E/z4TVYvp7jD6fdAzy92TcBdKuCLN5pK7yeZvQxLfQgkfh2uwDiXTnsA9xd8hJZ1+b1LC3Sn/rp9U3h36CGgeKjbXa1mpdXMcJzWyDVtcEpjNA9oti7r5omj1ZZxbMpoR61t3SyC1Ok5E2Kk9J+Kp9WNGPIwAusHFC+hG8mVGovTtuTWZ1c/Jzrda378Rb6/kxdinGXZ2a+oWt3hNvr2sqR0ZtdrT/LkZrlbzMztAstuLZvvZClf9WMyeSSvybzZWp+fDC3E3YtRWKrAeG+09pPVlh7NVWbfvBjfvBS9Yu30WztRy7Au+duUSCjB2iCJXX4Pe/QZ1yFR2kcK6btVSnD/5ChWtvGTHFlxCpstytS0CxYRrZmaWCrC2Zd3HmEF+2m4ujja/lALzXXXj7U2B+dzUi6fM6uWLVXwpDhgnlzUCnY2E79lvkaIseUh4QJ0kVv3hvxBa+yYoxCNApJwiIpCNEfn5PPBrHEwpIn/uIHpW7kDa3/8HIU7DwEyLSLivsRahVHpIH3wWB/YdQ27/Aei+9kWE3/sLfLkFESU8nIJAuAY78i5CxqX34Nypl8Kfno0gPdgo7B0DCdc2WMQcPW4l3AUJb97SkT5LHnoCP57Ry8WzHlWulT25m8tI4I0qt9aevpwo4YrO68m7Pod4lOk3HQ5o99gFg5Yk/yyKju5mh0kZQUAQEAQEAUHAKwJbySS57PAhStV1bYcrzkcOHSBiuIr8sDeiOymu02/8NLJzKZWuXHEjwEr0h+/OQzVZtDY01quo7jfe+Xn0KOpj2jYr5RxXKovSvO3ZtR0rKZL8hRSYb9A5I+Iei5sGVn74bxyhnPaBtHRKMRfA5dfc3KHp79yMuaPKCAmPIE9K+BFrJbxv4gOzhZuUcCLh5ONd9YdHKAXZG0BXeomRj7iPSfjpWtTd/7/YeDBA1uNhDM8sQ87cnxAJz46ScArPRgSeIrrhxINPY9Oybeg2ehTO2TcPKYteAfJyFAn3kX+4P1SF4j4zERx5DUXT7I5eYy9EakYmGrK6kM94hsv9SAT0699FyT3P4SFyxC5b8B088DujKbmuqWG34LkfG329ibDe/Cqp5E9gBjmBqzYWTTIpZz6kVuXL2Fx8Ba6MtuduIjyGZ8iXm9XryDisL/14ef7PAF+jOmVP4+sHbokcBMQ0BueRtrsS3pR7PjI2o3Ie1c2bFXo90U4mEu7XJmKPcSJSlDmvqpQQBAQBQUAQEAS8I1BTU9XhUc31o2by9eY//6SikI+/aGqH+KN7RzH5anAkcybeRZQejK+VlOP9CEV1v+amO8H33p8/F3d98WuWA1/89qsoLztMwep6gv3zR46d2G4EfPPaj7Fj0xrccveDanzLKYp96cF9lJ/+KvSlHO1ytUTANQkPWlLUMwrSPQcsArPt3ldqOcP+vT2FCIsNECMJ/z2R8NVEwvPJ37uBiDNlDfPXNqCiaBwOjZtFPuFB9F7zT+Se2IZgSlo0Tzh1TXzDV9+AY0Ono3TEdGRUHkXfNX9GRnUpQn7Kv6zM0VPgb6jD7gHTkTLuVuRn+pHZpTu6jzgXvh4DyDfcbYqywyjbtA4/e5xI9Pefw6wD38GDJbfg1YeA3928Ape8Nht45gH8ZdD38KO+r+KWPw/Cs00kfC2VYeLr9hqHJ6m9FkHXNj2NWx5fh2uo7y9qN4gAf4NI+BWOZFrXL7dDY3tw0KvYc6murVZDixw6POtBRW81ZrfTNSmXKBLO6e0iV0tzdIoFqH0cvWv8PVKxlaKttaR/ojwo4XltrIQHhITHseukqiAgCAgCgsCZjACroj6KF5Soiwnjorf+hTRSPidMvhy5efmJ6irp22VT8UpyE2hsaERh9x6eApkd2l+C1UsXIyMrSynZKfRdfPjosVj70RLMvPWuJjWZI7+nEtZmF0fH/4D8vyeSa0A2WclyYD5WxJ2uqspKFO/cgsHnjIrZgoHHv2rJQsy45bNNBzC8NzhP/Ud0QDNk2ChKp3ZpQvei0zyT7b5bEt54lpDwfYcs8oTv3nvUmoT36ZL4dTuyK8JmKJolp06ofO4RhJbPg6+QiLM+Szs92HXIZNdxpIVqKCgbEWbDyH30QaguiLrUHPiDDUjz1SGsK8cvY/68eOBV8E24Fd3IJ9yXmob0vDwUjJsKf0aWt/lGSeyTV67Atx2U8GYSbt4FK9sPkhLuVA5RAs6tXPN9Yv2PWxH6IjxoS8gjxHoPqflfRISMW/etK+sUgl2ND60PDrwh26K0kPDYwBMSHhtuUksQEAQEAUFAEHBCgInnacpZnd+lm+fI205tn0n3T1VQTu2Fb6shc3R6PpS48rpbUVFejrLSg5QuLh8DLHKfHya1+P35r6ro5T169VNEdduGNXjzpT/h5s/e55gHnPusr6vD2//6C6VjG4MxEy5yDR2r6wvffAUnTxzHjXd8Dr36DbStyy6zHAiQx1hL8aQKaN1ZcX/x2Z9RcMDL0bVHT1SerFDp4xpJ8PMRYTl5/Bg2k7vCbfc+pNLFyRVBoNOR8IPHTZfet3uvdZ7w/n3aITAbk3CVDDxijl7xzNeiJJxMzdkUPYUzgbPMTX+nNKic4uEwEXBdbvHmmVE5P5udB0lBD1BZYuzM4NjnVinhbLZeg31DrkHqhTehC5mz++nkzUdBFLqOoxQEBRTArV0vVsVfxUAiyxPWGEl4871mM/GIio4o+UY8Snj0ACFCvJ1Itnb/exj4ZxtF/JqH8OqlK4SEixLerk+RdCYICAKCgCAgCLQVAkzqqipPdnpy7QZPPoiY9/c/YARFHx81LhKBnPNr79yyDgWF3dCtqBcOkSLMwfMuuOTKVocVr7/4e0ykz/v0bw6ux/i/8sIzuPWeLyI9w95NlA8AFpGZetduPXDp1Te6GbIqw5H1WWnPzslFYdduGDpqLHr1JYtYi+sERcJfs+IDIvy1OEl9ZmZnoyeZzddQWryywwcwlAh2IDVVWQBk5eSpPPFplBaZDyQ2rVlJSZj8lOpsiuvxne0FOx8JtwjMVrzf2ie8X6/E+4RDI+Fkd95A6ceO/voR1C17kyKaUzC1xqBK/0CR05TZeRh+pVyrMOdWFxMgjsEWpFMoFbSNiDfVCfO//F99NQ6fMw3pk4mE5xEJp4iLHEShcOwUBPIoGJyXi4jsN8gfWpmck3m4+WWuSCvlm9Xza27Bs7fOBFqQ8Kj5N0Udf/JrZIreyitAI+MxmqObma6rz0pwt9H03QaPpjlQmRam8V4wdFFWlHAXIJkUESU8NtykliAgCAgCgkDyIMBE6wgRnUYKzuWnbDaFXbpSEDTz4FxtMeqSndvwrz8/g4e+8SSRNAoALJclAls3foKyQweVkq1drDD/4Zc/wOxv/oBU8AIVdPm1F+fgYgqS1m/Q0KZybMa98ZOPcM3Nd7Zqn4k4R5zXXxwLYPHbr5HqfCmR7p7gAH3bN6/HgMHDcNHUq1yv0rpVy4iEf0IHAwOQTwcFyxYtwN1ffESN1erasm419pXsUD7/nyx/HxdMuRKfrKBI6LQfOUI/C32lB/ZSuroe6me2ACjs2gO9+vRX5D2VeMiYiZNcj/FsL9jZSPj+wxY+4clDwv1kxhJC6S8fwelFFFCtKx0A0Akb8+2ULMrzTUmPw5QHPES5vn2kmnOwc8sr1KBMy8MBUsKJkXPOcVbafZQTPIVIePm5VyBzyvXokhNRwpmEFxAJT/VEwqO+3RR0TanJisS+CnyR/MCjQcr49x2sDj80XjdUQ71Wk3C6zxXiIeGRuiXaOPX9W5qSe/VjdzKF9/Z6ERLuDS+ttJDw2HCTWoKAICAICAIdjwCrrCsWz0fVqUpl+suqaB35BVeeOoG66ipSL8/DyBjyPzvNjInhL777//Cj5+eie6/eTsU79f2l772lFGS9qTWT5Toy0+Y1065Na1aRmXYlBSqb1vQZBy/Ly++C0RMudIUhB2rbvnEt+gwYRBmMQ8ig/TBo+GhPgc+WUMqyFe+/Q8T/0zheXkYE/C1MIFPya2+7y3YMO4jsc/R1VrOXken96PEXYS2lpwuReDhmwiSsX72MrCdOoZrKBBsbyL89hw5wcnDFzFuV6u4n61zNVJ4j6hfv2KyCtvlJIe+Ml5DwyKr7bEl4UXuZo7Ng7UMD/Sn5xXcRfOdFpHUvQpDMPvK+9DjSJ1wCeuPSQxfGif/9BoK7N8OXQwEw6CFscRHJDlccRfqMWci/j8za6YH30Ula1Uu/x+m5f0GAgrA1VFXhwLirUHTJVcgnc5JAEwmfjNRc90r4pt89iG+/MxZPvqoLmla2AN94kIh3dFDDHmRCXuTu+dLVda63Dr+7hczSn3xWF5iN+16OK561iXIe7QM241Lq9rOgP07R0iMR3R9cPBnP/mgGmbQn7koYCW8asiEwm/a5U55wLYKbRXR0dYLkJTBbTmqbghgIpLhqT6Kju4JJCgkCgoAgIAi0EwJ1tbV459UX0aN3X4wae4Ey/+X8yxzwqp7unTp5HCsWzSc/3F6YSipsWwZgY4X1l//zCH747EukbPaMuDMmMMBbO0GakG6YSPcbMAT9Bp9j2/7W9R+T73UFLr7s6qZySyiQ2mDy49abovNNDsB2mFTlnr37KzNu9q9evex98rc+gek33aHuN1Ig5mwKhOeVxLKp/B4KxJZJBHnZe/PRu/9AZfHASrXdtXvbJmVWf/7ky7CclPNzx1+IjWs+InPzDBV47dCBPcqn/TCp+6zgc7q6I2QhMJDSox0jywAOWMdKOOcu/5DmzfMqJJN1Lyb0CVnADmrUNQnnVNVnwbW/1MIcvWRfuWVgtr692iEw2+GdCl7mK770VLzz85+i7C/PYAgdANRTSrFBP/stcseMJkJN+f+ycrHzqw+jZuUy8t8uiJiq6y8i4fXlR9Htoa9g0Je/ioayUvjJvKT0r3/EoV/8LzJIXS853YDAVddj3KSL6aWeg9QsIuLkt1E4bjICOW5JuJ4El2LBN6J+0qyK6whphKjzAHsaSG2kfssI6QZCb7vpzOqbVdD3a0LcrfpQZL0Yd+sPGHRlI0T9iPrE+cAg/qdHSHhsGCYTCb9r5jT8df5CzxOJtZ6Xjpz64Pv6S5uHvp5TG/r6Xsoa5+G2rptyxjLaPL2sk9t+eB7GdvW4OvXpph+7NY+3vtn66fHyshfiGYtW10sbdmXjuaetqVkbXsZntW5t2a6X8cTar5vnx7h+ZutptcZWc/AyNy/vxY4syyrn0vfIIpIsGC+56jrLoXBQrH+/8Q8MHjZa+SO3FVGuJT/fH3/ry7h79qNkYrwHXUkUGjZ6XEdCkpR98+HE4rfn4hzyp2Yz86rTpxS5zMzMJqL5OsacP5lMsruj4lg5llC+7/EXT20qd7LiGNatWk4m6lepgw79xcHa/jnnVzh/0mVkweon4nqEXBC6YQp9d0+h7/nxXiU7t5If90Fqy68OWC689ErHJvcX78TiBa+iW4/e2Lt7B4r69qOgbNXoS77sfJCg8sT37K1SqaUSp2CFv4zSq4278BIi4/uUSf55Eydj/ty/UqT0qcpM/d9vvKxSqA0dOcax/7OtQGcj4QcOWwRm63ASXhoh4awYBtICePvZp/EO/cmg0yUOTX/3s7/EiEmTUEcm5b70AOZ8/gHsWf4JsrvkkRlISxLuoyBup8pO4IovfwGzHv8WKo8eRQZFPl/w699iwY9/jS69KYJlWibGTJ+OcydMUMETUsnUPZCeQT7hTMKt/UHOtgfgTJqPkPDYVqujSLiRtDqN3o6AtfUXzFjHpv9ibDcf/Vyc+jKbt1MdrW/9QYATvk4HCNp9M1LutDbGvq3mz58b5+ZEvPXjsuuH73nFzUvbxr6NZMtsbzjNzSvWZmtk1obbvakv54V06nF2swedcLAbr/Fgw6qs3TNndmBmtZ5esbPaB27mZMTR7NkwI+xex+jl3ZBMZZnIrP3oQ0y58jrHtFHF2zdj5fvvovfAISpF2Mix5yOTTIFjvdaRifFWyvnMZCmDRJou5Hv84NefbLd80zzuHVs2IJfSbPFhxBEipKPPn9TKPzrW+bVVPU7t9cmKRfjgnTfwuYe/qZRwzpfOvtNjJl6MdSuXkpn6QBT16Ye9u7ah/9DhKn0YpxL7iMzK/eRiWrx9Kz71hS8Rxi1tKRn7IcPHoFvPXorAs1rNxL6tr4P7SrB72wZMvfomx6Y5TgCr3JOvnIn3F7xO5HqK8g3ng6DJV85QP5+k4G18EKQyMQVSKVBbGqbfeDu2b1qv1o+jpq+n/TVl2rUU34BSL9PcOGjb7Z+b3cJ033EwZ0EBIeGRRfSVHLCOjt63ZztECy/dHt1OvGkD+Pfvnsayl/6J7K5d0FBTiwvv+yyGXDSRYrM1oJ5MUBb+6Dc4daAUadmZ5Bfe0kyBSXhNxSkMvmIypjxwDxqq65BCKco+fvEV7Ji/mNosRLC+EYMmX0QvtYlkjhIl4RmZKDxvkpDwJH2whYTHtjAdRcJjG23sRCrW/rzUc1KwrNQr7iNWwmVW1+2Y7Q4vzAirGUnW+rI6LDCSHyvC5YXkGecXD3ZusdKXc3PoYySHGnZWFhJexuFEWr2Oz8secjrIsFrveNbXDhundr3cN1szq77dlrXbm1br5PQe0a+XVVlt3G72gpe9l0xl9+3eTtG1N2DaDbc7Dov9xtlUmM19Dx0oQRaRtUumX+9Yz1iA/XT/+YffUL7qRSrIWG/yO5734h9x0eVX494vfcNze7FWYMX4FJltHz92hA4VClQAOjbNPo+IeLKo8Rwo7xUKXJeTy4ceE5USznm5mYgy4ebfR59/MQ7uLVaRw3uRWszKL7sSvDfvJfQn1XwkuRgc2LObiHZvVZfXkJV0JrVltBbX3XFPm1k2aGvBuK6hwx12ZfCTlUU9pRkrKzuMUWMmoKa2BvmUIem8CyaZEv79JbtQsnMzWWbcQFYabylVf/XShThNY558xQxSvgtp/JWKfCsiTv+xCwUr9xuJaKdT7Kltm9ao+bJizib26bRXP1r8DsZPnoqRY86PdcuckfU6HQk/csx0nXx79lvnCe9T5NY8O4490ETCKfYakfAFz/4OS198EYXkTxGmfIP19bUIEbnmVGWcsiwtJY3MXSgwm0WEdI6I3kgv5XqS1pmUc3qyQCgFqXQKFeJ79fUYMvliMpOh01Im4RnpSKUI6QWihMexiImtKiQ8NnyTgYRbfQeT2V8AACAASURBVLF3Q+ziJbBOqHkdm5GUxvJl3W0dr1+0YyVQZl/6nfp2qwA6jcm4Plbm6m7UTLO1joXAuyE2+nnpCbjxczdjsirjtHf1981wc+My4UQUrZ4/Y99OZNjLXPR7z2yOTs+P8b5d306HRm76cpqbmUpvPPCyshKxI+xOz47TuJL5PivR+4t3KP/boWTme8n0GxzTVGnzWUpBt4ooSFgs5r0cwXozBQ+bPG1mU5AxNrX++3O/wAOPfg8TKRq28WJSx0r1oOHnIkDfX+O9WBUtPbAPl828CZwSKz09E3kFhSqQ2FGyDuhLvtdM/jr6UqovmZNzVHC2OjhWXkpRzldSwLwKXDb9RkrPZe7Kyso+K8F7aX1v/sx9LabB6vIm8rG+8NLppKRflBDle8emdSrKfjoFbmardjYZP0QHHL0pPzibmIeIcwwadi6GUcA/43WY9uPOretpztfi4yXvkUn5Jfh46WJSs8uUy0Q3ik1gvNgEnVOWcQT5OhIVG4h/9B00RGEQpEOjOjoEOEV+7pfPvAUDyVKgM12djYQfLK0wXV5bEt67HUi477CmhBMJJ/OUBc8/hyUvv4S8bt3J3DyEMG3iEKUqY3N1JuIp6WnOp2NUL1hXH3E0p3p+qkONEx+n9ui/oRdeQFEKJ7Qg4flCwpP2+W8LEq4/s2kdBCG2wGxNJ0EWgdnUQVEHBmZLTYLAbF6+oLspa0eS3BAo/SZ305+eFNipxWaEwYpQePkC7XZOXlQ5s7I8Jjsyx/fNyLdZPeP8zMiMHcHx2k+8ZN9pT8Q7H6/t272I3ewHJzzsLBhi2RteDrOMz4STu4PR5N3qd6tnzekwwgkrq2fVy7vDbM5WBFt7zoyHO2a/G99NSft/4B4GxhG0jxzcq4hwA32HKyWC22/wUNfm5R8vWajEnAnkS+z1MkuJxSbxc37xpArCdecD/6X8kvUXK73P/ex/8MgTv1JkOd6Lo26nEfEefu5Y5FA8I46yzWl2T1PU7Q+JpI6ecFGLKOTx9hdrffap3rphDeUB74Jj5K/NUcY51/bYCyZjwJARts1yhHMWytisW/PhLz20n3KLv6eihRdR7u1EXUyGi7dubgq0x4HdThwvVynOjpGZfDqJdRwMTrM44D1xhMbG/u5sOr504VvoScHXdmzmCO1DcZRU9JzcXEqPdrUi2Evee1O5yWaQdS3zDxb9JpHpeTWtHx9acIamo0cOK8Wfo8f36NVXRWe/4z++jGG05p3pckvCG86SwGyHkp6ER33CX/u/X2PFv15Fz/79aQM3KjVbPagqMmVYEXPbNOEqNTjVIUKviDuL4VSHf+G2KslcZMjECZg4aTIyODAbpTjg4Gz5Yo6etM+/kPDYliZZSLjZ6BOlhBsJnBOh8To2N+qhHWlzImROpMBOvbObq1vi5aT+2REKPYEwK6fdd4u5vrydybcd3m5Iq36sxn7M2nb7NFrtcS/zd7uXnPaV2dq4mZsZHmaHJE5m9FZ9uSXhbjG32r+x7Gund4fToZXZmujJt3ZflPBmpNjMl0noOeeep0yxvarLnK96+fvzW6msbvcPl2Oyxamo6mrrsPTfbygF+vpPfV6NpS/5naeSWbF2VZ46iW8/fCce/Nr3lHl1rBcrxHuI2B4tO0Lk7DSZL68iMtiXCF6eUo0zM7IxdcYNjgQ31v5jqcd+6+kkcDHpPnn8GPIpd7vTxVHNF775Cs4ddyEO7CtWZDVA5ts7t20k9Xmc61RlTv0Y7/OaZlAmpD07tlCu712KhPP+4rXcV7JTBd7jHN/MES6Zdp1aZw7EtozS4x05uB//8ZXHVMC5t1/5C/m496Wy+ynq+UhlNp9KGFxI+c+3rF2lrDB2blmvzPTZSmLcRVOwmwK2DRg6QpnlcyC4IxSsLSe3QKVr691vEN56+c+47vZ7yDr3Yq/TOqPLCwmPLJ9v74FjltHRe/WgNGAJvnyHtqke2FQ8jQjx2sXv4Xff/G/k0SbOInLcSDn49JcdAdeXM04qxZeiTlbr/WFMuW4mRg4fQUHb8lWfASbhY9gnPPHzTTCcZ2XzbULCdRunaW/oflA/NqUkixZ2SFHWBLaVEh5tU+smMg9S3Zs+iHZJH/BHeW2coiw11V3+yUSkKHMikxp2duSQy9gpvFab3Yl4xTo2/Zj1bdipVNoc+F8vX9q9zt2rEm7EzmwdrNQ+/VycVFA3OLVFP/r5uCVcRgyM6qTZfbN1tGrHbH+6VVDNcHU6IND6szqIiuUAyWoOZs+vfq/Hi5Nx/7t9Dxhxc1LCzTBzs6edDhGdsLZ7R1mp5Fb70+l9dyZ9KeBgXxyU6zSR27se+ppSELOIiNqRcY5kvnPrBirjJ+X8AJkTjzI17WVf4wpSbXuR6bHxYtK9f08xkasS1FL6swC5PGbS98It61eD/dNvuftBqluugmkNIdPzwfSHL/Zx/voXZmHmrLtwFQXg8nJxoK/TJyuordHKzPkwRWFPS03HSIry/trf5uCq628nHE6onNQFlF73gqnTMIJ8lzv6YvLNOLFfM4dlYlWX/dWZ5Lq5NlPQu91EuvsMGKysUzn18KBhI1V7ibjY15z90PsNHo5zKAq5SodMbq655P/NacnYDH3gOcNpfctUJPZqEup4n9TQvmLrhj27thJJvlcJgZtWLyfCfTVFdV+q8oWv+egDdUjDaca2UkA6Jt3rP16OArIKYKX7HDJrX7P8fdqPI1FKhN3nCyvyXX74kPIV5729btUyXDvrsyp9WWe6XJPwBkMWrDMUpMNlJ01HnjQkXHuhpVKasoVz5+KtP/wBaVlp8FNgNT61ivcKU7qzFHqIhp1HASPOHYVsCpiQQYEU0igyOucKzz/vYgSyJTp6vDgnor6Q8NhQ7WgS7qSOmX2xdjNTp3ad2nDzpdXqS7/dF2Qr4mH25TmeMRjn5+ZQwa0Sric/RjKrn58bomc1b7P1icXs2M4qwIx82e0LtyRPa8OJqFn15ZaE6/uJ9fDG7WGEWTm7Awnj2lsRXy94m5XVj8HpmXYi21ZYmO1jN8+m9py4HZdxPeMl4cZ+430nOs2jPe9XkC/0Wy/9CSPPO5+ibS/EpRRkTVMJORL3qRPHlFrJ2W3Yb5wVyNS0VMon3k+ZOXPe8G1kdlxEZsVjKCWURuCZrP/sO18hMjsdV9/4KTUlDjDGptUHqR2OJ8RkrHe/wU2qLue23kXR12+443Pqe+iOzevIDPsTMr3uoYK38fX47M9g0uUzlH80q9msrPpI9Lnm5jstiSkT+zUrl1AE9Hxlds6+wZz3mkn+NvJb5u+q7Pu9cfVHRFBHqEOJKYRDIk213a7xWy/9Gd179aFx59M4U7CJ8B9LODPhTMZrN63fsvfexvhJU1VwtDUrPwTvhSy2hCXz8xPHjqKQ3F85ansGBUpjklxTXUUm5tNxYO9ulZv8ri8+QgcmJyga/PsqNgD77p9Hpverl0V8wi+fcbMi0+FQUPmcs6oSop8LKbJ+tx5FKijdYVLUa2uqlEsBq+J1FAgunSwBWDHnwHScvqwzXULCI6vd8ST84FZ1MsUvOKbaTLjSuubj0KZN2PfJaiLhFGmQTowiRNytDm6+lf10ypVGp6V8AuUnBTydiHiAHkpOUZY/hkh4bvw+PZ3pIWqvuQoJjw3pZCHhbtQpL6QlNjSaa5mRS+2uFXnTz8HOX9M4NquDBqcvzV7JmhN+doTMihBYjYH7ciI9XMaJyDmZIrvtRz93JzLtFle3REw/T20cbgiW3Zid7nlZS6vDEquxGtfMCk8veybW59XN4YDdeuvn7vZAQltP45idnlezfWA2b7tnwrgmVmvhtMdjxTuZ6nHqqGPkb8smw/vILDiFzIRXLVmklHFWhOtIrWYVlQkMp8C6mggvm6Kv+eh9FXSLcy+zIjmWcjTrA169+/o/8Moff4vv/eYvROBLUFZ6EHt37iDz7xX4DPl8c+oo/cU+wY2N9UTYcps+ZpL2CZEvjoLNSuoffv0DdT8YpJRT5BudX9hNRWe/5e4H1H2zi9Vt/k7LAb3+8sxPKFf21fjN97+Bon4DMItU90VvzVWE/M77voKXabycGWj4mPG44JJppgHA2nPtFr/9Ki64dJoyledr9bJFYN9qLbo3R6tnH3EeP5twdyUiyum5tIuV82NlpWr+fQcOpXBN7iz2Yp0jr3E97Rc2Meco5dXRCOzKIoKk/NJDe5Uf+MmKCuUK0J38tIMUh+rNl19QKcce+sb3lU8477XlZJ4+esLF2Ll5PblMjMX2jWuUJQAfCvnJemJv8XYysc9SnCVA3IWvor79cWjfnqY5p1EOcU7Bxy4IvL+PE4nv239wUgTcixXjWOoJCY+g5tt3qMJSZi7q1vziiQVkV3X2bUIKvcz4hdp8UUTznFycoo1bVrxbPch8sthsx+uqZUMhJvps+kLm7b4A/HRyGiCVnc1P0ulByB42HqnkpyFX8iEgJDy2NUkmEu6GtJnN0gsZcouSnSpmNU5u20i+tf7szNETTcKNBxxOGFj5+DqZ19q164XoWY3XLcnR1sFqPE4Exem+vl2rtXPCWL8v7NrT7jmRdn0bxv3pNB8va8P9OJFwszHHs6ZO+8pqvlZkVj8WuwM1N/vNzfq4WV+zMk5rbnfQZ4a3l/m43b/JUo4JCxM/VhQ5XReLNvzvxtUryJR7FIp3bMVVN9xG/26j1FFvKkJe1LsP+e9Slh0yC550xdUtpvLdL1P6WkoPdds9DynTdyb5rGTfQfmq9WSbK3HgrRd+8yPc++VvtCC/TCB/+9R/Y8XiBcqf+IrrZuF8CgbHxDyvoAtyiJRqQcfMcGR1dRXl1Gaytv7jZSoSekFhV1xMqa7YnJ6jvPfo1Rt9+g9RJPzmu+4n9XS/yqs9Y9Zn6OChf4ctz+L5r+Fc8n/vQRjztVxh0BPDR49Xv68lhb+YTMB7kFrOxDa/sFCZa/O1igLnlR7apwK6HSGT7EmXX0MR3wcndC5/e/bn6rv/XV/8msL6FAVI43RkbFUQCKSRb/pudVDAa8CHO5zLvDthzwclrJZrQf5qSMWe988XkEp8pJwOEfJpnfnqQus/9sLJ6EF70upiNb6cDgOYx7BP+MAhw2k9D5KbQVey2lijUrqx8u714jExL+II9Wfa1dlIeOnRStMl8u07aJ0nvKi7eZqBtlzshj2RJPbkFB5tNuozS6K3Py2AyvJyHD9wWKnX7E8R98UB3qLB2/iHAJHx1C49kDdioiLkciUfAkLCY1uTZCLh+hl4MRVuDxLuZWxm49ETAm7LzZd/r+SI23VS0ezGpp+j05d4MyJjtgOd5qDVcTsuq13elv1YHcDY9e1EcNzsUWO/ZntOj5fdfWO5WPebHYGPZa/p92hsb6yWtcwOBLQSGkk1Pm/6343PjBtMrfa50x4wm7vTu8LJncLuQMRpfdoC/2Rp46U//J9SCZV/LaURY6WVCcsHFC2czc03k4o9YcIY7Nu3D8cp8jT7hleeOkVaSwYuvGy6yv0cgh8niBCuXr6M/K6DlCJqGZkRH0cjqZGfvu//UZ5oc1PqEgrk9d2v3IvHf/p8U8RsDi72t2d/gcVvvaJMk1nRHEKp1K7/FPkNe7jY/HnjJx+puEScOotFoYLC7upfVmKD4SBWUg5pVsD5cKCWTNb7DzoHEyZfjmwyxe+oawkdEIwYPUERVb4++uBddCESq0X35rRdHKSN03yxCr2J5njldbeqsu/Ne5n8x4mwEoFny4YuZAYeSzo5p7kzOeU84MwtOBBckEzD2QWBfbn3UaA7jj3QndIg88WHPHxo0kiZmBrI8uFaCpLGKj/7rvv8Pow6b6Iqx8HnlDk6kfQtG1arKPWcy57J9SQ6PGEXhX3kX84HPxwJPcCKN93rQ2nl6on0c050DgR3iKw86jmNMhH+wm7dyBz+GAW3G6aixbu9WJXnGAL7incpYbEXBYQ708zZOx0JLz9uurwdTsIrd66jgFREwjm4FUcxV1HQtStMRDwNp48exXEKuMEni0zG476U3Tu9limqoZ/MhQI9+iNv8Ki4m5UGEoOAkPDYcE0WEm4cvVuSx/XcEByv6DipUFp7TuqwGTl0Ig5WWOhJhdv52I3PDmM78qX1bUUg9GNzQ0z0a2hG/s3aM5Zz6seOpFsdOHjZV1Zl3exjp7E5ETGnvRDvfnNzIOa0z+3G6LR2dnXt+nWDC5cx9u9m3d3sP6e9bPWc2JFn434ye07N3k12e8wJpzPhPhNvDn7Fwa0+eOd1Uian4nwiQqxqFnbvjfTQcWQ17MXi9z/GwEEDkM+pvRrIp3fSRGRRQLOwLwtbtxZj4fz5mHTxBFQjH9977Nvo26sLfvT8XBIS64n0NiLkozS2aJnre29JMX7x7S/h8Z/9Ad16Fim42JT6mR99C9Nv+rQ6DHjp978h0n8CX/ivb7uCk6NuF5PveCURqV79+pOpOeWOJnPknqRua2bbTLL4AGAREX2Ows0kj4l3Ls2toy9WwkeMHtcU4G4lKfrdKKgaB6zjawMFL8sh69LBpOgzweW0c1fMvFndY4uG0edfpIKwsSpe0LW7aU7ueObIbgmrly8mlbkbmaAPVpYSxynQ2oxb7iTz8bXKXYHzmfchzNlvm4P5sSLNF5PqLt17KKV+O5mcN9K+GEpkm+MP8IHBlnUf0967XLUzhALq7aBI6Icprzu7MbDCv2PTejp4OKTM14t3bCZLjTF0qJKG/8/eVwDWcZ7ZHjEzg8VsRpmZYwjZcbDbNmlSSre87Wv3dbdvU9hSChvONk3SxHHiOLZjZiYZJdkii5mZpXe+f+5IV7Jky6opzUyrCO7gN/+9nvOf850TzX3U1dYqs7dGtjOEMiu8oa4KQQTPUgcxtVuw4uEhX7aoDQ7u2KTMC6toGHiG+3js2W8Peft7YUUDhGt3wSK/uGZQetnP6/ZLHKpo9e/YUMgPSy9mgrcRG0tvuMSSmYYJz06k4w00T6guEIt/MuLDBOI98F56wrlPS/ZsSAS595SFw97nvTCY/9nPwQDhw7vDdxOED++Mja2MChgVMCpgVMCoQN8KZDLmSfKaRepdzF7ueLKTNgRTVcVX4WxRTkB+Gg4OBDvR4bB1ckBtZQ18vNwJjubixJFjOHv6ApasvB9NtSV4/MnvIjwsGAnxkXjhF99DJ6Nwm1vZqkgALox5WyfJHkdXdHS70zn7Cl7+45/w41//D8WaA3sSXU1LxcsE5d/6v79Vjt+DLZXlJUg6doAsbB3BYbQCn0WFOdi58e+qTzl65HhlRifGXfoiBmICKOX7zbqv364xJEA6dvQ4Fa8ly7F929UEgoBwiQI7sG0jncijlUpArvlS0kkal61W6+7evIETFwuV63j/XvJbcb45mWkqRkzAtfRuF+RkqNYFL7YyRMeNQcr5U8qIr7WZxmxku23YPlDLCQ9HZ2cy0uUCiehwPhNFzH8fycmCVE4gBBNQN9IxPSx6lHI4H8F7nEIJuUjYK8rY200GfQp75K8kJ2HU2InMEt+GGXMW4gwnj6bNmIXsrEze81q4u7sT/NfSmb0VGelpaOd4c3BwVCy5sOWLhuCun0tDvzSaAwYEh6l9inxe9hc7cpyq+Wdp+byB8NLKhgFvz3VBuK/XnZG8NJbkoasoDZ6cFZI3D7u3+YFHVtwsysmarHVjVRVqi4rB/Ijr9tsMNhDlI1QAvAV7OuTztLWpFT7TlhKQ2ymTiOv18HyWBvc/27kOF4T3jB8pyE1FlJkq2H96qieyTPvBPOrMrJnCLOpMW6lvJNrgEWUuzgObuAz3ftraDM3I8HZElA33nI3tjAoYFTAqYFTAqIBeAZF7Jx07yFinAsUECyveyb8JgbJkZhhBVZrK9K6vp8M4//6dHz6Pt155E6PGjERjcwsunU/Bmscfgo+3B9bc/zTiE6Kx7uHFeOm1DfjT736ong1aGV9L6kc9B9o62aOivBqvvf4hTpxKRVVNHRn2SKxbt4q9zfPQ1tSFVjiipdMKnbDHxbNJ2LHxXYwaP5nxVfPhzf5o80Vkzsdp6CVO7jEESyJdFxAqcvQP//YSc6gLmLdNl+7qCvb2uvAa3TByfKICg3psl0i+GwngFqy8uRi02zGKBITHUSKvR71J73RIRAzrX4O0C0lkt33pKp6JZQ89oXKxRcmw0HTeuzavx5zFq8lG20Nk684uzjedry7AU57Vzc3e5DrFnXw39x9Iw7X5ZJWzOTlSWpgLJ46ZAqoP1n75ecVki4y+KDdbZXfLvREmW5zeZaKjvLSEUvkQZKYk0XxuMdsWDsLTNxCNjJIbkxCDTEbhoaOBfd2l8HB1Vtdnw2tZOGc6LiWnIDwkGDl5BYiLDENqeiYms00i9XI6mjkOXRwdUM17SI9BtkTYoNHKDYGj59Ft/wwBdY2KudOXq1RBZDLGTQC/nj8vEXub33tDTSjU1lRh+UNPkgUvUY7unt6+t+NW39Z9DhWEt7Xfgjbk23olQ9t5WWXdICC8qHzQK/T1vP094fpZNXFGqTEnmb0krqpHxpL9HNoiPdxKPw5LStObaGjRyFiJ4QFmkzmbACMbR3iMmqbk6BpMGhpgGVq5jbVuZQVuGoSbqSgGOo++oFjW0Jz5e3LCB9u+PwjXZ8bNgHa3+Bb0rKftc8gg3Elz07xVi63d0Fo3DBB+qypu7MeogFEBowJGBW5lBXZtek9ldieMn6Jct/exx1ek4BVlpRjpV4uGhiakXM5EQUFpD5kycXy8+ne3tb0Dq+5fCBdnR9RUVCI/t5h95GNwMSkZf/zzO3jt5Z8ph2wB4bLYuzgqAP6N5/+L5l1tSIgLVz3fc2cn4g9/+hvWPbIUTz12H9nLdmVjZEXG/PSZVFzJLEVkwmicTUrBfWufJNmjTajn0Fj42J5PlSx6/NRZdMNm8g97gj9+51UaDpN57+xQgFzAoBxHpOmddBWXSLIvf/snisXVF7luZzdPsq7ze/4m+eYigZZsa1cau8WMGjuoI/utuieHdm1Reds6CD9+YKcyGstnz7MzI9fixkwgwN7LHG4PZVYm/fcitRbGdv/2jzFv+YPqHAcC4cJSiwxfWHSpS/9FzNM2v/e/vFYPMsdrlURfwOnRvZ/i0K7NmDJzIRUDaxXIF7CelZas5Oh1NTUq6k1Yb6mxTOR4cB/ddLRvaahVkcX1JOUsW2swPi6EwDkDyxfOwvGkCwTbrmjmuUeHj+CYq+TkyHiy3mnw83RDKft8s/IKsXrxHGTlFiCX/lXVnLSxt+ekSl0DWx580NDYgjFUXdTWN/DnZgXA7RjFTEdquAXGIK24DuUVNVj+wFrlFC9tFmLkJjWt5ESNxJiJ3F1eO8xrFIn8qPFTe3ryb9V9vdP7GTIIp0rln2EpI4k80GJRUFw1KAj38XC7o9cuGXuNRdmcaKqmNL1V5TYKHtJPUH4WOXo7P7C6xeV8iMBZCdzpSmhhRUd0JzdYOXvA0Zcum6bos+EB+jtams/1wQwQPrzbb4Dw4dXN2MqogFEBowJGBe6NCgjw6BS/IC5pzP+W575nf/CfuHB4CxITnJGekYujx86pdSopQ3dzc0FMdAg8KUdfvmoBbDo70UrgZcVnQBsqKmFtiQN7T2D9hh146ZX/QAeBUSfXkedEG5qiVXAfBQUlGD95NA7uO4Hdu4/jhd/9FzJTk3B4/2ncv4rGaGQ1NdWm2Avx+ZL0pq2jPd79+zYCZ0rdp8zB4UMnacxVhClzV8LDP6ynmDs/fp990idU77GwuV08b4kgEzMw6e8ViXJEXAL7ridRAbAf8eMmK0bcycUF2za8zUmEaarnWFj7c2SZbQnSYkdPUOZubW0tGJ8467beOLkf4TEjVeSXLMKER1CKLlJpMQgLJXgUx+8GyqXl52TK0ectf0BJ08+fPII5zNSW7Pb+IFx65U/zesXkTaLBhPXXY9DkOPLcL9L9UROnqkmHHB5vGZ3ij+zZQpO8j/HQv3wNI1mr/ktbUy3B/yecbOEY6G7H/OkTkZx8CcGejvQOaFUstYO9LYrLqtDAn2OjI3DmbApWLJ2DQ0eTEEggXVtbj6AAP4LlKsyaMxUXL16Bj7srymjudzElA8sWTIcrWf3DJ88hyN+HIJt+U8QXzc2t8PPxQjsnW5LTrqrx4syxc+ZiqspYd+XkUIeNMxy8RmD2ikdpBncKp9nfLVF1klWeMHYSo/fyYUe2WyZxDnMCRCLURpu1LNzWm30bd/55A+Hl1bUDVvOeAuG38X4bu/4MV8AA4cO7eQYIH17djK2MChgVMCpgVODeqIDIhCWfWVjWToKZnZs/xNNffQ6NxezzXjAJmz89hJMnLlIG7o7Z86bj+OFTZBFH4GHKx7vpki1Z39J/KKBVVJXWVpYoIaNZVkGJ8ehYdLS1C5RWLYrdnZSj21rBmkymIKZPNu7FkWNn8d+//z7QxokAJva0VtXq2jm1P43E4X4JvGp5rHf/9xMF7GZMHYMZS+awx5zAvqgGuWWdqKxtxa6tm+FGB+2WpmYlfa6kCtTJyVEx5NIbLNc4e8lqZbyVzFxrYXtFOj1x+hyCdnuC2uNYuPoRgnUn1VctWdsKuNZU4vKF03Tn9iNoc1Rs9e0gmA7u3IwImsXpPciHdn2iDMiyyTrHsqdd2O/87EzlQh4dPxaXOXEyZ8kqMtKp7OfPUSZzQqbJuUtftriPS6/0dvZyTyfjK5FlYuaWeeUiVq37Uo8Zs0jyZcJi+vylamBKXNhIqiMEoKZePEuH+wkoKbgKTw93xIQHQUz1GmqK4U+w7WnDloATSVRGtMPLnWqE0gq4uDjRpbyDKoh2Mtf2qKlvRAsVEfExEQpYz04cixNnUxEREkiwXY2pE8Ygv7AE7gTlRXlFsCMz3cQ2iOqaWiyeMw2RocG8P/SZYp+EqBrU2ODkjLQaXM7IxhV+SWuDHRW9lhyDAsY7eK9lEqeGbHmjnrwQRgAAIABJREFUXQDSKGH3Dwggoz+X2eWh2PXJe3Q9n0E/hDzVpy71knG89IHH7o035z9wFgYI14pnUVgyeE64N2d6jMWowN2ugAHCh3cHDBA+vLoZWxkVMCpgVMCowL1RAemZ3bvlQ+VGLaAm5WIyQry6MGliDJYRjEo2+G//8BYef/Q++JGtFDn33MULSJ02UFHZrjyAlNOvGPpKQ64slgTZoCS4VdgpAiaCoc4OmrMR5EmclTDjTmQpP/xoD/YeOImXXv85WsmCdpmBbr2HTTWz8f8CvJz8PJB8KgW/++N7aKAcesq4WDz62DIC0Uxs3n4EHvJMTRlyfQvd2LusYE9lpqvPCDSRMRWH9snTZ5NJD1CS4/Vv/JGO8HFobmhAVWWZir2aylzt5sZGRFH6LrncIl2OZVyY9Mv7Mvc6l8A3leZjtjZ2Kspt0eq112Sf/6N3VZjwsOgExcbLcmzfDgSGhDPDPJk98yuV1FxY75RzJxkrN44TA2dURJnEgynjsykz1HbChIsruUTPffL3N5SMXc8al9dF9q5aAWjqVpCbRdC+vw8olxptYy/+/LmzGUP2EVpqi2Hb1Ux22QlTxkbjxLk0jIwJQ0pGHqayPeFyVr4CxnGUhp+7lAFXB6oZ+LtoLKw5RtoJnuupioiPCcclgvCFcxKx98gZjI2LxtX8QowdGYuMq3morK5BVXUdJ0Ec4OhgR7fzZiydNwMhQf4E+eIt0LsIYJYJljzK1C9dkTixbuQVFlNabklBhjUnlhw5eVLPc8vheg5UPUzDzPt7Jx4kp14i4Wazruvf/Isy85Oe8HFTZt6WCZZ/dGzczPafNxBewQmYgRaLotLB3dG9KOsxFqMCd7sCBggf3h0wQPjw6mZsZVTAqIBRAaMC90YFhCU9zRisDMZBLXv4C7DobMCffv4DGqxFYc6cGTQ8y8Op0xfh5cUeXz4sJJLB7CKIbhezNQHgNPmVdkRLAnAryqCtbWimRdm5HRNyBERJ/64TpeSODvYEVnaUJtup1yXCtrSoBCUllRg7cSS6yFx3SnqPbhqsAFyXiWEXfEffIv5u7+eFt179CIcOnyVzWoYffPNRVNc24FTSZXjT7LiKoMuTz9ZtnCxoYh+yHcFceU2HYnXnrHxSnaMAzLTkc9j9yftkVx1oNhaqrqGJzurzKdMWNnwK49HEAM3dw5u94h5q8qGYRmRWjFoLoQx8/6cfkU0NVrnit3JRRmzMK9eZcInYcnByVhMBeh54A8/z9JF9ysAtjTJ5AdLH9u9QLLmeCy4g3J/nl5N5mTVw7tPrLucrEyF7tnzA+LMglJYUYyxl+EGMdLNoq4dVSym87dqxccN6RIzwxeX0q6ioqqfLfRvCR/ghISoEBbxvjzy6DO/9fTvcXJ0oN69RczCTCMjPXsyAG+XjHTyGkNaijhAQXlhSAW9Pd2TmFpL5Hk0mPBnx0WEoLC7H3GkTuY8KAuFo5Obkw5uMugXlE5t2HsADy+chkqZsbZz0MV9kTDgThGfnF+Ek93XfgplqHIq03oqTBVXc3/bdh9Tri2dPxfyZU1Fv5Y4qW3oBWGoeQemMTbvCiYzxU2fT4G+HGtNrvvDVW3lL78q+Pm8gvJItDTcNwj3dDRB+V0ancdB+H2T6r0NzSbyBL1s/ozTZd19jtp6D6wZr/XZoWpv/6JpeMDdfM3Ni083eep3TTccy+4O2jrZHl1tszGZnaxizGW8lowJGBYwKGBX4bFdAwExTYwPZaRd4dKQhPysF9pT5isGVMI3OlBa3sO+7jSDZksBKJMHyb6o1GXABXvJ7O4FtG+PIxJhL3NRbKENvpXy8mT+3tnZwHfEaImAXLpP/FyMsZ4JzAXDyu4A2VzKXjs4O7C23gQ2N1Wy4c0Wy8z9yPGGzxWuooaER73+wG9NnjoOvrydefeVDsqwt8KLxsKOjnQKYNXWN3KcjgXoF7Clznzd7AvO051LezF5ih1Ckp+fh76/9Bd5kxpuZLR1EttmZxm6LVj2izOnCmcPtRjO2M8cPUL68gOcrfdZ7KQ0fRQY9FoWUt4sbuMi3RdJ+o0WM06wY2SVS8estwsyOIAiXY8hy6vA+3pt6TlzYKAMxWWRfR/Zu7wPCRcYeM3Ks6huXRVh8+YpidJguMe9/XKnTK//9fzFxbByWzp+OjsosWLZVU3bQydo5YMfhi3DnvS+pqMW4hDDeJivKzO1RUl6LjJwSrFk1Bx9/ehjubq4KlIsxmj/vR2ZOIc36nNS4kIkVkYe3NLfBlfd65szJNNhLxgq2EmzZcRCJkympZz93sL8v/QKqEUFGPO9qDrzYoy9S8/c27cCalQuVI7oY/PV9Su3mc50TcsiEH2VM3spFM8nUO7NHnPJ4mvhdupLB+LMmTOcx5k2fpLwL2imRb+y2R60jTQHZLy7LpaQT7IG/glgqCw7t3oJVj35JTWh8lpehgvBWaQP5J1hk8m2g5bpMuAHC/wnu/D/BJdwsE26AcO2m3ysg/IlllAZyeWf73j6jUf5+M38baP3+w3uo+zTf7ma2MV+3/3bX2495Da63DzmvmzmfoV7HUM5V39dQ6vxP8LFiXIJRAaMCn7EKuFhUwNe2VDNYk5gySsgFONuwv/bS+cs4dz5VgUHphW4mc50QF4FJiWMoSxcjX4Jlgi0BzGrhz5p22JTAQ2DX0U5QRjAufcLNlJM30SG9trGJbto07aLbtQ6SxDRYgLgLJwA8PDgx4OEKZ8rXXRlv5kiTLys6Z585lIRGbj9qdAxe+8u7IDxX5nHCuldW12NUXChqCcRHxoYiIjKI19GJkAD2inMbOc+3PzqKs2kVBN6eqOOx/ZkNLb3BSx94lC7rrkhPuaD6q1PZBy7Mf3VFmXIof/zZbyvn9Rw6jYtZ2rR5S+gur4G5gZaSwjyCykxmZ8skh6tyWdfZ6oHWF5m4gPDw6Dj1skSDZWekIorgX0zjZJFJEw10j1GxXrMZSybRZmMmT4OXj79aZ/vGd9gPX4J1T/+rMmozXyw6mmHZXgtXixoc2rEZ/m4WGB09Qk2cyP0SAkQmRLYdPM88eDfQYBpzJicouX8bJ0JyiyoIcHOxbNYE7Dx6HkGBZMspS5cW27UPLcSeA2fgz8i6Nsm5k2kXqgzESO1YUqqcPfKKyihpT6CB2hXEMXu+iIz1olmJyMzORz3d2CvoZu4kcnTeywup6Xjq4ft4PyPpP8DzM9Oji/xc1knLysWRU+fxwJJ5nDSyp5y9Frkl5Shm1JlMJi3jBMNVsu8lPI5MDoSPCEQn5epNTuFotPFSpcng/c5Mu0Sztsm8r+mYtWjFZ1qSboBwbcQbIHzQjybjhXulAgYIH96duJsgXAedcubmQPsfBaD9tx+sMnJMfd3rbaOvd739mL82lOP3v17zGpifk77foUxEyLqDgfOh1GCg7YdyLf3v3/BGorGVUQGjAkYF/rEKWFt2I8yjhL20fSW/Sk8s0nCCV2G1RX4ujLTkNzu4ipqTrwsdLgw4WUcxwlL0NRetn1tL4bEmeE/PyEFySiYd1p0VWLalPN2F8uT4qBFsISdQpOFaa1OLipuqZF9wZVWd6umt437beWyRGgsr7+PtBncfT+zbeRTLl85Ai4Udsi5fpqy6UjHgEqs2dmQkMq8W4bkvLodrMLPFaQzWSRAnTKiFtQX2HjyHHXvPwJNRweXVTXBwduP3RoREj8Hjz3wDOzetx8yFyxRwFja6qrxY9WILSItmHvlhgmDp1R5r6sEeqPoidT59eDcSxk2BKyXtSccOqEgsv6ARmDpn8YA37IiKXIvqYcJTzp3m8feoyDDdMV021A3c8rIzFEO+f9tGjKOk2sPTW+1XesvFVV3M6PTFsrkY1k1FsG0qoOS8gkDXHntPXoaroyPGjwrlLdRYUbljEju3k0y4v68Ho8HKMWfKSPVze3sXCuh0fvpSFh59fDl2bj0ET0rHk5IzFdB+5slV2LX/lHImb+C9bG2jaoJjoo5Kheq6ejLqUTh6JhmPrFiAD7dTZTB+JAFyMcJGBCCVjHgAe79zCJhFGeFNE7hdh04gNjIEAWTKtax57RxlTEnPuQyx4rJy+Hp5Yjnl6CKBl0kKz0B/7N15ULUfyHUeonFcDY9vyzaJxx9YhhGBfpTXt6KozRWNDkFKBXKYLLhfUKjqDZd++RupFv6xd9zt3doA4Vp9LYrLagfV+Hrwg8hYjArc7QoYIHx4d+BugnD9jK/HwA6V8R0KM3sjFvp6QHegiYHhANQbXc9gkwI3OrfB7n7/7QZab6jAfbCJkuGNPGMrowJGBYwK3NoKNBYkoSz3gmZqRSZcerpt+V16uB3ISru6OjPKy0dDP9bMaWaO+JX0HPj5eil5uL+PB1lTd/aK04SNrLNuqGZSnysAXcO+zfyicmXoJv29DfVNZDfbMCVxFLwY2dtOJlZk6tJXbiGgXNh0gqEuEzCvqKGJGllSkS23EJSnk32t4t8eWnsfRkf6woay89+8+B4l7s5KTl1DAP/EmoU4cPQCJc+5GDc6kpnk49T11BKU/+wXb7GfnEZs4YFkzZsUEz9qzFgsffKbOHz4PB3dLcj0T+d51ilDtha6wV84fQze3v6IIhAfN2U6jykmdNcuYtx2YPsmRFDWLlL/qPhRZNoLCYojGIX2N0wgYNb7vs23FpfygOAQxo/pTPgRFVP2xed/1McETlzTg0KjUMZe8UT2r4vb+8Tp83ryvw/t2Y54mrH58v5YV6fBujEX1i1l1PSzl5/XJV8uNCvbdSxVgdRJo8Ip4+7iJIyVum5HTrJs2X+OruT+OJeajRH+3gTDQXQ4byeTXYGzl3PwMOXo+w8mcf7ERt0HAcBhI/zJlJfx1lkpEKs/X1ryd/ECEGM3ka27s2+/nmoKBzLVgoXGJMQgOT2bY6mZ94GGfzLhQgVGCM0A5WfJlZex1EWHfQWuVEsDo5H5g7DmAX7eZPytlBpCQLg7QfyZS5c5mVOrtTNwMwdeZw77w8ePilV54gcJzD04kdRixXYLa3cC9yj6AlRxgmTRrX1z3YW9fd5AuPhCDLTcURCexVgIYzEqcK9XIIwGL2oxesKHdavMWXDzHZiz0/L3GwFdHRgOtL+hsOsDgV79fG50bFlvIHBs/vcbnZd+jfox+7Pz5n/vv27/1653IwY7j6Gcn3k9BjvGUMD+sAaKsZFRAaMCRgWGUAEH6w7Y155CAcGTAOE29dWhHMAlZkrkzPVkp4XFFtAdQxn6JUqJiwmos8lauhNEeZHRXrduOcaPT2AUmbDNBNJitEZgpnLCyWAqKTsBMFG66juW78JMdyrZsvZQoP5nYjgVJyvSdII3a8qMiZykAR1EgpTDt6KBoLk4rxh5+SVkWZvQRWBWTIA4fVICwmJGoJtM5ytvbsW2PadUrNnk8bF4+fffgjOZ9FME2Zu3n2CPswNNx+oQFuyLq3mlWLFwMrO2pyHrSjl2nCzAwoeeUedzbP8usvT1qhc8loZoAnwHW5oJ1i+dOUmQaEGJ+AzkUd4cGBLWI1s/e+wAAWvXNWZpsr/jB3aqfuTIuFFq9/L7yYO78fUf/0LVT1+kd1z62etrajBqwhTF1k+etYBybI3cO7h9I0b5dyDG1wodDWUKEIssXICqlLeFDLW7qyP2nkhT8vwZ46LRzgmPqppG9XpooDc+3nsOI6MFeHfg/OVcld8uczCtbCuQ8/dyI3jlayI792bLQEJMKCrYCiDriSO6SMFteM8ks1vGkDDlsp0tY8RkfNkR6AvjbM/JHhkSFgTqEiFnSam4SM2F6baX9gOZGOB6AzGaakKB56Q8CwS8K8DdrXLFU9KzkMO4My8y6g3MBXdjn3lBSRnN5gLRyImdqwVFWLF8Pix5rB17DqPeLhDOvqGYPFVzmP8sLwYI1+7e9UE4ZTV3YlEfaHIyHJwSEVFd1oCKsno0NXBmSV4y9/wf5gnJIaytLSnpsEVAqAelPXY9b4bbkaU4zNM0NhugAjfFhGueKmrp3a7vTns+KPUfLPobs/Uarqn96JvroNz0F/O/93749rq0XWPMZvrDNdvpxmyOvf+A3YqBYGdPZ9ghLFdoYnK7ln+ECR9M0q6f62BgX14fTI5uvq05yO//840Y5P4TCrLf28GED7Tf69W0//qDqQj617b/hMX1JjD6198A6bfr3WPs16jA57MCtVWVOHFol5JJjwiLROH5LZg9LYq9344KHHcTzCg3crLgLW1WyM7MwvEjJ3CYkVI+3t54ZO1SHDqSxPzpBsyfPxW1ZLglG1xAli0Bs/wLb0dgJZJmTzLcnp4uChTZOJBhJxgTwzXVOy4mZQTn4mbdSWCnwyxdzK5yxwniLlxMR8rlq+xJdkYAJwHCwwII+umezc0FwAtAayXQryOYLiiuxFUag4l0PiTEHydOpqCOrPfYUZH4ZNsx1d/9r197kLFktdi84ySCA73U+UaE+ePgsWTMTEzA2lUzlBLg9Xd2UeruxPOi2ZuDn+pVrqsuR0hEJEZPnMYIMDqnM1taZ8PFMK2hgWw/o8w+/eBvSuL84FPPKRm5MNeSSS0gU+Tlfv7BGD9tzjV9xxJJ5uMfqKLFZNlHF3Zxrv/K9/5DTWYc2vkJXNw8FSsvx29rbSFrHovLKcmYOnMOHCybYFmahAO7P8WEGF+E+HsQ+Har/vniigZmcjeQeXZEXLg/XAiWDyVlKFCdOCYCH+46R7adrvV8Zpk9KQ7F/B7OyYm4yEBKt8XpnGOCRRdzPFEsCOsshnVK7SD4gr3kAvRNf1DfNVsAYcS1h0f1fCb3nr/LtjKxIBFyDewFl84HB1FhMK9dZOPyumSLy/gYSBquYxttl71ARv4uYy/jaj4j1K7SzT0cn+49otZp4cTMioWzlGt/aloWHl65SJ3z/qOnkEplh39CIkZO07LSP8vLkEF4iz4B9lm+WqCa7/GBFovSssFzwmVW5k4u9XwD7t92GelpZTTBaFWzTFq3zj++yF7kzWXDmT9PD0eMmRiMxEUxnOki8LlFQP8fP0tjDwNVwADhwxsXdxuEDwSiB5J+m1/dUICsrD+UPurB5N/mxxuMnR8M6Jrvc6C7MlA/+FDu3kCs/0BAX9/X9eo4GMt/PbB8owmN/tdwo/s4lGs21jEqYFTAqMBAFRATqlOH9iCEDty2Vp0IdW9UTuh5uUWYOHk0opj/LFLwivJqHD14CqdOXVRS89HjxzOyLAe5ZJ8F84Swj/fRdctgTTmwRpGyb7ypiUZnTaimDLiCX9Xs7RaJcTuZSgHe0gvuTgMvbxp+udLN3E0M1+hoLoBflm7uQxzWJVdcMeESOcVJgVrKTcsJnPOKSnleNQRZDpieyD5lHy/F2CtMz5OQ66CmGjV09E5JyyFLXkZw14kxzLYuoQHcT//rf7FyyVQ8tHom9h84q5jfbDLgk8dGEZTlcZLBFc88vpi9wV7YuvU4DeHsMfe+aTh3NBNnrzYhLbsUEXFj+XdnlBTmK0d16RP3DQxCdnoqtq7/K38OZq/4TGSnpSrJuYBKiUoLiYhBMet35th+Zb4medT9l/4gXHq/a6srVIZ3eWkRDuz4hARaPXvUi7BgxVp0dlsjPCoa6Wf2YtYoLzg3ptP4rhnbj6Zj8sgRiB7hg3PpRTh89irCg7wJejmpUliJx+6botzjT1zMUTUYnxCKPccv47nHF9FZPB2llXXKQC+OEvRgfy8FumVixYSiFajv6NCcz7VnfBkACo3zuzkQlz/1BeYCtgVkiyT8zKU0RpdVaiCbmwrolgkQD5rjBQb4IipM4uNA5rr5mgkLOScB3MKmmy9adJkDpeclOHX+EkH3bF5jnTIDtCawFwd3iUs7n3wFD9+3QE0qnOPPe4+cxtSJozBhzjKUdXih2+rWEjd38tPo8wbCa+sHcUcvKa8btCdc3gB3armSlI8N79BNkux3J9846j0h6OvWYPDey+DslmQ70vcC4yZEY/p9AQgJ+2xb/d+pe3S3jnMzIFyb1dTOdKhMuISL6Ky12k6fsexhvk1X3o8J76HIe8lvbntjJvya7UxMuPMtjiizt7u7TLgO7K5nkjaY5Fsqfj2muv9YvB54Hyqw77/PgSTvNwt+b8QSDwT29WsfbBJhoImDwc7d/B6Yr3OjCRJZdzAWvf9r11vvbn1mGMc1KmBU4LNZAWFOhV21ZF+3j483ss/t4D/KnSqKbNzYWKSmZmLpMoIWgueTJ84zx7sCsTHBWHLfYoIg9tQydzrtSraKnsrJLcCP/+0r6CSTqSAz/30WMCW50FYinWaPtkJQlB53ESiXspe7iNne1WSs68lc1RKkq55eAnEB5V5+ngikq7YX875JVSqztzaCL1Fw2oicmdJkMj1oqarFqbNXCCKdMGpkOFnhVrHsUgZguhmcgE07AnVZigjGLiRnE4jVsjc8HxPGRGHFyumwJUP//qtbcP5Spupzlj7o+TNHY+3Ds2HNY6ZlFeLMhSwqBqKQTTl2Fg3ELqSXI3HBKix64Cm177yraSS3NimTNk9vHzq9FyNm1Hi6m8fj3IlDBMulSGBGuYenD13OUxBPwH5s33b2bntSRp54zSDqn/d9khnusujyd9lnI3vUy8vLCPDj4GTVCheretRn7Me0saEqx1x6qrcfT8eUUSGIYs73xn2X4O/lgkVzRqOxtgnrd57DvKlx8KXz/IW0QmTlV2DG+CgcTsrEOoLzpNQ89lI3qti3kbz34UG+KOckCPGMul+OnDCJphqhjQy6yNo1llrrM1eLDsgFjJv6z/UHRyH+pD9cmOpNNNaTdofgAB+qFWi+x5oL2y955Pbste/ks5tkui+aNVW1O9TTe0A/hqgutNxwC5PE3kwvye0kl15yxw+fpGs6o+nEFV2XrkvvujixX7qcwfizRaqXPfNqHs/nIMbER2ERM8XLmy3Q6ByBTlOM2Wft3T5UEN5ChcM/w1LL8TPQYnEvgPCs5GK8+8pxvqHaaHghRhe3HnubX7wCZ0ppZMXZrlZ894X7Kdm5cxMO/wwD6k5egwHCh1ftuwnCB5MzDwZiryc9v96+BqvMzcjRzfcxFMA+1F51fb+DscyDsfk3O6Fgfpwb9bFfbyQNdJ5DYc9vNNEwvNFrbGVUwKjA57ECjWRR3/jDC4opDCFA27d9MyayjzuUZIlAqHqCrTlzJysQXphPN226ea9a/QCyrqbg1T+/hbFcN5AGbQJopN82gW7XU8met5Bl1GXk2jOF/IdflEI7UIYu/doWYqQlbKpasxstdDEXUF5DMF5WWqkk4iIXlj5ib4Lx8BA/hI7wows7+5wpO28ho95J4GVjZw1bgrgOcd/m+sIICCtqz970boL2JsWaiqcbIR+/S4yV9KK38NoKyquQmV6gTOLkfIqYI/7ouoXIJ8D+5NNj+OYzK+FHibrsu5FgdtuOUyTWLfDb1z7VTOt4nBF8/emvfhlWHrG4mJKDssKrPK9WlBTlK9fzmQvvU0MrPztTAfGlDz6uGP0rF5Jg5+jE72ewaPXaAaPNxITNxy+QQH6c2oe4nHv7BSCKGdYXmftdWlKIeUsfQEFuDvLP70K8Rw0su0XO3U7mO1ipW9sIjHccExAeisgQL2zan4LoEB+MjAhgJFwrth1OxYJp8fByd0J+SQ2N1/KxdOYo7CYT/tjqaUgmME/OKFIRclPGRGIEo93e3XJMsc4+7P3OpHJAlBFPrJ6l1mmnakEDxwLETeREjzxcbrxoFDSWXMaGRJ0dPHlRmfRFhAahqLic+fCOnCDJxsxp4znPQlVGYYlaT8zUTjLze8WiWQiiQ3ojlRYiJe8geE+mm3pIkJ/KKRfwri9yDHuT+d7W3YcYUTYDHWTLhQmXiRoH9qRn5RXSA6AQ61YvUUBfDNsEhMdEhOCRVYsV4O+2skO7exTqLN0/cx8VBgjXbplFWXnNoEy4C3tkbvfSXN/CD9xDyLlapT48TKERAx5WfSzybEVeogQl/NCQ95EuNddcB7VYAEVIXodFV0Q7/yPSjxmzI7H0kTHqQ8hY7r0KGCB8ePfkboHwm2GLh9KLLVd/I/nzzQLX/iz9QBW+EQAdDvgcTOZufo2DMcs3+nt/1nuwyQv9WPo13+ykwvBGo7GVUQGjAkYFblwBcfr++J03MGVCHPZs/RD+fh744U++gbdefQ+vvvkRfv+bH2D63GkElW3YtXU/QiJDMXLsOPzXv/8SC5bOZm71eSxeNgeXr1xFIIGYRILNnTtJAZkuAmXdeVsk4F0EZ/bs4/508z786X/ex/JF0/H897+ClHMX8PKrH+GJx5azj3k8ATZ70MmWSx93PcFvTWUNCmkSV0yZchP/JhnhIexNjo0IhDuNXS0kc5zry4OosOSaXJkM/5HzGBUbhjhKq7taaNJFSNrO85JnVwFpdmTmbTkh0MJ1M68WooyS9fTMQgQH+2DmlHjYkIHvJEu//qODSMkswPe/dj8uJjM2i6C7ioZjtnyGDaZMvbyiDpfSCsieV9HF3Q0+sYl83nVCTWkuLiWdwOL712H6/GXqZlxgzncqQXdEbAKd41sZc1ZK47fVqp97oEWYcHcvbySMmaRe3k+HdTFeq6uuxIGdWyl1D4WPfRP8HZvIzp9HfIQP60bzPDL/42MC0cEHunaqXXcdy8REgvLIYC9s3JuCmDAfjIoKUGzzx3svYfH0eEq+nQnCq/ABmfGYMD9cZC3i2BvfxNqVVdUrhvnJFTQpY313HL7E+zeJzu1+OHroAn712hZ88aG5ZNTFQM5C9Z0rsKAD7h5pui5R1/rFHag2kPu8adcxRHLiJ48AfOXSOXChiduGrfswbeIYlQufzZaHrbsP07k+FJPGJWD7vmNYs2IhfBlNl82ef8kPnzV1AvfHCR6JxTMtGvZnvznvlRjAbdy2V40NyZwX2bkYBApzL+76ElHmTnd0eQYWZ3xRSkwcnYCpk6gY4ASRvF5SUY1BOmyUAAAgAElEQVR25xC4hHGcfoaWzxsIF+PIgZa7DsJPH8rCxrfP8gNIZgqvlRD3tmvzdb5BLNlLY8m+bgHZataKs0fys8xiKlmJSQ0s/TqdJrfC60FriRNwcbXD1380H57+lBgZyz1XAQOED++W3C0Qbn62Q5U069sMBUzfaB3Z1/Xc0/VjDQSihwJ0B5s46D9RcDN3bbDz7V+XG137QAqAm5G13+g8buaajHWNChgVMCpwsxW4fJES84I8RIW44+C29/G157+CQPZ2//aFPxDcFOEPf/opE8ic0NlSj+1bDyC/sFT1aFexR/jZbzyJjeu3KEJFHLAXL5iKgPAQVNNxupmxU0EhBHkEvRJZ5sbXWykTd6DE/OUX38F767fhwVXz8a1/ewZHdx9llNg7ypTtzZd+StM2J+VsLTJ22belqVWyjeCqmWCokOeQyXMTYzRxSg8PDaBEPoSydTdYElxb0jk9jTnVP/vl35R5W0IsM68paRYDtzmzxsHe1JIsgF3YbPk6cOQijdt8EREdjLM0b8vKK+P+XBhfFYG/vP4p3ly/DwspTV+zYppKSlt631R015Nh5/OxALS/bjiEID93zJ01Ch2uwTT2KsDJi7mU1XtROm+F4PBIjKUzurDH77z8G9angez3OtYogtFvA8eayb2UiDIB6HGjJyDz8iXVu//AE8/Aga7nu7ZuQlfBAdw/xRs5xWwXSCnChFiCZvZue7o6EZD7KvdxAcTbCcInxAUSVPti88HLiAmnwVq4H6PYWvDutiSCTyelVZCaCJD1pIrAj/3wdmwjcGSPvh0BrEyoOFNF0Mbn/VfX71cO9G7cro6KhFjGurmy7pPHRMObvf3ikq73g+tAWO8RF1M2K9ZESLkO7utsSgaVuc0K/EqWeCjdyktKK3A5M09F1QX4ebFfXBzTu8i8e2BG4njGiZ2lvLwSa77wMI6QsS5lm8TieVNV37qMTxl3Im2XcSSO+yIxl/OQaLPGxiY1rlT/uIwBtjZIT7rk3TfwNRXNJtF4PMcOTiQpxtyk5hAfA4lPC4oehSprKg1stBaHe30xQLh2hyxKK+oHZcJdTf0qt/NmvvfyMZw7la+9NwZZhPGWDyVbW5oc8M0rfRj29tqbpauTwFsYbP5NjKjE2bFFZt04iAXYS8yAuUPhQIeQQ69+dDymLYy5nZdq7HuYFTBA+PAKdy+C8P6S5xsZrN2oZ7p/ZW4GWA9U1ZsB4fr2N2LpzY8zlP7p67Hlsq/rSfqv10c/2CSBwYQP7/1lbGVUwKjAra+AMOFnD36C0qwLWLl6nrLQ2r79IHIpPS8h87x08QxER4dh6rQx+OTjvQRtDVhIsHPw8GmMnjAGe3bsJ/BpU0zimoeWMG+7AdlXCxSoEvmwDYkccbMePzYOY8hUMngZGRm52LR5P+LiwsiiL8ShfYforn4WkREj8CSN3dq5P72XW7ti7bFZ4snk2VUBOOkHJ5NdTffz06dTcPxMijJ8W7l0OgLJZItMev/BsyglUC8oLFf9wo2UXrfSsXz+zLGUnC9CE2XvIk3vJPhPOp+hHNmnLZmM9KQrOHvxKvx83JBXUKH2Kyz6mYtZeOz+mSrCbOGs0Qp0Sr2Ky6px/GwGFkwfiY92nkaAtwvjzyKxcX8B/MetQMLoMSS/XsXkGXPhPyIMH/71JQSHhmPW4lU3vKHioh4elcCM8yrmib+lzNwS5y6Ht7sjDm38MzxQgTkTRqC8ugl7z+Riysgg1Da0IjTAk6y3BwGlPJd3YdepTMydEMHJFm+8teWsApqejBQrLq8nA+4AP7L+MongQwAt0m0B7gLgJSpMOZmrO0KjO4Jxed5/+qdv0EQtB3GUtEtcWSKN7L68Zh5mTIwjABbndHXHFBPe2x+uyc/lJkrd9x67gGKa40kk2Sy2MJDiQ9KldLq1u8BXvADc3FQbgjDXwkCHjwiCC3vBm9lGYEtZ+p9eX89e9RoFoL041qTlVdoqxFG9meBb1A4CpAXsS8+4+FM5sp3CwYGTChJzxwkGG67bwDFdUVWD0OBAOs3T/Z7nL2BbthPzOXH4v5CSrrDPwrnTNQd/kd1bWKPEMghtNve+PP3zBsJlYmigxaK8onZQEO5Mo4Dbvbz4s53sHanuCas3P56aceT7RT40ZeC2sKdE+mqEuW7nh1N0nBdmLI1kf441SgsbsWdTCpoaOVjJqNdUNfGNwCgKbt/Rzpk3kYMMcqXyfp6/LA7L1oy93Zdr7H8YFTBA+DCKxk3uRRCuX8lg4Fpe19lc/ef+V389mbX5utfrMzc/j+tVdygmaObneT0Qrx/nRjJ28+u7UQ36X8dAjuoD1aF/DftL2WW/A/1teCPR2MqogFEBowJDq4ClRRe8u69Q/t0IL0p7i8uq8KtfvEyn8JNKplvGnulFC6bhj3/5OXZs2cV87VYVByaM+Jef+yr7wv9IlplZziqiqgNR0SGYnDiWANURP/vZn8mq2mAK5byXmCk+b9FUTJsxGW119fjOD/5buVj/4Q8/xP/7z1ew58ApvPqnH9FYLYrMcgMBt974KMDbxBqZpMN2EufLP+VThnwlIx8tBPwCopLOZSjCaMGs8dix9wwZ0wTMmDwSQXEhlG6fwD66n4tp27JFzP6eMx5dlBcL+M6lY/r5yzmM3/LBAkqsq8tq8OpbO/CrnzxF53YnHDuVSjl0mWLmVy2ZhANHk1WUWTyjugSQXeVrmTklCPT1QNrVYgLDesyeEsP4r3oExEyAbegcTkowe/rjd5UDetKxA5woCMO0+TeOvjp7/CBBdCu2b3yHZmyL4ekbgvLs87Cqz0SElyhaNUVqWJA7Ptp3RQPhnGyIJ9Md5OOqnsXFxO7Tw8wm93MloG3HpcwSNYEwNjaQ23nDl4Z0YqzXLCwypetKeNDT023q6xbujUV3ImsvAP7xH74KNwLeqWMj8ddNRwjuffH4yplYPGssWfB2FU8mN6k3cUkj96zZ3+1Bd/WjRy+QAc/EEw8sVGz1pSu5alxJrrxC8CK3Za93WUEpPtiyj/Vr4kRDLdatWkTjNl/U8j6u/3incttfMm8aRsdHcoLATsXjpV3NRURIMCX88crVn65uAM37dh04rnrOo+Jj0M0INJk8kumeEyfOIbegGJPGj2ScsjNVH62sB/PsCcald1wKIq/LOYQGBWiO+1yc6HAf7O+HJtcINNn7D+0Nd5fW+ryBcFHfDLTcdRD+mx9vR0lxrZq967PwDSc9EwK+BYRLT4WbpwOWP5IAXz97/PonezFtUjDWfp39HjRaKMqrx4oFf8a6R2fhq9+dTXfNTJw5nKdYcDFlENAuzPk1SFwj0TFveTyW3ywIr9yK765Kx5eOfgcjzU8++XeY+SzwSv+/m62T8mIins39KT753Qp4IRkvzvgyNvQrwZpXTuJb0s7Sf1HH/TlC1OsDb6s2SdT3f5feZbfosAYIH14h7wUQPrwzN7YyKmBUwKiAUYHPYwU8LUvg40BXcrJ9bZRV2xLgCpB5/93NmDRxNI4dP4fp08dhYuJErH/nY6RcyUIRDbSEHfziM0/ho/UfKuIlLjacjur2iI5hz+6MRHTVVsGS6+QT0B4loBcz3tzcQkqrGZvFPuz1H2zDihVzyYTPxG9/9TrmMF98+tQxEHGvACB7UYbyebGLQEkkxtIKKXhK2NK0rAL2oOcoACau51VkRhv50L1yyXQao2VhNOXnh08m40p6HkYmhCEw0BfR4QEEm86wJUPuQxa1i8BWMsTf/vAAsnNLkBAzglFVHpTCOxBUl2ISweW0qezbpmu7LVnbKjLql8j4imt6Ca9J3MDvXzaJ7HkH8rmfLbvP0i28BpNGhykmeOGMkWR6UzFldCh8g0JQ5pyIzNx6bH7vNeWaPmbSNOWMfqMlPfk8Xvz59zF93jI8/tx3UJ66FxcPvM/Yt0YCaVvKy7Vc8xFs7/zdO6cwc3yIeoZPYG94SIAHTc0Yt5VeSsn5RQJGN4yO8kNsqC/8KTWXnuxmmra1ioKV+xC2WJ7vtUXv3RZArrHZwohLRFsDTZ0f+/7LOJOcA1Hw+rENYDrd1MfGh9FNfbqSoguGUIpaysilF1tlcvM49WQoCyWTfddxfPMLq8h6u+LXr24g09+gTNemTUjAWJr7FVGF0cp9JF24rM4rp6CEQP0q5s+YSMAdrQC09G9PT2QfOJlzasaZb96OjKw81R8upm2e7m70FGjkxEuLcnavqKpWSgrJIheZueAVze/Kksy8g2LOJTfeiuNW8s/l/OV1ySf3EJM//lzNaDOZPFLeBNxm+qQx6vrqbX3R4BjWO2F0oxt7h183QLhpVFdUDh5RJpEQt3v59b99ymzBumsOI4NcPsxsCcIFQAeGuuPp70yEs30b33vWlB6Vw51vtrGTONvDkdhMG/u33zmKWdOjEB/DNwBnoM4cr8LfXz7JSSf2VvDNI7EI0sNhvsgbQEDe3GXxuG+t5vY45GVYIPxa0Jz4f7bht8uBbd9ZjowvCbCuNPv52rNRAB5v4BV8md8fwZoPchG9+UUs9zJbVyYC3owxgfwhX9E9uaIBwod3WwwQPry6GVsZFTAqYFTAqMCdr4CdRSMCrHOUzFuJjU0PaNYEFd0EwtaOfCZlXJmYpEm/bAUlweJcLc92dZSdC7gpJzgVZlAk28uXzcKuXUewauU8FTEmz4pWZAvfeuMjLFsxi2C1Av/5f/7ALG1nMq6d7J+egJMnL6n85vf+9oJidR3JWtoRjH265SBN3hqQOCkBkeFBsCPAl3P8YP0umqflU5Fpq1jqekYRRbMfeUSIPw4dOouZiaPw6W6y+BJ1xm3WPjBHEUOX2CPeyPP1oNw6QdYnUM9Ooyx+yxFUM6YrcWIMQZsTXnxtKx57YCbZ7AbERQdhPFl0adEURl+WUhqU7aMR2clzWXhyzUyVp93OSYIy9shfzSshQK9jdFmpYsol4/r+heMYncY+6k4r1PnMxAcfH0VRbgYWrXiIJnc3bsl87/UXkZF6CT/5zauwrT4Pj+rDKKU6Yf/pHHU+2UW1NFjzwZJpEXh72yXMGDMCmQXVWDAlgv3Vbdh3OlfVekJcECKCPRnVJW70kr9Nplcx3gSaPRFimvmyLiHvBeKyjmxFoo4AVfLAxZgtm07yDmSrA33cWYcw1csvYFXWEwzQ0NDCejE+jTWr5qRBZU29ev6Xc8jhtg9y0kRi3k5fzGBfeRPvTytGRodSdh6ggK1kyIs0Xfb1o1++ovb/taceUvFiVdyX9Nq3ETQ3EmCLEaA2kUBXfOW4Tzk9x7BMAthRCeBAwCz7km3kYqTXXcC4EI8yoaRqwC8ZN5qZoKYGUNfNyQetPUJrc5drUO8YIewlXsqk+m219USdS5TCTPfa8nkD4dL3P9BiUVk1OAh3cLj9IPy/f0QQXtI3xFwGlbyxbAnCVa6iyFfYD/7Fr42ibMOXbwA7fpC2o7WiAk1F1apfwtbRFs6cWbSwo3skJelW9l34tx99SDnRaXxhzVw10ymOihKNYM6Gm4Pw5WuHKkdPxh9n9mWu16x5BBs2rB9knD+Cl4/0Y8uvWZPA+7vLkUkQ/vxI85/7rli57Vu4f+8ibPox8MLqnyP0lTeAZ19D1I9D8YsXgJc/icGbq8nOvwI8RxC+6bfCtH+2l6GA8B5LATNvgd7t+l6/3pWgzP3U53i/nHBTkIn+QdZ/fdPavd0NZp0O+gdjzxHNXzMZafR0ReivqQcOcBZT+0f1Vi0O9EgYynKlvHYoqxnrGBUwKmBUwKiAUYHbVgFPq2I4WdTC2oImWn0WTRUpwEYUksJqChMtRI3KgFZfFmgnOLfk37rEcZxA1J6g6cyZZKRl5OCxx1egm4zo1m0H4UB2OS4uAru2HcakqWMpRT6LYD+aibHv/PCRc4pVDKXLtivB+Xe/9ySB/Al0k9WcTMf2I+z37uRxJJqskVFjiZSX15CN/P1fNmDx3IlYMG8SnL3d0cLn0pRTyUhOzUJ8bAhefHkT+3fH47mv3E/5O/OkxUCNsvXLV/KQQgm7XNf4kRFkPsnOEsRNnxpP8H4Gr7+9E/ctnMRzK1O9yF/9whJEkTkuKa1GoD+ZZQI6kZLm5pdj54Hz7D+2wQKy3oEE3SyYmqAQI7DtBy4pmfXDyyYoWbMASWnZ3JPC/vOsZsxdsgy+/pSzX2c5uHMzdm35EN//+YsItC6ExdXNXJseTXw+b6IX08GzZH0zyhQw/PqaiTiXVoqYEE/sOZ2tJjMEaI+N9lMGbdJaKpMR0uuttWX3Bd8m9N3DemuPZZqkXIFyUy+3/CzjwJ1AWHrz9d7xhqZWVNTQNI893hWcwKgjAJfzkux2N6ogxGDNmznkHmSvxcxt//FkFDCGLjI0UNXrFy9voLybps1PrlK92sKYNxGUi7ma9KYXlpSrfu+IkCDVky6xZAK2JT9cWGw7uqzbcjsB1DJ2tevTr0GAs1yAuojeS5OXTYDahLHVH/o8A/frrO3dpfbwa+7ELtu22Hqh3jmSY+TeAuJDBeHNLf8cOeHNzfc0CO/LhMuHqoODDRrr2Ecyxg8LH4jF7o/TkDAhiLLxONTRsKP+aBYsczvg2GIFqy5LtFp2sA+iG9YJLvBknmCXQyD+5V9+w6xAT6x9aB52rr/ID2gaQjBqQpzT9aUvCB8GEy6Atz/ATvkdZlGOPhjwFib7uR7t+VT86BNhsYcCwrV1fnHSdPaUm2/6bRjenfkasAacBDjRc11qUiDPAOED/XtigPC+VTFA+G17pjR2bFTAqIBRAaMCN1EBV4sKeFmVqMlxNvJqVJ8CXiaEogMxYfzUn0xgpmd2W7fs0l4TQqeisopspbNiFSWazJHs6HGCbSvKpKfMnITi7ALUEUhHsH+8icA4l07nB2nM9oWnVqCYbPnunUfxjW+s086FysrX/vQeGd8yLF0wmRL0emUe9u6GPQpYfWHdEvanl9FJOx8zpiQwv7yQzHkgrmYXUf7cjq89vZpecAThiukXFpZO5ATgaZSqnz6fSaK/CzFkvINH+MCB4M6JgPHV/93G17JozOaKr39pKQ3CnPH3jYfZs+ysZOoBNDETf2JxZj95IQvHTvN5mfuYPTUGDmRe6xsb4UiA2EWqVICklFKyxeX3Y2ezcSqzEROWPs3rH5wJP3fiIDa//xZWP/FVJMZ7wjrz/Z67KqW3pVTanvnoF7PKset4lsoFFwA+f3I43t+ZQudzLyxOjFSws4lgnByv6Z7q91eLCOsF2rJ7DXBrMFUqpvWBiyxbAK+wx4rhbm4jSKa8u7aZCoBaVNElXSTtNgT6ArB9WZ8AX08y144oLatVoHx0XChrb68c1WXSQxS34oReSyVDOdny5Iw8KhGcGY0WTGGtLdwYQ+fGSRkXusA7EXy782flpi4pTGSmJRpZtY7zfJQFlYlcGYwMuom3hNmqvbXShrsZ6yS/yXFN+cwW9FboFga8mw7rjiFoISa6lxYDhGt3464z4b/+t61kwntBuLwHZfZI3nbd/IR67jvjETXGjfEJDrC05QfIpQto+DAXnrWOsOd6lZyxbOHMoRs/GF1s7FDd1oSm2E74PDYe3c7hfJO0c6awDS/94QTOHq5gj40z+3UYB2Aajb0gPAH3PXJnQPg1bwSRtZPVPqW/kEiJOciqK1Z8gLeNAvm5JvAurDyZcAHyJfy7zn7LOgYTPuBnjgHC+5bFAOH30j9NxrkYFTAqYFTg81kBa7QgwCqXTHi7glsaqqH8XDqvNdJQY0HlwU31C+ugTVbXIJrGMPZKcqWSkr8tLLC8JiSP9E07EEjxAVE5kkvvr0h9xalc+q2bCMSEJbbmc2U9JejvfbATCSMjMWvKKLTxmbOV4HX7tmMYRclzLvu1yymLLyRYz6WUeUSwP0GbNeYsnMI4r7Nkqz3Zs9yMhyhDf++DfXhw+VQy7I6KtVfnqzKku1WPOpEx8rKLcfZCJsFiFaPZ/DBxQgwq6KZ+ITWXLK0v2fJQJWEWabk4oF/OYHZ2hD9mJ8Ypk7pOXh+JaWzcfkb1aS+aPZotmoGcZGhULLtMREitRGovvdqnL+YQcDJerSsADz37k2sGntQs9fwZHNy5CbFjp+O++RPgmP0e3efp0G6SQsv5i0mc3KCD5/Io229B8tVyyuqb8avn5ytwLsrW+kYxSNNl1XIzTffSNMnSF5ib+r5Nr1lT1i2ycXEHbyLAL+f1FJfXoYyTIDU8jrDqLrynIVQAuLs50rDNni0Irip/24r3Uhybc2hWt+dYsrrXIlNvInhv5P2UmtiRyRY23Z1u5MKShwX5K3ZbWG+RlBPSEqjTX4py807K3yWlScnBZRz2MPQaSBZXdA1hmUDzTb2dtckJjlQdpfRsTaivjXMCbMmip1sBfxdXAk5qEGxbsFVDQLe0bMi69S4jadAWyox4+mpZ3VvRZQYINw2RqurBI8rsaZ1/uxfVE94HhGu9Lg01rYxLiMCjz41EW0k1bFzd0FSQg6rXL8On0QX5bXV4Oy0LJ2hIUc8PswD2uCynfOihyDB0t1CCwdx63ydoxtFqxzd/B0qbLPHUmr8hMoCW/y52nDXjG48zgeZM+PBA+G4aoJGBXvBThL7w82vM1aR+U34sPd+9ovDhM+GyN00Kn/tjOd5ugu9nkLnaBMIhYN7EzBsg3EzC03cUGyC8bz0MEH67P+WM/RsVMCpgVMCowPUqIAAiwDobdhYtptXMQLiAC+UKLSBDvkyIXDXKihSdoEd9mYy8etChoiQV0LXQ+8/MqMluBWBM0mATMyM5zcIoC7PcytgnJ4I1MXDbveck7l85G540UqtnL/f+fad7jLSKadq18r4ZqG7vxvF9J5Q5WOKUkThBMzZZ7AkCV6+YgQ4+qzZxW63VUp8o0EC4yofmQR2VAZwFe7krkUyjMTFp8yeQHz8qDMERlErTpK6RrK8jWzBtyaKX0ISNbaUKoMsz7Y4DF+nAHgOvQE9cTs3Dnn3nKJ33wX1zR6vJhyaCdyvuX/yWTjPS6+TFbLqou1GKXYPJC9fBf9SiPrepuqoCB7Z/zGO5YhbjsGJbDzCGLYfychuV/+0kPfNE/cIEJ10uYQwaWfhwb4Jy7Vl+2bRI9VorW0F75NimPmcFws3Bah/WW+KHoXq8hZhrZD95QUkt8nie5TRNkz5wZ+aFe1MN4E8Xcy9KyyVPXIC5MNzRYX6cKNDAekFxFQqJFWooKbdnb7cLzdzkHrtTmu5JIzZhyCVXXuLOpIbt3HerSXauDxfFxtMkTu/V1s9bmzjQwbaso6k21N/VD4MBcSEaeyeRelnsLm4pQFpAtfZlqYB1u/pZgWyCbksFwmUMcQyrlkptrGt6AW1ps/ZCuc9CdNp43HMfPp83EC6TVgMtFvcaCJc3gMxaqg8JBwuMnuyJJcti4WDbhrL1l+CV3I301hr865HzOMM3oxVlIDIz1tzcwf4fOzwZHYAfMVJAHAUt7veG16xRyMooxx/+shcbN6YhyNcXiaOjlExFnAvlQ6/HmO2mmHC9L1yXk7O818jQtXVAF/MBGe0+d2QocnQeQqTseT/Fywt247kXThDga2C8rxyd5yQ94nsNOfpAg94A4X2rYoDwe+7fJ+OEjAoYFTAq8LmqgLdlAVwsa0zstgAKpe3VmHD5WX2ZwLgAENPfNDBrkqbroJwyYQvpgVWmVxoLakLbCrdotLoGWhRIV5XWmM3ev5vW4+vCkorbuSySAS296bmMqjrD/O7JE2Px13d3YCQzxufOnYQtWw9hFs3Y3MjG7j14DiFBjK+iadyDdOmWrHIBisKCC+jWJwYE8IuZXC2Za9m3OyXUyhuJkwqVtY1IyyygA3uhAvczJ8Uwq9qVMWxtdIHvVM/LwrwXFlWSgW4kY56H+5dMZD90A5Kv5GNM/AgcT8pgtFutMmUL9COhxX5pR7Z8HjqTgW/8xweqp3t8wghmWzvh4ae/D6cRE3vGXns7M9ebmpCWch6xlmdx7MR5Gpo1YfXcGIwM98HJlEIkU4K+kLLzfEq9Nx/KpAeTDQEvc9oXxNNIzp/X36z17uuLAqbX9oDL878lga70i4vkvJ7AO4e+T7kE3/WMORNQH+jtxmtwV/JwqZkd74f0xYs0/cSlbGTklmGEn6eKqBOzNemJF0M1Py93buepZORqO24jvdwCW9s5SSPpSSIl1ycKLBSb3Sv/llPvkcubge4eE7metgmd4deczDW231Ipe7WFx1BjVwfYbfxdvgRk86tLQLa8JhNEGvPdTeZbzNg0gN0rQe+NW1MnZ9p/X4l6h7Uzyr2XoOMeyw43QLh2u+46CP/VD3vl6DJ0rPnGsaZExtFR3AMdUd/ShC99PR4htp2oez0Dzm2WePboaWygfGYyMxG/+s3FCIv0xcG9l/HmG0fRyA/kX06NwiNkvMsirBD0zYl4663T+NkvtsPX3ZdumnSjZE/HBImv4AdFGz/wZFDPXZ6AFUMG4SYJ+CuLsPdZ855wnaXWmG8dMPc3Rxs6E74NUW++hdDf6qZuZj3h0g/+pXTcv4f4e0OuiRHfhQV6f7rBhBtMuGHM1vuPvvGTUQGjAkYFjArcmxUguHayrCcp0gW7liI42rYTtEk/qwa6rwHhPaBc5Oc6S26S6qrfTSBbQ06U4xKUE3BZWNL81Jpfsm+TjFhjOnVW2vRdgXrTdL2JChW5tURGCatuqf/M9cR4q4SGXpIPLq7ql1JyEBHmryToIwK81KnExQSrCKqzFzLYEumJ5TRasyMbLrJyjVkFDtMY7PjpK6o/fHZiPKaMYz45e5VtbCTLmr5HJI3OE2Seoyw9hCx34vho+Hg4KbCZlV2Cdzcfo3S+mf3Ktlg2Z4wClDv2X8CX181iBrg3Ll7Ixu6jqczRDseMCRF8zrZALZnhX7+6m1FlZSipqFeRYb/43sNA7ANo6vbpM1Yyjn+M+rQduETA7ckJBm9XB8wYG2HcO0kAACAASURBVIytRzIQz1iyHCpaY/l9E7PBQwPcyazXYRbjyRZMDmNOuJiimYNDE0NMYClgWyYS5D6J3LuGcWN53LaguIZS8Q5OPNhTGu6JEJrQudBdXhkscz1xjhfw3cbJjFYa7lWQ8c4uoAkbv3fwPnlwIiOcCoBgHy/YU8au5mqEgZe7zcxvkZdrLuMmcH0NsJYX+rLZGghXg6qX4VbsvfxdgHbfbfgXE5jmeBag3dXKY7bxZ7ZbmOTjCpCbut01NltpM3qGX983rGlSQJ9UUsdUR9HGuTKs6z03db0cv032Iah2T+TlDM2s9058SBgg3DSS7jYTbg7C5ZRsOSPX1tqNsFAnfOnbUzhjZQ2brkY0XCiCy3bKc2prsHb3MZohWOCdvz2DmfNi0MFZRmsXd/z251vx378/iGUJAfjzhFg0u1vB6akItLu6ot3aBRdOZuHLT7+vBqIne3ImxIWzF8hWOabPv+9mQLhpiKpe7n7GbHq/tnIr1/u2+w5pAeFvRgtQL+7t5+5jzKYx3m9Gv4EFe2m69uN+8WN9dqf3hIss3QDh5j4Vhjv60D5wDSb8TvyTYxzDqIBRAaMCRgWuV4Gu9hZ4NZyAGw2xtKUvENZAuann28SA94BwFT9rek1lXfUC6x62XH8o4DOgxpQzOkqBcn6RPVfB390CqPTj6gy8iTXv4cwFXAneEck8XcbFAZsMtwD7LsrNz6dexaXUbPaLlygA/Y0vr6RzeZIyctu4+TCW0CXdz8+D0WaFEkKOLK6XnJaHZ59arFSgG7Ycw8pFkxQAFcbbBPvgpH5vx77jqQTexYhmL/iMaQmqj/z19QeV7H0ue8NzyQDXEpDPmhJNMB+OerLpsm0dTcje33pa9Vbfv3AMQa0diuiyLo7q58mai2mxyL6XLZ+DbJt5dHrTEpKsGR1XsOcPSE3NQFpupXouj6bpmpix+Xg4Yv6kcOw+dZWguZ0RYA2UhDcgIshDSdbvmxFFRptmcCYQrrVSU11A5lrOQ4B3OZn1PIL4PDLejVS1erg5IHKEF/fhpYC3PKO3chLj2IU8FJHRHxMThNHRgShg/Fp2QSWl5kx44f6DGE0WEeLDjHIvJTdvYa3aKC3XpOQ6qy1XpEnIdcO33td6ZeUKcJuzy/r6CogL8DW93iOhl+OIdFwAt7DalP2D9079TGWuko/3V17IeclEknZ+PdJ25fYvk0amVgsZmxyjMonE7CfUcoKkiwy36vW2YHwfv7q4vhixdVvYaMBc8tUVQOckAY/fJdv3TCLc/c8hA4SbQHh1TWNvA0G/+2JnR9fG27z8kkx4maknXIa2zA62sKc7IswO3/nReGWAILNaTWc5+7a/GruqSvHU1uOUuARg88an2fPNNxmlLq4jPHHybCG+8MRGhLE35J258cxx5IB8PAy2nvawZ+9HekoJljz0LmfdGHHGwejCCIFx8aGqD2T6oiisenTCzV3tQCCce9CZ7jWDyNCHAsJVFFlGKFlutpubua+b/z3qx7nIDH1GiyhTveF6bJohR1f/fA8ysg05et9hboDwm3vbG2sbFTAqYFTAqMCtr4Bj9Un4uBA2EBwrcK3Lw/tLxdWhTVJd+YfeJFvXQA7VjSoBx8SQC+Qzyc71bTSpuwmwq4Pw6ZOMcg9TbsVnXwXOTb3mOhhTrLzek64Dcw1Uyv6EsRfQbU+pNHso0c5ebQsqO2v4/X/e3IIwuqTX0UjsG19ZhWbmUP/ohbcpKe9QIH40873DQv1gS2AlgDyKPy9YOhl1RRUmKbcYg3WqOC5nMtEVBM8HCcYrKTuPiQyAMwGvPcG05In/558240trtWzxUQSs0wnEm2lC5kHALGDv451nkZ1fgbVLJyA4zAeNzBQXkF7D9f/+aRIeWjQatr6jUeo6R1Xao/4Erp7YhFSy4Ll8XhdzsohgD1XXuFAvMuHeSpJeRDZ94RQei8y0lGzbkUw8MC9WSb1Vtbm+AycKnNnPXk3ztrS8asrNKTUnSPcgsy4MenSoD3w9XZTjuRiwSeSYAHgB48KMV9GEraiyHjkE3+18LYDy9MgR3pT9e7M/3Q7NnAiQLxFzq1gw0fpz6QHiAk5Nf9GAr7xoLj03rd1PXk4rOxMot6RYQQC3HEHr17Yk2NaYbq1vWzNIMwFuffJBwHCPd4FpEsiKEzd0r7eQ7/xS32XcKdBtaqlQ52/yOxBBOvdX1eKCOvjf+jfgHdzj5w2Et7ZSBTHAYnG3Qfgvvk8QXqy5o8vAtrMT10fwTWWL5386hr0u7L+pb0PdhVq47SzFyZZarPv4OPz4hl3/t9WIGB1Go4o22Pjb4qO/HMf3fn4WkyO88MbMOHTSTd32ySjYetjA2tsFqSezseyB9ewrcVJS9HZ+UEhe4MjoUCxZPRpL14y+uSHYH4TrLue6VPxZOpyrGLG+Wd03lqPzNBSj3n97vW9cZOr/SXROtj1Dl6P3Y8sNOboBwg05+s29n421jQoYFTAqYFTgrlTAqrEAft1psHPxIkY25YSbHM+v6ddWZ6iDYIKUnvXkzyZGnEBRftaYcpGRa67Rmi7ZXHZu2kYBcwFkJimwgCfFjsuXyNhNAMm8x1yx77oMvpe1FzAuAFXYWGtxBWevtpi3ZZPxFnZ22aLJSoL9BjPATySl4enHFynDtFNnrqCIBmKlZdWYMSkWK5ZMQmigN5qZRy5Z0w5i2sbrqiOz7WBPlSifj6/QHf0cDdakX3rRTBoZs8XyYkoeDp5Kx8X0AkwbF4FvPjGXvdFtKCVIDvR1hSOl3KdOp5NRT8OSWQnsBw8mW96kHNM/PZSqZO5zJ0fgqt0ctNr4wzv3VZRScn8yuRBBfi4oIdM9NsafsvFasuFWGBvry2OVobiyEQ/Pj6OxGZlXTkp8cigdsyeEEBwz8YiTC44O1iiuaMAFrltYVq/AuID5ETSG8+UxxdVcsr1LKptU/7vcAiearImHUyZBd2Z+pQLhohCIFKm59IZT1Sq3Wlj4TgHsqq9cZ737yck1xzRBG73MuAmsm9C4DIBeBllnp2WsUVnBFHL6UAnTLS7zWv+2jK8e0K1AMgG2DqoJsGXcWFjTfd+aEztMcFJjiV8WMq50U8GeuDbTW09nkPRxbf5dro3jq6rNHbWWI+7Ke/VWHNQA4VoV7zoI/+X3tvSAcDkhW/a/iKTH052OiI4NKC8vx/Pfmo4gZw80vHwZlnQ2f3T7SZxIL8cTS0bgX78+Dt5+rkhKKsSvf3cFFwpb8YOFUXievThlPrbw/9oobN1wBDv3ZaKxzQqHTlRwJs5BMeE2nJXqpBRIYgme++YCrHyUlupDXHqAtALZ03BS5Xc/ck02uGKuX4ApTkzb+VCY8F4XdHNndV16/u/AC8uRqSLMzCLKlAG7Wd/4mjdw+FujhnhF9+5qvYz2oKKNXhW6WduRwYQbcvR7d1QbZ2ZUwKiAUQGjAlKB7vZGeDadJSlC4EUmWcnH1Qvyb77pS2fFe/5h72Wi+4JwebI1vaa+CYAy/a4busl3HZibftaZy5588j594aZWXcVKioxdvuwIrHRgbgJ16lQ1AK6bxQlIk+dNaX3s4nVJb3i7SMy5r9LyavoU1THv2wV5jCETWXjSpSxksMe7jOz0oyunY+WyyWghay4GbZt2nFZq0YeWTdGk6gTWDux9rq6oxa6DF9nXXYvEcZGYOjESr767H4VMFlo1fyxGRfsrk7ej567iwpU8xYD7Ue6dm1mMDTvOYVxcEOYnRqlSn7tSgJSMYjy8eAxarTxQRaBnV7xPObp/RO+l2ezzDvR1UcB67+kc1NEwTdhvYbb3nsnG6tlsBaXxXG5RDY3SCrF2UTy83R2RTtb7YkYpDdba2CvvSgbdk22hDqqvW9C25Hqf53N9clYpAX4Apo5htjVl6Om5FbjE7QQcR4d6E7T70JTNnnMjhMRUyrYp1UPfvu5e1rtXXq5LznuzyNVG/E+vQZzuVq6guwXvm2K5Te7k+ncZTlIo5cRPtS3HgKWNPcELx64NJ0n4ZanAtrDbmiRcMdmm/O7eZu9Bxu9QPhIUEO9GVSuBuFXwULa459YxQLh2S64Lwm0p077dyy/NmHBt5tBCzRxKr0h+YRPqWkrxy38fh3iaVJS8mQnf/Cbss2/D1z44hdrqNkT5OXLWzpaSlg6UUVk/c7QfXpwfA4c8yoDWxMBtuhs2/PUQnv+vA5T92CDA04uzV5R5cBCLCZz0tIiRwZrHp+LZb8+/3Zdr7H8YFbgRCNfkRNfueCAQbrK8MK2sb2RyR9UnsvVX+/2uH6HHS1WfE9AnztXjgukX+Vl9UJp95JoeItQzgexMf83kzupEM8Jbucis81AWQ44+lCoZ6xgVMCpgVMCowO2ogF3dJfja18LG3oVAVRjrXlb55kG4Dtq1fWi54f32p3pwdaCuObBrBnA8ttCqcg4KsOv7Ejm1+QOBaVv5N16kzMJqKsaTMnqRE5v6cTVAL2ehse8KEvI/4oyuPe/SiJjPoE3NzLlmb7S4pWdkFePC5VzU1TfimXXzlfO5FQGfOKt/4dsvEYRb46tPLUQ8JeieBLd2Hs7Ysescfv/SVvzqR2uQkVfOTPAGzJ8Wp6LHJAFI3NBV8hAVoOeT83AkKRMLp8ViTCzl8Wzn/PvWM/D1csbqRWNQS7C/Yft5LJkRwzQhN1RQPt/a3AAfHmsr5eWuTCGaQMdziSVLya4gSK7E6jmxqKlvwdvbLtIZ3Y7GbQ6K5fZ206LABEQLS50Q4Y24cPZrE0BLrrfUt5OMuQDxSjLc0m8+hgDcifu4lFmKy8watyfYnxgfRHM2KiREBM71Wb7evHGtqiawayqwYrc1gN3T762eE7W+655oMEWMa/3YpOTUl4oEE1m5gG71HCcv6/fYHpZ2TgTcjrCw45c1gbdMxCj5uJn7u7kxoHkrxS1982jPl5WtlKZbh9zSPd+JnQ0VhDfRI+CfYZEJs4EWi5raJh1KXPO6DY0Tbvfyi35MuPqg4IdOU3MXDSWc8fR3xqqeGPkcs7fwQs3vk+DpYotDDt34y+EMpBfUE1yDuX92mD3SD9+k9MU7owat8d5w+5coVGVkwi8smFKWKqx9Yj0/yKzhZOp1FxBuwzeOxCE88MhkfPU7C2735Rr7H0YFDBA+jKJxEwOED69uxlZGBYwKGBUwKnBnKmDRXAbfjmTmcXsruXiXkorfbhAu12YO1s2n502ydJ5Ldw8gp+xYTQ7o6K9nBl3bj9qVaX/S92uSHKv+XgXKpb/cVE+9V7jnOk1BUzwF5bPN9ZqbWwmOm5h97azAczPzyl96ew+Z73bFSHt5uirQ3M5+cns+p2/YdgpJzBTf9NI3EDs2DCfogn6EcvRJbNecMyWSz8hdaFDmaN1kke2Umdnuo1ewfHa8Atri+v7u1rNKifrYQ1Owadt5uBKwz5oQhjqy8I00P5Zn7BSC4uzCGiwi823NdQXgv/bxecVoS7+2lysBejzl65S7Z5MJT84so5N5J8bH+ivndHvVbtpB53g+tJs4EOkTl8xyd6ogpJf8ZEoRLhPcy+9TRgUjPNALTbzuljbJzxYgrUV+6TvojQgzl56rFU1GZBrIVkZqJnAuddAsy9jpreLBNPCtMdzSr01gbUu23Z4GgQTdFvJFhltJynV2W79/PYaAd+b90ucocl08fmWzC+ptw+7CCQz/kJ83EN7OdIOBlrsPwr/bV44uJ2lrSwFItxVn3jrxzecj4RM5Al252bAMCURLFvMHXz4DT37ONQe5II3N7o2U9/jRmTKab6mm7Fq0RfnC8ysJsGrKQ2cL3zOhwfj0nYP4xk+PUkLjoqRB8v63ofGBNT9ErDiL9dC6SXjWAOHDf0fdxi0NED684hogfHh1M7YyKmBUwKiAUYE7UwH32qPsBSbDSPdmAbqamuxOg3AdRMs1qyyrvvJhBZxNbLliyDXGXDHnqsdctjPns4QBVw3mSnbe01NucrkWObsGvU3r6dJ303XbkB2XqN4mmpPJd6YY4WNK0YUhzs4vw9NPLkB+fjk++vQUPAh4P9pxBl94cDq+9S+L2D/ewgkN9lbTRXzjjiTFoj+4eBzzsR1QQ5ZbaissteRnC7gXUC9AX5zM3/7kNJxd7DGWzPOZ89m4j95KAkxr6ur43AwVD7b/TC4enB+rmOaDZ/MoXy9V7PZCRpH5+jjj+Pl8nLhYoEzixhF8J4RzcoVLA13XiysbCLArERPqodzTZX8ePJ4AcwHfKVcr4OfphMkE32EBnoxl66RbOllpXoPu7N3X6VwH3lJpAedyJDNm3NQbTis1dT+teO1KZs5xpoC3GKwJoKd83IKScguCbks7+SLoFnk5QXe33DN1e+VemfLp1b0eQH55Z94yfY8iQJxjsaLRAQ0O0XfjDIZ1TAOEa2W76yD8he8QhBdpxmz6IskR9pTS1tZ0Y8F0Gyxf5Yu3/56EQFdLrPnmCnTUuqF2UyYsMirgwgEos1niklhP8G47IxRuiymxyU3Fb3+zA5OmxWDKlDCs/eIWXC3uhq+bs8oYlGxCG0pMbPgBZ8W+jgcfmYhnv2sw4f+/vfMAkKuq9/93+s723Wx6bwRISKQjggFpggiIggjY0Gd5FkTEvw/EJyI+ywNEfSoWsAIiIk0UpIp0AoRAAgkhndTdZNvs9Pl/f+fcOzM7md3MTrZMyO/qMjN37jn33O89M5nP+bWyPk1D3EghvDyBFcLL001bqQKqgCqgCgy9AsEueioGNiJY00QPcOuuWRkQbkfSG67ta8fJ3cmuTihzEsCxlI/Jjm5jwV2LuQNvLp+7/uimXjlB3MQNi5XcNQu77YX5cnHxAskC1pId/cUlb+CpZ19j8rJOA4ZSZuxxupd/7rxj8O53zTcJ1iTXUS33y2/jB598FUuWb8B7Fs7FnJlj+bs6YmLTJbbcxKibxQQps8Z63dx3M63g0q+Pv40X0hIu8dcdnZ1ISPw5vVTvffwNHHHARNz31BsG4E9fOBsTxjbg+aVv4n7uExPX0W+bjDmEb7GUS8y43FNZWJAYcXEnnz97rFkUkN/fi5dvwnNLN/F1iG7nE2j55lzgpXcRvg2kOPXcrcu5U1YsW7/bHGH+srHeDnjb2t28DiZU8xK4WcyLoaiEbq4miAu5ieOmS7lAt49Wb5t4jyEFbmky515brnfCDsx9qhD47gVNvFa6BG/tCqKrer+h/+AOwhkUwq2IIw7hVxWBcJnv9E7hh8TP1Tkf1q9bjb/Q9fy7lx+Bz582CduTHozZdy5SOzyIMm48EyNU1/oRnl7LhBBt6HnjdWb3D+O0r9yPRc+txmFc1Vu71Ytarmy5QCeZGg2Ey4ojV7reJxCulvBB+GgNfhcK4eVpqhBenm7aShVQBVQBVWCIFYi3Y0x0EWqbWsitbvx1BUO4k1E9FxtOSjPGbJfWxFLqWswlG7tN/pbN1u5wvRMkbmnewB0BSpKT0QU6I67O4s4u4b6O27rr5m68N5lRPUC38F/deD8TubViPGuNn3PuQjzCkmOPLVqBz/P55AnNtPJmaEWmqzqhOcAs6itXbcHdD72E/VhX/F00TCUJ1LGYtQS75xHol4ztAb8Hf3/sNdzzr2X4yKkH0So9ETsYY94T7WEoaBh/ZnI2KUd2wuHTceLbZ7AmeCf+/sRKvp8kRI9n/fBR/E3N3+ZMqiZu7m59cBeXpTKRGMHWsCrSoy+sMRK+nVA/mSBvXO/ZTkDdlBcrjOt2LN255GoWzF1A9zq3RK5f9gp4G2cE6uplpnKvJGUWCzeh28swgYzRWpYNnH7ys6q7MO64v5tzmmRsBXHmQ/wxKbV7KX+W4ULWtk4aMKvm8JpLywlUav+DfZxCuAPh7R09fcaE++WLYYi3b190106WcPlSkA9fqIqWbdJ4axeTWMS34cc/PRoNLc1oX7Ea69esg7++FhNYvsFcAD/sr698Ey10gWmeMhV1c6fiodufwgf/425+6Goxpq6WX0wm4sNsPk5YyRbp52OAK5EWwo8d4qvV7stRQCG8HNU0Jrw81bSVKqAKqAKqwFArUN/+LON+xeLKONu8OPCKtYTvBOH5GdxFLddMnu/Obl2YMwbOnZhyc5zT1hXZCSc3L8VCTndQ4wbtALnZb9zIQ3jmxddx6z3PGGDeb/YEfPiCE/H8v5bghaVrcMbxb6PLehDPLF6FJ59fSSBvwmHzp2LCpFE01Kdw213PGbfsM447APU1QXR2MV7TXUgQezXHIdbpGr53zQ3/wnbGpV/5+eOxjW7kkZ6IqfG9bHWrgWwpUfboojUm4/lBhO8D54w17SXRWpB9iCu5wLRsEvctCehqOTZJ4PY43dXXbmw38D135hi2kazxadPWgHfWms3GvaDXsYbngTfSRGhhBhe8zboG98lvfLqZ+0IE7qBksmdZMHGzlc21rmchXwDbLohYS7gL3Bbl3Th0Y5XvBeeVZRmXa04n4mjr8GAHLeJe8bKo0G1vg/AkSwcW2zwjDuEX3onNTp3wwgEaSKaHSIhZ2v1BDya3tOO9p03BNLqsHP/eX2DG1FG4/uozTLKK1o4kTvnA9fjgGfPxX984BY/duQg//t1SPL8ijhrJ8p4Wxxxn44eIa2LWJZ0rZALk7/vgIfiUQnhFflwVwsu7LWoJL083baUKqAKqgCowdAr4u1djrG8tgiw9a9y58+LA3xoQbqjZCmh+wIhpW8BbntOoJOm9Jcbcve5e4eTuCz6KddOBcbGSS63wdoLxFpY1k6Rs4oo+Y8pobGJd8ScXrcRJ75xL5k/h+7+8j7W8OxjbPclkIl+3sY2gPAlnnXkY7n/gJSx9fRNOO3YuZrBM2fYdjBN3ItTlUcA5QMiupgX9//70FNtNwJHzJ2PN+q0mX9MYJouTpGt/Y6Z0yZD+nqNms8xviOOKmoUBsb5LArdaWrxHMaO6ZEGXhQGpRPT8a5vwLN3WJ7GssFjS5TwdTNJmWLjXlgfixvWcm4Fk0VGgm49GQrqYy2t5m+AvhkNfMED4Zl1ysXw7Wcvtb0jH68CAtOO+7gJ3gdXbwLhzXC4RXM4SbhcKHCCXCkvZrHtD95kptWcD4vEoWhnO217/NlOfvRI3hXB7V0Ycwq/4wh3YukliW4pNEyZNk8RpEj7DD3d7Z4phD5v4pdKBe59uw/tPmoIfXnmMmWRrt3XhgxfcwQ90HMe+bTQeemYHeliSbDRLJeQgzp7DwD0/OPxKM0krBMLf+4ED8Z+XaEx4JX5YFcLLuysK4eXppq1UAVVAFVAFhkiBRAQtUSYAa2iwybQKkpK9NSFcrN95cC0QaShSrM9uNngnjjwru9vGacffqRLZHGQS4qpq1qMmCAqId7N0mfyejfO54FaQYCzcdc/DS/h7OYUaJmG7+6ElOHjuJHzqrCPpiu3HC7SU3//Echx3xGwcsmAKdrR1mSzb4isqnqhSA1yM8NtZNuyGOxax1vdcTJncQIPZDvzr+XVYxcfD5k7AEXRVl+Rq8icx5T10cX/0+TXYxrjzk46YaeqDi8V9R1fMQHuEieCOOXgqE7ONQjv3SYy7uKAX3xyrtyRl4/+MUV2kokHRIyXe+NJH6BY2CBC8AzS2idu5WMHdzTilGwgVC7dTs9vAtdCPPDru6C6o5u2zruf2ONNW1M1awmV/rr9sHLlroR+ij06p3Xq4+JBiWTkB8c6mQ3qFBJTax1AfpxBuFR5xCP82Y8I3rt/BhAkynJ1JXPYIZMsXQl11gPEiHjzBxBSRaAcaavwYW8d4cH/GfPg3dtIFJp4hiCdNyYQwk0aIi4u7yTO/1AdnZ5Ih3cSFy3N+gZ3zsSPx4U8fOdTzTvsvQwGF8DJEYxOF8PJ001aqgCqgCqgCQ6NATedLGBWOwM9KNRnWY84mP3P+od87INz5vSsQnp8AzsSB57u554N77n6YiuMChGIpN4ZOCd20IC7J1hqZYbyttQOXXn0ny/LGDHy/4+Dppl64JG1rYpK3NYwpv+2+xdif7uAnH70vy4ZFnfrlaTy/7E1MZ/byaZOb8BKfP/zsKizYdywWL93AtmEcxcRrAthi9BJXci9/V0t+pc1t3UyAvAMHMvGaWL/FUv7Sii14eNFqZkkfg6MPtJZ5GZMQ7s4W8Nw1WqO3xDmn6WJtHQfErV9KCgcZdhpg/wLe4h2QdWE3ehZsBa7lWXfzfOu3WLNNbLibbT0fuJ0Y8GyG9gKXdBfMzfv57ut9LS4Mzedqp8um+30y0o425s6qRBBXCHcgvKMz2mdMuEz2od5+95PH8fQjK02cSnFruLC5ncwyv6WMQoAf7BdXrMHqLW10RaebOT+YAumNTM4mVm5ZWZMvIlMhIm8Tq7dXoJvfWgFZLXNiwmXl8MtfPxULT9pz0vsP9X2ppP4Vwsu7Gwrh5emmrVQBVUAVUAUGXwFfdAvGpV9GqGEcoUpiJPPKeymEO9byfDd2+f1b8EPW4KvdDHISHsXim3bctSX+WpKfrV63DXc9/DJefm0DLjjzcBx9yEyWGus27uY+uoE3EKIjHT246W/PI0QX8vcdu7+J9Zbfz08uXovnXtmAc08+AONH1+E+Ws1fIIyffORM40qeZB/xOC3v/FEu58tufGqSu9FtvYfW8YeeXY3NrRGceMQMTBlXb+qAy0JBfrK2/FlmDclSciuDFA1qyQSvkNPESz7wE7xDVVUIEr79tHybuG/j6c/jnTxSvfsqgOA8F/IciOe7qOfg2sB41urtQHheYrZcJvbix9mM7nmwPvgfpZJ69NCNWEC8dQezzYtFvIJc0/c2CJckhcU2T38Q7mXprqHenn5sFX5z7aMm62OCWRF36c0hiSPo9iKeICvWvclY8A66wTCrpCSEcFxUCscsXxR00OEXj3ws+Eys4LJySEu5nwA+nvUIr/n1uSyLVrlJDIb6PlRy//1BeH8rqfn/NuQfl/0nI++Jeeq+dg92/y10xcm+Lli34OCzWAAAIABJREFUyls/yq1q5xb43X8x7Xhs8hPnX1DHCGBXb+UfzsHcampKW0R7lfVEdVMFVAFVQBVQBYZKgUwqjlGR51Bfz7JQkpnaQLj7j2fOXXuvt4T3iiUXieTXgcRq0wVbXMb5+0S8OAuBSkA0I1AsFmS2EGasJrh2dPY4idE8TKzmw1bGgP/0pn+bmPCD9p2IIL1G77n/RbTSin3qwjn0OKVbN/t//IVVeJWx3WefOBdVbJdkYrdu1iBPSBw236/i72eB6uzPI55f2jUwTn3d5nZmTH8D41tqcDxjvwWWo3Q9L7qJPUxAWsZOq3c8kkSihyzANj5WSBLormKfwRBLronF2vn9lAV5ie+WjvMe3fMUhX031psskI3tLgLcRS3mBcfZ2uT5IJ6DegvqLsDbjPfDvsniBPko2bmdrEQQbz68YlzTS4Xw7u4+5s2wi7l7J0zLalKRbcQhXL44fnjlg1i2aD1qaMnuYW1A+4Hq+4KljfkS4v/WbN7KTIBdxsWlWBP5YMsqmjla4NvJfkjPHcbOEPzpFfPlr78H73rPnN1TWFsPmQIK4eVJqxBenm7aShVQBVQBVWBwFQh3v4bRwW3w1zQTwMW/2MKluqMXalBoCXchnCW/CMJpLl6YEl6Sz0iStTEJmTwKUIpVWkDdzQXHo43VW443+6l4PYH2ut8/iqdfXotZk1vwgeMPwAFzmOn86ZV4/MU1+PB734Zp4xsRjcXpsr7d1O8OEYYl4Vs3Y7pNzXJ6pD7C2G+xeh+873iGgSaNFV1qij/98gbGja/FwoOn8b1xjAdnBvY+NgPV/G2epAEu2hlDzCRpY71y9i/gXVVdZSzgcm3i8Wqh2TiyO7Hf8rve9ZS179l35SFHBMUt7wLP1n3c4yZXy3dRd4HbxJMXt5j3yqZerK3hDaetC+vDTuNSG11AvBWttLd0j66MsFuFcPuh8HR1912iDJnBtcz19UGU5BGXf5EJ2jbsQJhx3/Jhz0g5sQKDo9tePjbylnwZyAram1ta0dbZbb6I+szxYD6aEgsuYTSMX+GXSpL1xU87+1B88ktHV8zq0OD+s/fW6E0hvLz7qBBenm7aShVQBVQBVWDwFPAmOjA2sQjhRpaxMhZw+RGnEG4Ss+20ENE3hMtvY3FrTbHcUcrEf0ugtFiMAzQqMUaa7toC5bLJscZ6bizjNgFcin9SZmwbreH/fn4VXl6+EUtXbsbJR83Belqv588ex/rdO/CuQ6fjwP0J19GYcSs3Vnb+L0rLt/T50LM2+dqpR89ihvYqcy/Fk0+Sr61Yvx1nHbcf637Xm8RuxZhT4FsWERKsLd7NfqKdhG/2Ea6rQpieElVhWr3FUsZrszW8Hbh2IFyMaXafQK4DMw5Qi3O+GN/s22J+M5PNEEDWWt5raruAnYPlXE1wC+nZTOhuXPhOYJ1zWd+pnribRV3GWmhxH7yP2C56IoizFGBixya0tXvRPfaoYTtzXyfa2yAcHi48FtlGHMLdWI4EV9J++r1HsOS5dcxWzpgViXPpA8Jz1yGx4HYlbCt9LTojPaY2YOEmGR/lMyNgL49++rIHWDfw3E++Haeds8DAfLGYkhGfpTqA3L/V2S/S3qKoO3rfk0QhXD9AqoAqoAqoAiOtQFPXU6ivCzKJbhUtmgrh+db/ciDcwLhjFZf6w+Y5gVzgNEC37XBNDa3I1cYwlab7eJrwLedJMbtZiosg4jkqlmvJrr5i9Vbc+/hyzJzUjHNPXYDVa9pwy30v4bB5E2jNnsrf1TH2Ib+hGaPN82ynxfrl17fgiPmTECIoi5u51Ba/45HliPP9979rX+MGL9nPC3+fGVd6OS8t352t3ejZLnXKWQ6tvgo1hO8gQV7yNkmMu433tq7qtmRYvsXbGuBcq7iFa7GOy0zPwfZOLuvm7bx+isG4A83ZEmV5FvEsjMv5XLg2CfKchG4OsO9cT9w9xsL6TqA+HB9QOS8t4om29WjtDCIy9h3DcdY+z6EQbqUhhMf6Rt1MaTGlu3snXQAWd5Mn/7UKLz2zFhvWbke0hwkczIeqr80UVLCZzvnB64kxu6P5CBZxTDcreR40t1RjImsjnvWxg9DQVG3g234ui7TZ3QvT9oOigFrCy5NRIbw83bSVKqAKqAKqwOAoEIquwVjvWrqhj+LvLWu5tW7oagkv1xKehXCCd6F1PCmepLRW++ntWV1bR7itQyjMOHz+T2A8xUWQFNONS5imZFRPsY+1m9oxdVwDa3qnUE1LeQddyG8miE9kUraTmIxNSolJvynGbPcQoCXruWRFl0pDAt5/eWgZ64fXmARsKQJ7NC5u5Xnu4OK1SlBNJdJo30KDGQFc3q1mpvUaZmoPiMu5QDaTJhu2tv9x4t/lB7oNP3X3WwC3LunGKm48y8Ul3/yYN8flu6xbLrdkYJOuuXPbBfn8vNAO9Gfdyx0LORtlzEKAxHfb8/cqW2ZAQuzw+VbxnHU9m+jNDMZa13eC9cH5yPWDTLIIEkR8yxq0RqpoEX/HiLHP3gfhfSRm6xfChz12YahnoPa/JyrQL4SbL77iV9UrMZt7kHzPu4fnPXF/FxTrqfD4bBEMJ2t/1pvM9O3Gd+UlZnM67ZWYTcacDQVzE7MNbiLEGoZ2lLJpYrZSVNJjVAFVQBVQBQaigCfRjdGJF1FTV0de4b9vezqEm98Rrrs4TT7WxdLxlpZ/0AUA8zK+i1i9Fh2cHXn7mHIte4wYotyM8bZ+uHRv64iLpTtN4BV39CyEU08XwvPBXNzVxUKeTBCGCb9hQnh9czPqWJtdLOVifJL3Eokon4tl3MuM57SWE6DlfALZgpO3PbjUxJOLdVuO6WAZs2jcxpzb+t8C60tZfqwF7zxwMmPG6a7u6mF+m0noJ63xvIQdW1guiyGncg21zMxeQyOYwLfrcm4A27h7SzMbS21yP9F1XcoIm+dicJMqRwa8HYC25G2npdGJDxIDL9okbUI745bPMYuGGUngbHS1v7usQb13uTTxqBWXeS89BqT2uFjnJZmg1CX38s8jj9zn4T5bm1yyPjv1xMWz1iwI2Kz17gKCuMjLmZzZkoX1XI1xN8lb3vUM5MNW8rHUlePu2fgGtsdrERnD2vH9WztL7nkgB5YM4ZHibtwDOVdlHFvc3u1htsM+LeEZW4BQN1VgRBVQCC9PfoXw8nTTVqqAKqAKqAK7r0BD9wtorE7CF6y1VvDcyvMwWMKtX6T1dnQt7wJdFpatK7OT7Mu5VGu9ZfZvQ2e5BfVse4E76U3eM7mLbB/mHCYpmlyjQJ6Fc7Msb8A6d37Trx0a/y/HGudr+1rAk+/b1zYTumxiBxYLtoC2cT+nG3mCEC2PAtNZl3RxSy8Ac3kvEbP1wUNVITSMakFTSwst5PUG0OPRHpYb6zb3x7VnmOTHfFFL9/A7H32N8eIdOP+UeWiqDWL9lm7U1YaY5CuC3/3tZRw5fyLesWCyTcDm0gQfJaY7wFJiXcy6vvGNzehhfHh1Uxj1o2pMnW+7OVZrY9Xm8QK3tOAbAHag2yZlo9wC07TEi7Ve8kglYlxEoMU9yT/3eZp6iCbWPV/g23oFmNvjzD2jqblx9mot/NO+LdAsZc/EVi6P/JN9sghgkuAJ/BO4fVxU8Amc+22pNLlGn8TjM8RVHiWRnN88r+KxfJTr4WuBd4Ffr48QLwDPvgTWrfVczirzSADeTDBHyrw5aIbbh8WpnI8qLeI965ahM9WI7vELy+lht9rsbRBuFueKbArhuzWNtPFwKKAQXp7KCuHl6aatVAFVQBVQBXZPgarYWozBSvjqxkuWMCEL+9fLMlz42oUlh+ZcgN6pnYzNAVsBOEvDDtblHoWvHBS3kGyacY/JFi6A5pT+chKeSbx6SqypzAwurtsCfelknPsIgYTZtMCs4BLbpgi/YtU1x/HyJGt5Jsl9EoMt5xEIlGGJBduc07W+CoRbcLdBko51XViQAzaZzgUABfqkjC6BLygg5/cwjlsg0GZFF8iVBQWLbzKGNGGcYC5QyhxL5jlhNR/K49EooTVuErnVNzVj9ITxaBo91kBlNNLJdt1WH7N4YRcBmpgd/f4nV+LZlzfivJP3x7QJjVixoR2/v2cJjqb1W/62bWcZNMfGK5qKhVu03kT43sKY82DIh8axdItnxnP3tglki2VZ3Obl/ALFordAdTyW4uJAnInh4ixZFuPzBDOwE7j5Okn4lgUF8QjImIUQXj3HalKwGcNznhVd4FpqEzuu6/Kehfuctd1AuBiyHeu7sUMby7aAuTnQWuBl8cS4xTsA77q3M4eVhzBtTJbmvomFXNy+5br4R60FwP0C5fRCCBDUfVwMCYQk83s1/FVh7hdgZ2k4gXWCu8C6R2BdQF16Ngs8spgg4RzWW8FMLtnKhHO5JgYUoGfV8+j0T0Bk3Dt37wM/wNYK4c7tU0v4AGeOHj7sCiiElye5Qnh5umkrVUAVUAVUgfIV8KY6Ma7nGYQax5Bb/I6F2AVn97EQyi1QGDDNs1Qad2/Xep1vURaqNWBiAUUsn0LDpoSXgLAAsUC1gCj3pQSm+dzNLC7AnDQwLfucDOBiRRVAlj4EroVHGT8tvGNcnAX6DIQ77s7mnPJcHmTcjuuzAW6p622h31pkHQg3EEVwZF8uf9sa4HZRwRwr0vC1GYtcsynPZfUROBf3bLHICtCJJVZKeoVY3zvAx2BI4E8stxakJRFbUizmsogg7ux8jHMxIUEYly7FIj52ylSMmTDRAHGsp4PvRcy4ZRxS4qyRWcsXvbIBDzIruiRkW/TaZsyb2YJ3zJ9iLOL5t0sAPNIRxeqX1yDK8sH1o2sZ+80kcTIeY2X2EkjFnZsx4owv76GLuxwf4bERWtN7WIs8RdBOMn7c3FOCpyk1TLiVZHICqH5eo9+AbYhj5sIE3eeDtEwb13UBYQd8ZewWjsVb3JC2TejmwKvrgZC14IvV3UxC0c6FfMrOfs09knvmbNbDQSzXdiHJWUqxXhQmebt9355NPAusC73hehMjL9bwHKx7zZjFsk44J6T7qmp4PwnoDCXw87mPz718zwC6VyDdZo+3UG4mqIVzd5GrhI+vxxegRwVrs7/+JLpr56BrzPAla1MId6ahQngJM1UPGVEFFMLLk18hvDzdtJUqoAqoAqpAeQoIEIyOPMmSVQSt6iYxIRsIsa7VjuXbiXM2yO0ChAFqa+0zVj+TYExAiBZmEw8t5bEEJAWyrWu2sUSz5rgbK21g3FhHLaCLW7JN3ytAJ5DsgrCFF3c8lmUs7ApMG7h390l7A8i2jXnfAR0DicJsNJW7hkmT/d1xoTbXYZiOFlReg82KTeumWG5pQTXNBcZMdm1Ct7N4YK9dqv/IsTwZr9nkLRMwJ1BLQwPVPN5avUUXu5AgKosLtMB4sIpgTiu0gVZa0AX6jN3cWaywbtyEXvYTrqnD+ClTMH7qNNMuHm2nm3fE6CbgKjHgG7d24Ce3vYAF+4zHGcfuwzJlLEHmGIaNdZ7n3bp2K9a8soYwCdS1WNdzN75bZIt1J9HZ3o3Otg50b48g3uNkX+fY/FxUqGKZtWCYjzVM2lYb5mMVFxj4Fw5zsYHXw3P4Q5JpX7wErOu6XJdYoAXsZRPINfhrEqm596uP+ex6eDuGZQeNrCeD21Y8Kky8vF0gsR4U7sKKY5WXaWPi9WUaydwUTwgexznoLroYDwmTrd6FZzt/7GYHYCz6xrou1nd7DT5axcX9XUBd3Nz91MhXRTgPE85pTZd93qBAuixECKQ7yeGynzfbt3XJz81fo1WgCrHOLqRWPYWu5gPRNerwPoQa3N0K4c5Mi/T0nR09ldSY8MGddtpbOQr0BeHugmZffbrtCo/Lfte6idXsV1P2uzD3fv5Xo/2ONOFEzpdldlx53/HWvcxtZw7OLrLa4+2qufnyc792ZSWTz6urBjcxW21taf1pYrZyZqW2UQVUAVVAFShUoKHnZdRn1sETHk3wFIC21kzrkm0B27huO88F0t34XQO/xhJsIVogxrhFm39HjVmZ/7fAavnK/ivqJtkyEO24ettEZq7F2gKunFuyd9vnYmkWeCXQyj6JtSZExZhcLEmwjzMBmcRSx/i+1MtOmGRnGROLLW2TBph5HWJhdQjc1rYmYAuQCkQZS6ctXyULAqYcLl9JWy+vLWnGKtfnMYnRTNyzuFqbBGwW1mxSMbuIYTynxZLM/gOE6hBhtIqW4Cr+dqiSWuFiHedwfHISxz1e3LtFS/EmCATZ1liRObagE/vssfdGLONxuuFX0fI6ceYsTJ4xk/36eO2dBGWJGQeq2DbSE0dXHCZ5m6t1gOOQW7bqlbV0P1+PhpYwy46FzQ8mk1GdZc06WzvRSWiPsb1oU10jyeLqUNcoGdxpLa8jZLOsWlCswARsFyRNEjmJhZc4cOoiiw4xLh7EeV3ioh6nNV0epdya+1y0M8dLLXVpL0Bs3Brg7JNpY3+LiSXd/kZkEjkJBZDFAOMqT62cUADRS+A/RAu+LG7Ic/mTMAFJWGes8uJ9wHttFgaMpdtJLOe6rfeC/RzxGy8CWXwyqzk2FMDAv4llcMIC7HDNXM91I/dUDpEYcwldEEinKztd3n0hwjmhXKzo3mA1QZv7BdDNgo9UvTINnc8TT+ULm4zpmY0vonP0UehqPHDIv9hKhfCuLqek4ZCPaGhP4PP3EROuED60wmvvu6+AQnh5GiqEl6ebtlIFVAFVQBUYuAI1mS0YFX/RQLexCDsx1+bRsShbS6x117VWcAmXNv+xMJ11MRdYFguzmw1crL/WnVpcaI1btWMFljjhuJOkzOxzEnTFxNVcsoBLMi+TLZyveQ6xJlvrpEC5nNhxP5YkWZKgTNyfXXgiWAX4F6Tbd1Dcns0jgYwWXoEwceGWDODGQmvqb0vcsQUwATnrtmyvzYVWGY9csllIcM4jsGgSkjlxyG5MuVyz/Bn4JGz2MC46wjjpSCSOHlqRI1wg6OkRGKUuBt7Zj4A6xxQmMNaEQ6zbTUgngDMim8DH0r+yIMAB+H1pC+a0WtPYylhmUEeJwWYStdoGTJuzHybPnE4YZwngzh0G0gU2YykmdJNAeY5ZoDnBGO7lz7+Gzu3b0DiGSfh4zZGOGLrbo4iT2DNJD8K11Yw/b2JseBOBWyCRcePiks6FjRjHHuW1dHb3oIsu6RFxUSesR3m+WEyuS8IJ7CKFDQWwxg03Jt4uUFjrsTyXMcoME4OwibGnzrJwYaSV/xG0ZaFDtmy5M8daI/dEoF04VcIBzBzJhgo4nhDO/ZT21uouY3Hvu7i+y0KJ3H+ZD3SXN3Buod7MFQPt8mit+bKgIq7zfoZuiMeCiU83FnA7H8xijjOnzLw0bvcW+t0ybeYYB6wlft30YRYVJMs7AZzWcvq385FgzseMWM4DYVM7XAA9469CYtVzyHRvxY7RCxGp23/gXwADaKEQbsXy9AfhCX7QBnNbv337YHanfakCQ6LAhMZG++FwFit3toznVjHtv6551u78F2Zl01msN1/a9uB8C7ptby3hYbrvDeZWX1Naf2oJH0zVtS9VQBVQBfY+BYK+OMZ0PYpMrNu4jZvNGLSdf/NomU468ckSWmvdzMUSzbrSEgNM4BKQNjBN0EzQvTpKq3SUycRSBkBtRnCBUWPpNFAtoC+QknEyWbuwIpmtBSwZH50HxNnnpgSVk/xMXLQNvBHUCEUmntotkWXes8nSDAw5Ybj2n227iCDQawHbtbJbK7aFZ2uBNaDvbPlWWXef+9tAzm3cyQ0RCyTbxGz2z7G4Goiz++R6jI8Af0DIAkOUunUT0Lu6etDZGTVQ201YN4sRMgYBVKfkl9QIr5LFBbo+h0QrLj54fUmEAtSSf5IxPcE4+vrmFszcby6mzZ7G6yf4d3YiSqhOcOGiKkxX5u44Xl20hMC9zbixx7p57RHxyeb4aCEP1dQiWFtDyPOzvFkS3QLbHF9XJ8fWTeCXhGsmgZzrkeha/eX3k12YsO7sFjJNYjUBbCeZmvFQNDHYhrBz4MrjRSPr1u+xye2c+2kT4FkoFgnN/ZfffAZ8aYnm8H1Mrub8ZLP31ywQSVJ8jtVZSJLxyfw299jxwMguthhPC6u5KYtmf/2ZcZqFJvfmO1Z49/zutdp550C4gXonY7vJ0m6vTVzwDYw7iz8BLhIF6BER4CKRzH1ZMApxkcVY7mX+OIn+xO1fMrnbOHS6shPKfQxHSEe7kercZkImto4+AbHwlCH7IisVwjsYvvBW2AJc8Cq2DSuE9ydkF79Qf7x2E25lKYT1/OKNF3DOYN6EOk7gmSy9cNmMsThhVKP5gBuXENfPYzBPpn3ttgLFLOHZW9XHPTP/NOXPobzj3N3iAmY3x8HchW5nt0L4bt867UAVUAVUAVXgra4AE3l5lt0CdLyJFEHQWiXt7yoLMtZqat3BbaIt43ruuAQLyLhL2W65L+uKayHXhSy3ZFfKZFu34CwQIq0FSI1brvz7bUBNftM5ibCM3V12WIu7vGnOaeDK+Q1gfiPnWzqdXwcObLtjdV3fXQu3iRF3fnDYclpuUJqx1VqLKiHMHYsBS3ELtoxpNz434+YTC9buPjeTt+s97LqQu5ZgSTwmycEEUB0AdSyoooVYe2WBw7iQE3i7COViNTdQbkBQBmG1MAsaZrGA1m3mgA/6UlyMYDbyRAc1SqBl3FjMWTAfEyaPtm7hniA6trVh6TMvsAzZDl5TmAskdFFnxu00ATDFa0zyAuP0WpDFE3H7d++53M8QAdC4dxMcBYIFfm0ZMHtN1jjhZn63v9Hc5HVuBThXbxsCnfsdb6zTRlyrpfmpx2u0GcHF5d+GM0gbo0P2Vtk5Z+LgnfhyMydMWwvpdn7a+yoLGu68cC3W8oYp8WYWDaylWua9GZPj5WByFThzU44Xd/vc/LBJ/mwfdh67semij5XGDtgkoTPhDu5ctXPYsoyFdjMvpLa5E8YgCz3h6hBqGWcvUC6gHmAMvoQ2BBkOYLK20xqfCTdjY/OJSHqqs/0P5hOFcOdjTteWPnE3ztWu4dgEwP9z2Vrc19qFuKwqmZiFIdw4geUD2sTJ+/054/CBsaPsh0O3ilRAIby826KW8PJ001aqgCqgCqgCpSkggNH93J+ReP1fxjot0GfdyJ061y6ICx7wuQUmCxdmc54YG6EDRna/k9maT53wWKeBk8DMgWcn1DfrNiznNe7DYomUWG++llhuY8EUqDdx1zbzuCnrJfHGjjVbrNTmtbFgWyA3LvDGJZnXI8DkJOSS9oL/ht35H4npFugx3m/Ojxb3elxQk0MFzsSSbbjduaIQLZWmLTeBUfmfsYI6llnrHm9BVSzDBr7cuGXHNVmAUFyd7aN1aw46Ls/G6mvcoh03ezNOd8GBll+OXVz85RrErT1G93K5bhPfLgsqqRit7NupVxSTpo7DfgfNRWtrN1595hWWFJNs5NVgNXhTVstkQWdNZLlCGUPAzebuWOBFE2OJthRsTSD5izUCp4465pkM1YVKR7HeBhZHyQKSsS+d/7rv5R2T/757fmdK5eammYcOdOfN1V1+MtyFHXMtjpknf3zu+kBuncD5KFg9bJ16e0Kzx9wu+9zdsmsMjnZWk3yDkvVAMcsYZgXDzWZk56edbfYeuC71xqLOmHIJtwgzZj9wwOnwzzhql5dbzgF7G4QH/cVR2zPSEC5fcpe8tg43bmw3k8Xmshz6TSBc3JX8nIB/WjANxzTVDf1J9QxlKaAQXpZszGaq7ujlKaetVAFVQBVQBUpRIL51Nbbc9T3W0O4ylsoexvCKS3nWPVdceB1SlkRk8gsvWybKcoOToMwQQ24TYHetj2JdznsvPy5Y0MJYCI0F0wKGWA5z+5zYcwOyBE5jyXSsjJaZzSbH5y8MmNfW4OmwigVf12VS9rsJuNxBGzdp15LttHNh0z3G2C0LjD6uHsXA0XV1d4ZtvQMcF2iTfds8d1zj856LLibPl8W67AKH69JtAd+Joabdy0C6uCzTCCauywL7kjRONBWLrJzDR9f1LZvexItLNqCW7ssHs0SZBJMbS678ppb+5IzGkmvPbMfd+9G19LoLHXKMmS+yQGIWP6x1PrvPeT9bk92My163LLLIooqMU57bnH7W9Vfi/93Yf7mJ5rWZg7ljDYRyh+nDKOXcuOzMyO3pTefFPx2S1M01ohuWdhYc3AUZ18JujpOfaJzYxgPAxK+bGeRYuK3rvfVwcEMi3DnnLqo4/bNzWYDpNff6/fA6ISL5xzj3ycwYo1sadTPfhilnXc5cAYF+eyvnTYVwq9qIQ/hzrA347hdW2bga83UxfJvY29OcvAeyBuL9B89EQHxkdKs4BRTCy7slCuHl6aatVAFVQBVQBUpToPXZu7Hl4T+wnHbMNBBLbL5FOw9h8qzevfuWY4o5I2b/7c+HcznW/Hq1Rkrrtt67vbGeZve5jQvMjg4gZk3SBT8+e1loneHmbIl2hxlfYbt8M60zjkIls5byEn7z5i8MmMt2hLKaOermuTa72mTP6VhAjfe9A+9i8RZYtY/WIu5Cral3LuAoFnWBcbN4AeM2LrHx9z+yhjWlZyG1YwOO3D+A5gbGgdOh1ljTTaI766ngekMkDCBbaDY58JxzuTH1FtaNmr1kcq3gxk3b1d/cVFmc4aKAWxM77/Zme5BrcEMT+prGZrXAgdpik6+gXamA67qQ51+PjMskVMsbq4wvO08F/sVdPXtO11MgNwjTr7MolI0blzlg3Nzt526wNznP9HMuQ9O8owe7ayiEW0lHHMI/RTf0WzduN04XvcLWs9+Xzidl0KeA7dAk6+d/bps/HceqNXyIVN69bhXCy9NPIbw83bSVKqAKqAKqQGkKrPj9FWhb8phDpFmH2NIa77VHFawqDEiH8k1VbvIys4DhWsflN3ABhGat61k/cZYnYxm0Ja+1YW1XHS6+7W7881e/wPpZoXR/AAAgAElEQVR/3IgD92tkLLhYpC1su7/X3LhlyQ9gV0xy5zT2cidvgAu3FlIdUHWONZDikGe+Yvnj3WnRIV/LwnWXYjqXKGexhYKi3ZXaX7FFH6dDu7iTO8C+LHxtjzF7jRV78D97MkcmLHw/Zp110YBmaCkHK4RblTzMptjnlIkNQ0z42596DUtZjsAkVXDunPmA0f0iIys7hUucpdzdIsfYchi8YFM30pmxPE7WjoxL/Kyx+DpjXXSrPAUUwsu7Jwrh5emmrVQBVUAVUAVKU+Cpb30IkQ1vlHawHrXnKOBYXWXAAsryu/zxxdtx7MXfxhHv+wCe/ds9ePR7X8GB+7AkmXCgE7jv8nx/yww5i3WBvThrFc/JVCLT7jm6ljnS3Vm2KfOUptn091yA2e//3O50UbTt3gbhob5iwqMxKfZXfIsxUcNQb2978lWsYubGrL1bPsFM5mBWyfjBrxE3izxAL3c8cik92WyQ7JTZIU1cEDuUq/zS1NG4Yub4crvXdkOogEJ4eeIqhJenm7ZSBVQBVUAVKE2BRy48HvFOLT9bmlp75lES1y7Gqude68YHrv0dZh96GBY/+ADuu+ILOGifGuNqLe7nshW67Pd9xfnO13umLnvDqGd94POYfsrHBv1S9zoIF64tsnn6g/Bo3BazH8rtsKeXYznrGmYhnNn5GJyN949m0oeaIKr5uQ70B+ElxHLI+KXSXBcDUu7u6MHT7T3wMPuj1O5zIfz/TRuD/5o+digvVfsuU4FCCC+MkSrsNhc/5LzTl79S3nJs0ZUoZ2f+qq2J4XEjmNxMMb1Wb3u7DOV5c2UzVeaHjFlXIttjmO5eg7k11JaWTEPrhA+m6tqXKqAKqAKqgCqgCqgCqkBfCpQK4e1dibeEiFXMqVBsG3kIpzv68gjd0Tk6D93PBYvn1Qbxz/mjMS7E1TdaxPNyVva+BnF/oXu5IeldbMYVPeTHrcu34IPrIvCyFl6aNRPdEhOXTB2Ly2buhjv61vvw31+8E/jEN3DF8f33s/WBK3DRo0fg2itPwmgZd5G2Ox2Tvb5NePDyb+FfC/PPsxg3fOhJvP3mz2A/2PfXfOinuGD/YqIUa78r9Ub2fYXw8vRXCC9PN22lCqgCqoAqoAqoAqqAKjA0CiiEW109sViiT3f0nr7DxQftrhxKd/QVPdYSLiURUiyPcEi1H3fNqcV4usBEuQpiqkLwP254uJQxEB9yT4iZG8XEbzKr24yOfW2SaCLALOg3P/wizn1iHbynLES6KwpvPMa65F4MFMKX/eo/cdWDJcow6/QccAtzE7rvJrA/dNyn8YdPLrCdGBB/Cu/80X9j/mJC+q+5KGCgOn8T2L4eD2V3zcfHP7EZN/56cx8Dmb9zH3nnOW60BfIbXy/WfCw+zrEcZ1YJRnZTCC9Pf4Xw8nTTVqqAKqAKqAKqgCqgCqgCQ6PA3gbh4WBxPvXE4qaMe9FN6j0O9ZYP4cYS7vdjQZUP98ypw5iH30T7slZ46aab6UnwL03w9sFT40MmmoJ/dDVqT58Kb10I3gxN/Y7bcTrJGHNJ58/6hW62NwF3T9iHPz6yGOff+G94D1+A9PxZhPAk6wOmcMm0cQOyhAuE3zKtDKu3K+jSn+MGfAbvfVOAuy+IloNLgeHSLOGFCwcze1ntd2VBH+qZ0Hf/CuHlaa8QXp5u2koVUAVUAVVAFVAFVAFVYGgU2OsgnJ7YxbaRh/AnlmGF645OAE8TxN/GWNa7p1Sh+bevonNDNzwEaG9zFYIshZBc14XkmxFT4N7j96DpswcgM9qLjjXraQlniYRkGrXjJyAVi6KnrY2W8gCzNrJGYTKF0bNm4ebn38C5tzwNb0MT0lPHw7v/NKRjcVwyZQwumzVhgLOtP0uydFXEEo18a3YBYDtu6VMv78uVHOgF0mJJP/JJnH/lS0XH3RuybVt34SD7fMFi40a/srCHfCv9AFUZ7MMVwstTVCG8PN20lSqgCqgCqoAqoAqoAqrA0CigEG519cTjffucM1/akG+HFoPwuiDumhzEqJuWo2tdN7yNATR8cj4CM+qR3hpBx2+XIfFGBzJVHjR8Yh7STWlsXfqqyaaeThO2p+9DN/ZOdGx+E35CuOyjsRvT5y/AzYvX4NybCeETJhDMGW8+eQzSjAX/6sTRuHTYsqNbEF9jLNHoxyUcKATp4jekdEt4cQhfhXNuPgNvOrHkxjq/+oycq/yQz4L+T6AQXt4NUAgvTzdtpQqoAqqAKqAKqAKqgCowNArsbRBeHSquY+VBOFOlLSB03z3Rj4Y/LkdkVTeCcxrQ8B/z4CFIexgD3nn7SkSf2Ig03dLrP7YPqqY2INmdoCVcDORSXp6u5xlJuSbZ2OyFi9N9iDHhf3xsCc7/8wvw0lqeDgbgZTx5elwjvrpwAS6dPrDEbCZ5Wr+u5MUgOt96LpbwTwM/Kp5IrZjLe29L+On4+Jo7+4jplqvubWkv6o5uLOEK4ZodfWi+aLVXVUAVUAVUAVVAFVAFVAFVwFVAIdwq4Ukk+44J7+4ZhpjwIpbw+eKOPt6LhptWILo6gqoDW1D/kX0ZE55kXHcA3feuQs9DG5AMe9H48TnwjgugfS3d0enKLlvGMZ2aRG0OXSWTSYyfNhU3v7AW5976nIVwWsm9Pp9xYb9o4QH47yP2HdAnpO8M5rabfuPGjet5Dn6LJ0crxRIuVvA7MNVN6GYs2GOLZkgvOp6CcUhWdbWEO9NAS5QN6POgB6sCqoAqoAqoAqqAKqAKqAL9KbC3QXhNuI+Y8MqCcAKxx4f59X4D4XW/X4745jgCY6pRf8F+dEsPGhDvuvV1JF5tR8yXQtMFc+CfHEbn+q1ZCC9241OE8NETx+OmRStx3q3P5yCcCdxkGeILh83BlQTxgWzlWcLlDHlx4cdZa3axkmK7toRLdnUUZEzPXcG7CmLLd8roLlnbvwj8RC3h7lpN79uvED6Qj4MeqwqoAqqAKqAKqAKqgCqgCvSrgEK4lcdDC3Gf2dG7mI18qLdDH3+ld2I2+DG/wYe76Ble95vlSHXSlbw9hvqP7ovw0RMQX9qG9l+8wrJlXvSkE2i8YB8EJlVh+5qN/UC4hzHhSUyYOpGJ2RgTXgjhvMwvvH1fXHn0vAFdbnmW8MIyY7s65c4u5RLX/Xlc78RtC4SXYQlndvbzb56uEG7kN4ELO28K4buanPq+KqAKqAKqgCqgCqgCqoAqULICexuE19Jzu9jWL4R3RhiEPcTbYY+/TAi3dcI94houEN7ExGxjM6j97WtIR7wIzq5H7dmz4WuqQoax3133rkZiUSu6uroJ4bNQNbkaO4wlXHopvqaQYnb0cZMEwlfj3L+8SBd2cUf3G5g3lvDD5+BbA4bwb+HLN/RXXozu5Bdcjm8eP9BYc/b7ryNwzbdORGGZ7mW//hz+NPVyfA6/wJfXnI5L+fidPuuVj8XHrvtGtta329aMZ+n1+PAt03HNF4D/u3AVPnjT6XjzG1di7dT5eOjBl8oa91BNlbITs7kJAfIG1muGyFQxOQMshDO5voPkTgP3tckzkJtaLrK745J2TNbvtJUXef3kTUdWsrfncvdlH22PVSzNN5hbIxMc6qYKqAKqgCqgCqgCqoAqoArsaQrs6IzvaUMuOt666uK/70cewv+9JAfhUqIs7cV8liO7syWFEC3eNRNbENi3wSRcy8S5KMCyZF4/Yf2Nbmx+bh2aPjkT1bMb0LrqTZMdPctKefAjoeGJZAJTpk7GzS8yJvwvLxHCx+82hO/uzBAo/s6D83HpTZ/GfnmdbX2AEE7A/v0nFux0CtvG2X3cp3gMcOO5d2JKHmwDTP4mQH3O/+Hj++e66NVWdtMdPQf6xdvs7jUORnuF8PJUVAgvTzdtpQqoAqqAKqAKqAKqgCowsgq89SE8zfTgfWydXUOfmO2wfAgXq7TXjwPqmZhtGi3gf3oNXSt7TNZziNe8gDiJzCRgY+3vTKMfEy+gm/roGmQSPMixRmafSF42OV7sjPy/l5bGP/57Gc7/61LGhI+1idnKsoQvJvj+Ag+VPDd7W6R7Ndt6P7554VM4mhA94a4cYPdlQS+0hO8E4WLh/rbUDd/5nL0s4TuNXSFcLeElT2g9UBVQBVQBVUAVUAVUAVVAFRgyBd4yEF7bR2K2VKpvCO/oHmYIl+JiviDm0Xf+nn2DmJpJYTvrgtdUBxGoDiDDLOZevxfJWBLdHVGEmqoRCNMqHieQmykg/80gWMuCbFn/Yb7fHUM8kUZVQzVuenI5zvsrY8p3C8KHbL5px0UUUEt4edNCLeHl6aatVAFVQBVQBVQBVUAVUAVGVoG3CoTX11QqhD/2ElZ0R21MuFilPQHMrQngbzM9mBri3voaLHtlBf7+xCvw19UgHonghEPmYMH8OUh29FgXdRNqa93UxV399vuewMqt7fAz5rsx6MU57z4KoSBBnjXGb3r6dZx3xzKF8JH9XA3o7ArhA5Ire7BCeHm6aStVQBVQBVQBVUAVUAVUgZFVQCF8iPU/7OE8CKebedrnx7z6EO6e6cXUNOuCN9fhhntfwH/8z+3INIWQ6YjjB184BV858zD0tHbBR+g29m9mV/PTvdwTCuDkb9yCfz7zGsCa4tNHNeKhqz+KyXVh+Hjkzc+uxLnGHX3kY8KHWNq3TPcK4eXdSoXw8nTTVqqAKqAKqAKqgCqgCqgCI6vAWx/ChV772Do6E0Ou/uEPL8byLscSbiCclvBq4IEZaYyrqyU209Jd24C/L92EL1x7C771qffivIOnI9PVQct5gXk/Q7d0WtOj1Q24+Pp78cqGLfjd187DVG8P0okEvLVh3PLPF/Ghv62Cb8J4pHYzO/qQi6MnMAoohJc3ERTCy9NNW6kCqoAqoAqoAqqAKqAKjKwCbxkIrwsUFdKTTvcN4e1dwwDhD72YhXBmSUMm5IePFu2L/a04dOsGdMWTGMVY7vUdMXzz/qX40sLZ2H9UDbbThd3H4ws3ScQ2obkGP39yNVbuiOCbJ+zHUmZ0W6fPuiSI/9XSVjzUXQVPfR0ykpiNyd5EgS8eNgdXvHNgdcJHdmruPWdXCC/vXiuEl6ebtlIFVAFVQBVQBVQBVUAVGFkF3ioQ3lBboRB+yIMvYKUTE25M8nRHR5B/NVXA62uAZ5earOgC6Ahzfw+TxUkMuJQjy9Z5diaJ+5o1wembzr54TJQLCYwFN8em+VfNfuUvwORtPJd0IxD++UP3wZULDxjZ2aZnL6qAQnh5E0MhvDzdtJUqoAqoAqqAKqAKqAKqwMgqoBA+xPof+o9n8XosYXOrybm8tFfTLd0T4GNDLbB+M7BkFaGaEd2EavlfKZuAm8fUnHKOd53uSd0ZD6FczuOwvIHwQ2bjymPml9K1HjPMCiiElye4Qnh5umkrVUAVUAVUAVVAFVAFVIGRVeCtD+Hiv93HtqNj6N3Rz3z4RTzS0QUPrdTiMg4BZ4n19sojQTkcBLbtAFYTxg01O1btgc6LLOULl+dA3sfnKZ75mmMW4GMHzR5or3r8MChQFML7WIvJLxWfP7PzF28KJ7yk9jP7nDfy38+fNrn33SNyCzzuHtOTLABJd07j7HvuSXIHO8fY81cxFEM3VUAVUAVUAVVAFVAFVAFVQBV4ayjQWN+HOzoZvE8I3z4MEP7Tp5fhm5u2MfkWU7ClBcKFXowZ2/7J8xBBnHHdWL/N+o7nQXRpt8eBpQJwcwGrqSqIBz60ENOb6kvrTo8aVgUUwodVbj2ZKqAKqAKqgCqgCqgCqoAqoAoMggJNlQrh2yNRnHrnv7G8hinR6ZbOaO7emywRSOC2xHUzizpY/xtJsZLztSkuXnB8/msX1sX9XLaCPG5+9uuhm/sF41vwP6cePggyaxdDoYBC+FCoqn2qAqqAKqAKqAKqgCqgCqgCqsBQKlCxEC4X/fKWNpz8l38jOWEUkgkmXqO1u3fOduviK3HhSMTont5lfX0ZO27c13MR5fY4gXbZXAgv8C8WJvexLx+Pm8lEb3d97EQ0hZmoTbeKVEAhvCJviw5KFVAFVAFVQBVQBVQBVUAVUAX6UaBiIVzc0D2E5Wc3bMM5f3kMPVNHGb6Oxxknu5OnPGnaT4KOM1a9kzAu2c7Fup1v/RbgFjjvY5NDg0EfUu09OMjnw43nHovxdTXmXDIO3SpPAYXwyrsnOiJVQBVQBVQBVUAVUAVUAVVAFehfgTIhnKA7DJsLwKvbOvD9vz6JfyXi6KirRlzcxYtFrAssJ0ngtJrTZu7EjjsDNRwtceM2+3mvje2qmWF93LZOfIY1wc+aN5153/wK4MNwj3fnFAOHcJtboHdittwIdp2YLbcY039iNqdPx1HDmXm7kZityJzdHeG0rSqgCqgCqoAqoAqoAqqAKqAKjJgCTfXFva09/SdmGx4Iz1clnU6jm3W+n3/9TWzriDBROkuTFVrEhbGl1Bj/0u57+Qmri4C7HJ9KpDCNZc/mzhiLmqDNVKcW8BGbkyWfWCG8ZKn0QFVAFVAFVAFVQBVQBVQBVUAVqBAF9ggId2F7ONzCh/NcFTIH9thhKITvsbdOB64KqAKqgCqgCqgCqoAqoArstQrsERC+194dvfB+FVAI1wmiCqgCqoAqoAqoAqqAKqAKqAJ7mgIK4XvaHdPxZhVQCNfJoAqoAqqAKqAKqAKqgCqgCqgCe5oCZUF4W3t8T7tOHe9bUIF8CDcp0/pIYp/d7TzJSJr9Ioc7u7MJ1OSJSSPg5BKQ9938fna326HbmT0wOy4nMZtJ4iaZBN1+nD6zRfRMx5L137lJbjvukF2hkCZmewtOX70kVUAVUAVUAVVAFVAFVIG9VIHmhmDRK+83MZtC+F46WyrsshXCK+yG6HBUAVVAFVAFVAFVQBVQBVQBVWCXCiiE71IiPaBSFVAIr9Q7o+NSBVQBVUAVUAVUAVVAFVAFVIG+FFAI17mxxyqgEL7H3joduCqgCqgCqoAqoAqoAqqAKrDXKqAQvtfe+j3/whXC9/x7qFegCqgCqoAqoAqoAqqAKqAK7G0KVASEb+ps39t01+vdAxUYW1evidn2wPumQ1YFVAFVQBVQBVQBVUAVUAUqSYGKgPBSBPEwT7TPm2IS6QRBSHJGu6mkS2m9q2M8SHu87DGIVMpNgd1Hqu1ddaXvD5sCagkfNqn1RKqAKqAKqAKqgCqgCqgCqoAqMEgKVDyEZ0hafm8S/lQHMqk4yzil+7h0twRUfl0oHtqLpQWwi8G19OnlWywFFahCyluPVNo7SBJrN0OlgEL4UCmr/aoCqoAqoAqoAqqAKqAKqAKqwFApUNEQLgAe8ETgie0gfCek2LID1XkgLVAuNEZLNvyst+YLkKf53IVtYzDnMSn+pVnfPMk/czyBW2o3y+ap4b6ebIFnD/vJBFuQzLAv3SpWAYXwir01OjBVQBVQBVQBVUAVUAVUAVVAFehDgYqGcD+iQHQrmTnJ4buWaQFwB57TKUK3H6iqt+Ddsx1oW4/Mjg3w9IjlXN4nSNc2wzNqEtAwAQjVEcQJ9D07jCQZfxO8yRVkdMb7+mppOGcb9u/xBpCpGotUhv3rVpEKKIRX5G3RQakCqoAqoAqoAqqAKqAKqAKqQD8KVCyEewnD3tgmZNIxDp9Wa4vMziNBPENYDhOo/VXIbHgJeOkfSK94Cti4ioDdznYEbWnBJt5ACKhvAcbPhnfeMfDMOwlonoh0Tx2CXX9EqPtXSE+7E7GeBFK0uns8YgGn5TxQh5RvVB8u7DqvRloBhfCRvgN6flVAFVAFVAFVQBVQBVQBVUAVGKgClQvhqU4gvq0Avh0QFxavbUGmYyPw8C+ReeovwPaNRHQ/3cirDZh7jEu6g+7JJDxJWtVjEbPDO3EGMu/8MnwHNKOu4zPwVo/Gqo7fI9zUhOrGWoJ4N0Gc1ndxWQ9NYNI2urnrVnEKKIRX3C3RAakCqoAqoAqoAqqAKqAKqAKqwC4UqFwIT2yh23hX7+E71JWpHYXMin8Dt30LWLmELuUE7xq6pAcIzWnCs7ib81Fiyj0pwniALuWBgAHzTDSO1IYOBOZ5UfdBH/zNnXjujhl4/L75OOuar6BpyihEOwjhflrZGTMu7uoZf6NOpApUQCG8Am+KDkkVUAVUAVVAFVAFVAFVQBVQBfpVoGIh3BNbT5CmK3p+JTKBagJ4+vm7kLnpUsZ+M667hu7ifj9hO450xNYb99Yw0VqAMd5BJliL9TDnWicySbFu083c04DAlBSqT92GQEsGz/9tNv5952ScdPZyzDkygkTwAHQ3fZenpfu6J05jeCPSTNKmW+UpoBBeefdER6QKqAKqgCqgCqgCqoAqoAqoAv0rULEQ7u1ZR0u2xIM7mxBXHS3gSx4AfvEFpCKE6xqxUHN/F+GbydsC845CaMGp8E1bAG9dCzwBQng8ijSTtSVWPoXYY/cQyJei4dNk9LFpLPrLTDxx3z44+ezFmHX0m4xCn4Gu2h8jFZhLIzjd4ZkMzljBBwDhbfddhHNe/wTu/9y83sq3/Q2XnvUAjvnztTixuZ+bsvSHOPELwHUPfgn75R/W1/5iXZlzXYXn5L1DL8Mt330P+jslCo6/7tgH8Mjka/HBdXItU/G+22/FX53zvO/HT+Cz+1fGx0ohvDLug45CFVAFVAFVQBVQBVQBVUAVUAVKV6AsCG/dkQfHpZ9rQEd6COHGEi6bZEGnu3lm21p4fvgRpLcwA3pds6001r4VnpbJqP3QVQgdcioygTDjv2PM20a3dMmO7vfRtZyWcv4lNrUj9fK3UTXjZ3jm73Pw+B2zcPp5izDj2E3o2VqLztG3IjT6aKS6VpC/bRx4xt/AuPDRJY+9re1e/Onsq3DHIZfh5o+swIe+eGs/bc/GDx+4sAC2r8NJX0R2f9t9X8aHVl6A+455sNf+kga0lH39bjZu/u4pu4Dwe3HZ2StwfnYsrbj/a6fhavAasm1fxs+OvwEzb72m/0WEkgY2OAeVAuG9y8TbV2beFA5Bcv05+9zKdbIn3xEjl2TAHmjek6p5zkHu0e648vL422N7eXXYinvueMy53HFJqXvT2PYYCrqJCQdHN+1FFVAFVAFVQBVQBVQBVUAVUAVGToFRjUwcXmTzMJ66N3/kHTSsEO7UAM8EmQX99xcDj96BdCOt3AItndsRmL4AdRfdBP/4WbR4b0Y6wbriUhPcS3CRP4HxtLzOIF03kwnPX8Cz3zkTD94+BR/43FrMOmEDYmv86LrBj7X7fhRjP/pF1Hn9iMdiNoZ8gBBuZeoNrMt++g58aa0DtIT0y85+AAv7glkB5yyEWxh+9Ni7cNXkPwwYws15by8C+oU33IzJsZwfcjbOwK1Yz3Oev/I0fAl8TUv4HabN4bhYITwL0wrhI/fFpWdWBVQBVUAVUAVUAVVAFVAF9lQFKhfCI2ucmHACdLgeqdceg+enn2XpMS88oSqku3bA1zIFjV+7C95x05FuZQw5S5l5/EzAxrrgYqIUO6KHQJ2J9zBevAP+cS149sZf4p/X/hpnfa4Hs49ahXgb0HlTPXxro2gfX4U3jv8K5i08EwFaIlOS4C3QxDrkY0q8vwLfn3aAFTjjR9cDX8y93qmTM6/Hff/puq1b4F455WzcQeiFvHfO2hwcFzYWS3u/Fm7Hmv1cKeBcaOV22+YDvFrC1RJe4sdAD1MFVAFVQBVQBVQBVUAVUAVUgT4VqFwI73EgnENPSy1wJmLDo7cBtILTTA1Eo2i48DcIHnI6UtsJ4IRtT4iu6B4v4q8+huTyJ1gHvB2exgkI7n8s/w7Dc7+7AY9c/zuccdVltIC/Dd23/ACRv/ycbQntwSTCqShe2OcE4IgzMG/eoUzKFkDKU0sIHzuwKWSs2WtoNb4AK8/OuXCLZfoPM2nVPmkUsm7mRSGcAH8mrc+387QubPeykJcwHGPdXoFJ7Ge9c86+W+UDtgD4VcBX6Xa+6Tpctu58M17syoJfwpAG+xB1Rx9sRbU/VUAVUAVUAVVAFVAFVAFVQBUYagUqFsIRWU1TNGt7B0JIswa457qPIdPKR8aGp7e2InjEe9Dwxd8StJlAjZnRPUzSlu7aTrD+GuIv3c99CbGDm3jy+lEtWNx0Cp5dshWnfuGTmLbwOKQ66FW8dR3a/+c9yETWIVVVj6qeHdgyaR5eW3AGZkzfBxNmzWdmdJYoC5QeEw7kuZCftNHGUV8yFVf/ID82/GxcfMkaXC2x3lkId0DYHCsx4cfhkfwY7AFCuHFFB63pEkveb1y4a/UudaqV4N5eale7eZxC+G4KqM1VAVVAFVAFVAFVQBVQBVQBVWDYFahcCO9eRZCOANWE6xfvh+f6CwnDLDEmSas6Y6i78GeoevsHkd6xgZZqliTzBtD5o48i9vz9NGwTnDNSFzyDxmAEz2yfiGfXeHHquSdi1hd/gMSG1cTzFLwNY9H1+68h+vdfItPYiEC8G7FwA156x8fQMGYSxk+YhtqpB9FKXqo7Og3GkkjtB1OdxGo7x4b3aQl3LNfn/wj4Ul5ituyMGAiEOzHek370ODOZWxd5mOfF5pfjBv+Rvt7PazOQMQzDVFYIHwaR9RSqgCqgCqgCqoAqoAqoAqqAKjCoClQ2hCcjyNSzLvg9P4X3T99nQrY6oLsTnvA4NF7BWPBRk5Gh9dvL2PDog79E108vgqeZ2cx9XniZkK3B34MnI7PwZHQWTg09i+l1SXi+fDvrhM8lvG+El67q8WfvILx/hrBPd3ZKK5muXzz8HIRnHoQxDbUIj98f4bELShS9t1X5kEsuw6QfPMCM4uKWnhcbznjvm2feYLOeZy3hzinyQTc/YVrBCA65xLq1F9t6JYLjAb0XBgpbuBB+F2b+jhnRTV2zIpvEqJeTob1E5co5TCG8HNW0jSqgCqgCqoAqoAqoAqqAKqAKjKQCZUH4trb4kI850/06QZoJ1WqbkL712/DefSOt1XXItB7L1cwAAA6GSURBVHfCP3M/NF56FzKMA5fs514e03H1+Yg99Q94xrCuN/eFkMArial4IjoT7w4vwazAJuxoTaLugisQfu/FSG1+A9760UiufhGd3zmXBna6tftC8CajWHzQGfDtvxATmupZnWw2qscfMsDrfRk/P/FTLPb9C+DCX2PmLZ/AynPk8VqcsPmHePcjx+Ommb/GuSs/gX98tqCe+DK+fyFw7f0FdcL72l8wsrb7L8K5/wtcLOfKFgdvxT8vfS+unvyLnc/Xx5XZfp42755x3RP4TK+i5QOUY4gO7wXhO9Ucsyc1uwvfc2uD9dHG1AUz79kSYbkSZM7+bN0At8aYPVem14GmebaMmUkSmC1l1vs9px6ZKVFmO7LtbGpBOmIEtETZEE0h7VYVUAVUAVVAFVAFVAFVQBUYdgVamm057MKt3xJlwwPhK+BNR5EK1yH9m/+C/6HbCeG1jAvvgn/eIWj42q2sBU5Eocu5JFDr+N45iC95EmioQ8jTg9Z0A27ZfgiO8b+Ct49ajy3JGni2d6P6/Z9HzfnfQXrbOmZRZ9b1ta+h4zvnsKQ4Leqogi/djZfmnwocdCImNjBOfOy+CI87cEA3xgCsgPZ3puLWE10I/1Q2azre9wtci0/hIhSB4t2BcNP21uLQ3PY3XHYOE6595W5cdWK+Bd0uGNgSZKVszLbeC/BLaTM0xyiED42u2qsqoAqoAqqAKqAKqAKqgCqgCgydAhUM4cvhoTt6uqYB6d9fAf99NyPTVIMMQVos4Q1fF0u4l4nXaAln3Hj7/56P+BP/hKelCp54iqXKvHhtSw22bvZj/qxuNFXHEBNL+CcvR/h9lyC1ZTUt6M1IrnoJnd87j8bzDiZYpyU8FsHiA0+D7+ATMKG+buAQ7oCwuWXMbH7Td96DrEHavY9yDCF9Jyu4vF8mhLuW64N3guy8yeOMrd9jnMNzCwlFxj9083FAPSuED0guPVgVUAVUAVVAFVAFVAFVQBVQBSpAgcqF8C5CeKIbmYZRSN72I/hu+zE89awPHonC18iY8G/+lfHfE5HpZr3wsVPQdedP0H7t1+EbR1Anm3vokl7lTeGNbQ3Y2lmL2c1bUFcTQMO3/oTAzLch1caY8OYJiD19N7qv+xxAz3YPvX6lNviLR5yL2gOOwNh6cUefw7jwUi3hrhu6dd9e9rMjcdFf+7vLRazKWQj/MNaLC3lfMdrIb9v7vP3Oq124tee7oZcC6yM5hxXCR1J9PbcqoAqoAqqAKqAKqAKqgCqgCpSjQMVCeLrrVYAQjnpaqx+7G76fXwIPk6dlUozD7cqg4av/h+CRZxKmN8BXzYRt3DZffj4iTzyJwES+9kscrQdBfxqbNwOblrfjgK99ChM+/z9IbnnTBPp6Gsag+w+Xo+cOZkevq0KQpc66vVVY/K5PYAyt7c11dG0fNZMQfnA52mqbIVZAIXyIBdbuVQFVQBVQBVQBVUAVUAVUAVVg0BWoXAjvXAbQHd0brEJ841rg+x+DL9qBTCiM9JZuVB17Ohouvh6ZjjZkEnH4G1uQ2v4mNn73K+h66t+0aqdpEWdqq3gG4XAQ8WPPBM48C1PGzkA4EEbSQ3N5IoK2y9/PuuMrkamtRjgSwbrGaVhz0kcxefwE1FTXItg0nYnZFMIHfeYNQocK4YMgonahCqgCqoAqoAqoAqqAKqAKqALDqkDFQniqfamtEy4gzcRrsesuRXDRP4EWWrmjCaRjaYz6xm8RPOBYpLdvpGhe+OpYU5wx4p2P3IPuxU8i2dmBQMs41B95Amrffgy2rnkF2zauwtTJ81E9/QC0/+Gb6PrN9+GTWHNaxv1dEbw87xikFp6GiXX1CFTROt44A9UTFMKHdVaWeDKF8BKF0sNUAVVAFVAFVAFVQBVQBVQBVaBiFKhcCO9wIDyTBqrqEH2KSdd+8v/oel6FTIAB3O0E7Cn7ovm//wBffQvSYhFn6SlvuJow3kC39QQt5EzaRkt6Bim+3wEfk6lv3vYGOoJetNBHPX7t5xFPxIx1PRyPYrs3jKXv/gjGzZqLllpmU/f5EGikJVwhvGImbP5AFMIr8rbooFQBVUAVUAVUAVVAFVAFVAFVoB8FyoLwra2xIRc1lYVwxm57fUgSpXt+8FWEljzOUmWNDOlOIdPViRATqDVfxMRtY6Yi3d6KTDRCGE+bsmViRUeKbulM0iYx4l6WO/O3jMX6e3+L5f/1dUxqjqGmyY8UM7mFOjqxZO5RiJ9wBqYQ4sPhsKnRHGqejqpxagkf8htexglcCJd62jvVAmd/O9cI95h9pl1BjXCzf6cx5Bf2ljrgtlFhOfBcM3t8bnHArfft9O12x26kj2xZcPOENcHlMpyB2F1aJ7yMaaFNVAFVQBVQBVQBVUAVUAVUgYpWYPSoUNHx9VsnfFggvJOW8CQTswmNpAnV1TXoWfEK4pdfiGpPN9L1dCFnnfBMVzv846ehkaXHqg89jqXJQiZGPM0/pAXgaR0Xa3ggiFT7NnTffwsit/4QW7al0JZswYTRXRjFGuErq8Zjw/s+iikTJ6GxppblypgEjhAUap5BCD+oom/i3jo4hfC99c7rdasCqoAqoAqoAqqAKqAKqAJ7rgKVC+HtL9uY8DxzoaexCR333o7UNd9EeDQt1XRNpxmbruZdTMDmQ+iww1B31CkIzpzPOO/R8HoDSMd7kNj2JmJLn0bksb8j+srL8DbUIFjrx9b2KkS3JBFqSWDl+z6EMfvMw5jqagQZCy4ALttgW8KX/ewd+PId7Jg1xP941Sk71RBvu//LOO/qp/udUQdffBe+feKoXc46e67D8eWbr8EJOxUr32Xzij9AIbzib5EOUBVQBVQBVUAVUAVUAVVAFVAFChSoWAhPtL4An4dO6Hm+veJ2nGlsxo7b/oDUT/8XNQ0BpJjV3GzxJFJ0KReHYx/re3vq6+Ch9RuxKPd30FW9E2AsuLe+AWn6/Po8aVTFIljbXY11J5+K5kMPwbhgmOHndcjQ8u5uvvopqJ102AAmTiv+edlpuKaP+t5n/PBxfJo1xNHWirbmUcUh/NHjiwK6DELA+o8zdwHhbffi6x+6CpPlXGPtc5QI7gO40BE/VCF8xG+BDkAVUAVUAVVAFVAFVAFVQBVQBQaoQMVCeM/WRQj5COEuD0usrMCx18ua3g3o+MddiP7yOlQn6Y7eUIskk6ixJhld2Jk5PRFl+bG4AXiJJ0cgBG+AVnOfl4iehi/GY7pj2MyEbltOPAF1cxZgTKgK1QRwCRY27QjqElvua9wHtRMWDFDW3ocb6/bKC/D3z87bZT+7ZQl34HtRkbMcfMjhWPQcLex9WOB3ObAKPEAhvAJvig5JFVAFVAFVQBVQBVQBVUAVUAX6VaBiITyy7VWEsN1YtrPW8LysWp7aerQtWYTNN/4MDatfQy1Z2wB3Ff/gQ5qwLps0kSRuBuCjtJYnUujyhbFl330Refs70DJ+EkYxZryqpprgTcDPz6olHTTNQ8P4fUucRv1bwXfu5Gxcc9+FEMP47m0v4/qTPo07SgBsC/l4S7ioK4Tv3qzR1qqAKqAKqAKqgCqgCqgCqoAqMPwKVCyEd2xdBV90Napra5GiddsStZPSWsK1Uyn4amqwbdsWrPrHHfC9tBj1m7egOtIJP3Ope40FXVJQe5Biu3gwgK5wPbqnTUV87lxUTZmG5nAN6kIhBJgJvRfsi0s7s6lH4ixltt/J8Eqm9QFvDhgXaZd1SS/yXjZmvL/zFYXtvs/Xu6vBAv8BCzLoDRTCB11S7VAVUAVUAVVAFVAFVAFVQBVQBYZYgYqFcLnubW88gZpgFOGaBiRjPdkSURbILYgHCdId0W68vuxFdG/ZDE9rG7C9Fd4uZlYX67ePJcjq6oFRTfCOGYNwUzPqgyHUMl48yEdvgIAtpaAcovPSGu6h23oqmUS8fj+MmbxrF/LcPeoNwm4CtUJ39Bxo7wzEu4z5XnYdTv7D7CIx4/bc+OH1wJduwAwmYzv4OdcNHva9iy/DuqtX4LxBsb4P8cwsoXuF8BJE0kNUAVVAFVAFVAFVQBVQBVQBVaCiFKhoCJeY7I1L/4nGWi/CtXVkarFss+53tqCzhedgKIx4pAtbNq1FTzqJBPclCehSZVmiwAME8QDBuoqvgnRZDxC8pQSZbC58Swy4YXtCeHd3J7yNczB6xkASshW7r457+qTrs/Hgu4Ls3bWEQ5KxgaD+yHFM4HaDiUW/hntMMrdDnmaSNoVwrRNeUd9BOhhVQBVQBVQBVUAVUAVUAVVgr1KgYiE8mxyN1uxta56BL96GUCjIHGuEZwHmLIjb++XzM1N6MoZI2zbWCU/Qas6YcIe2PF6boE0A2yRck+a9sq7L6zTbp9GTyKB63Hw0T5pbxkQo1SXc7XrwLeFS/az/Td3RFcJ3NUf0fVVAFVAFVAFVQBVQBVQBVUAVGCoFyoLwLduYfXwYNhfE5VQd29YhFd2ORGQrE62RwN34cGccNhO6gDct5WkmYsvb+I7xXhdyz4g1XV454eV2dwY+Zk/3hJrQNHFfxoCHdrKQD/hy6TZ+ykVrcdFNVzs1ul/B9e/+NNZffCeuPKHvGt+v/vwoW0e8v+3gS/GHIjXGYc4JXPOPC7FzKjmxyp+Ofx3T//kHfJ0j2GBg7uiOp4OZBb03dyrI4owzTcyDyQPYax4508bZ6R7vcV87R8t8M+3FcSPbpX2W7bPXeyYnP+dcLueBnaXiy8Hk/n6bZFA3VUAVUAVUAVVAFVAFVAFVQBXY8xUY08LKXUU2cm5hmvDcUcMF4XuuvBZ4ry2sFXbG9bj3M/1b2AXC/zizH1AW0GZMeN8Q/ud+ZTt4F4sAe5LmCuF70t3SsaoCqoAqoAqoAqqAKqAKqAKqgCigED6E8yBn1T7cWMQPXnQxzr+atbpl6wPI1RJe+g1RCC9dKz1SFVAFVAFVQBVQBVQBVUAVUAUqQ4G+IPz/A19zv4rRG7gg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8" descr="data:image/png;base64,iVBORw0KGgoAAAANSUhEUgAAA+EAAAIhCAYAAAAhJrvmAAAgAElEQVR4XuxdBXhWZRu+1929wYqREqNbYij9EwIKSIgijaiAIiCilAqoNAoGCIoiIY2kwGgYIaO3Eevu3v8+79n59uX2bQwEfJ/r8tq+c968z/lw93s/YZCRmV0EYQIBgYBAQCAgEBAICAQEAgKBfwmBopQYFERcZv9dQmH0HRTG3PmXViKmFQgIBJ52BAzcq8HQzR/G3g1g6FMfhvbuT/uSNdZnIEj4M/fMxIIFAgIBgYBAQCAgEBAICAQEAgIBgYBA4BlFwCAzK+eJKuHX4i7h/P2zuBF3HWnZqbjw4JwKdI2qNIGnnRdquNRC++od4WDq8kjQJuXGYefV7VrnszGzQXWXmor5mlRtiqq2/o80n+gsEBAICAQEAgIBgYBAQCAgEBAICAQEAgIBXQgYZGXnPjES3vW7F5GWk1aup9GYEeO3W47FC66B5er31+1d+OXCz7gZe71c/Wq41sL3A34pVx/RWCAgEBAICAQEAgIBgYBAQCAgEBAICAQEAvog8ERJ+LoL3+Hb4BX6rEujTfuAIMzqMgcmMC+1/72UO1h05HOutlfEPukyF50CulWkq+gjEBAICAQEAgIBgYBAQCAgEBAICAQEAgKBUhF4oiScVjJgXQ9Epj6s0GMh9/HVA36At101rf1J/V58+PNyq+3yYET053RZWKG1iU4CAYGAQEAgIBAQCAgEBAICAYGAQEAgIBAoC4EnTsLvpd7FqE3DK0yUdRFxIuCz984oa78673vaeuG3oTsr3F90FAgIBAQCAgGBgEBAICAQEAgIBAQCAgGBQFkIPHESTgui5Gzvb5tQaUT81P2/MXn7O2XtVed9Tuxf/RHeIilbhTEUHQUCAgGBgEBAICAQEAgIBAQCAgGBgECgbAQMsnOfbHZ0eUkRyWGPpIiTcr1h6GZG5FMxeF2/ChN6SsS2qNcSOFo4l42WaCEQEAgIBAQCAgGBgEBAICAQEAgIBAQCAoFHQMAgO6fgiWVH17bO6XvexZHbByu0hbdbjeUJ2CqahG1Q4yEY12pKheYWnQQCAgGBgEBAICAQEAgIBAQCAgGBgEBAIFBeBP51Ek4L/if2AlYHL68wmS7vpnu+0BtE4B3N3cvbVbQXCAgEBAICAYGAQEAgIBAQCAgEBAICAYFAhRF4Kki4vPrE7Gjs+GcbU8YPlbu+d1kIUL1xyn7ePqCjIN9lgSXuCwQEAgIBgYBAQCAgEBAICAQEAgIBgcBjQeCpIuHqOySF/Nz9M4hKiVSUNSvL9ZzINllNFuttzRKuNanaDC+4Nnos4IlBBQICAYGAQEAgIBAQCAgEBAICAYGAQEAgUB4EnmoSrm0jf93agU/2Tte6x41D/4CPXfXy7F+0FQgIBAQCAgGBgEBAICAQEAgIBAQCAgGBwBND4F8j4fFpUdgavA1nbpyFl5Mnxv9vHJxtPPjGd5/7Ew8THqJ21VpoU6eDBhjakrlRjPewxqM12h6/dhih96+zObzQrcn/+H2ae9mfy9kckWhWsyn6tOqtmPuJIS8mEggIBAQCAgGBgEBAICAQEAgIBAQCAoH/HAKPlYQT2V13YD3O3DzLSXWtKrU46e0UGAQ/txoc7IS0aE7Gfzq4DkENOirI+OJtX7K+6zA0aAje6zNV5cGQm/rbm4arXDsx4bLGw1u89QusO7geQzsNxXu9pyjI98FLhzAsaCgn3042UnK2sJibOBBykB8KXH8gkfZmNZqyvkMEQf/PfS3EhgUCAgGBgEBAICAQEAgIBAQCAgGBwONBwCA3P6/SSpTlHduIwqw0GFrYwJgRbhOv2sg3tUDInYtcjSaCe+bmGaRlpnGSGxTYkZNcV3s3vrtvd3/LCXnvVr0wqtso3m/cigmctM8eMlsFgVe+766IE6eEa/N7LFK5P2v9LE6ql49disBqDbF692psC97Oiffb3d7mbWOTY/ghwcGQQ/yQwMbShhHvZvyggFR46peRmYeQW5EIufkQyWlZsLexwLj+rR7P0xCjCgQEAgIBgYBAQCAgEBAICAQEAgIBgcBzjUClkvDE9+prgGXACLmJFyPkAc1gWr0pDPwa4U7UHRy8eJCT5OuMnBPpHddjHBoGNOT9iUATaZ8/fC5gYMBcx5exNs0wsP1AxfhLjy3CxvPr+edPusxF51rdFfd+OfILI/xnmKo+HigqwrQfp3NSLRP5i7cvYvnO5fxQoBa7TiQ/qGEQqnlUw4lLEThy/jaOXLiDS4x8E/FWt9zgz5/rl0JsTiAgEBAICAQEAgIBgYBAQCAgEBAICAQeDwKPnYRrW7ZpQFOY1QtipLwZbhcZcPV7a/BW2FrYYlzPsejRvAcn6vM3zUfvlr355wHzXsV4du/Feu34kFeiQhQu6TtG7oezlSu//veVo1i2YwV++2gTdp7eiW0nt7F+47iqTZ+Xs3upWalMEe/DVfHsTGtOuLcdvYqj7Kc+Jki4PiiJNgIBgYBAQCAgEBAICAQEAgIBgYBAQCCgjsC/QsKVF2Hk6AXzZr1h0bw3jty7wWK41/HbsjJOLuqpmamY3G8y3vr6Lcxj6ji5r8dnxKLndy/zticnhfCf5F7+EVO910xag4WbF8LW0pa7nsvKN7UZymLBq7kF4sedZ/HTrnMIj0os91shSHi5IRMdBAICAYGAQEAgIBAQCAgEBAICAYGAQIAhYJCTW1hpMeFJk194JFBNmcu6ebNeiPCqw5OypbLY8WmvfgAXW08sYknWhrEkbfM2LcDikd/weVotqQeqC760z/f883vfvYOPXv2QJXlbj/dZMre41Eimpn/OyLgNT852KiSVEe+zXPl+FMs5vvBRuou+AgGBgEBAICAQeGYRCL4Sqlh7QU4OcphHW1FOIb9mZWeucs/IzAzURt3oOpnyPfma3DYzO1cxLl0zMDPkt8wMyv9nS3Z2SZ/colw42NuiVb3az+wzEAsXCAgEBAICgWcbgaeKhMtQkjpu1WUskgKaM9fy5Syrek281m4IJ+KdWDI3UsbbvtARE7aOQE3XWhjfeiqO/XOIK98HWJI1IuC/Hl3Pspzf4K7o+08+xOw1+yukemt7vIKEP9svvVi9QEAgIBAQCFQcgV3HTmt0trUwgzKxzsrKRk6uajMnVzsVgq5MjOmGubkB7O1L2iQnpyA2KVPRx9TQEBa2FrA0N1VcS2dttJm10jjURl6LWUlXvNy2RcVBED0FAgIBgYBAQCDwCAg8lSRcmYzbDmbJ2XyaKpRwSuZGmdXbvtCBk3BSwoc3GcNI+GGe4ZySrMlKePCVu3jj018rjXzL6xIk/BHeONFVICAQEAgIBJ5pBJRJOJHvmMQU/LptDzLT0/m+2rVpjlaN6rH8KzkozC2COVO9YxMTsWHzVsW+O3QKQos6frwNGSnT125GYMv2nYo2fXv1QE0fdySnZPNrROL3HzqBM+elEDRLa2u81rsr7NgBPKnbZLSeU9fC8NeuQzA2k9RveRx5LrpmamCKl9pIyWCFCQQEAgIBgYBA4EkjYJBXkF9+vy4dq0x4t95jWT+5qRMZ33HjHCPgnpTwHF7Onth1cztszGzxok8HPIyPpETqjIhHItC3LSffj+p2rmszeSe/eCz7FIMKBHQj8BBfjInD9AYuyBvtpaVZ8X03G9z/pBrcy4Ayet8VVN1miuMra6K5RtskbPokAq9Dv7Ge5qcm7bMAc0cFYmqgPiuVcIR6+5AbMFnNKiWo4X96VQjaXDLCz7Pq4dWyQNdnetFGIPAMILDjyFnFKok8h4VFYsS4KUBMOL/+6rh3MGXcUNyLigUp4m6OdrgXmYBPR41DeIpUcWT01IkY0u9/SExK4J8dHZxwMPgUPp40A8hPA4xtMG3+TPQIaoeoGKmNh5sTlqzdiE2rpRA0ODlh4/fLYGdvhaxUaVxfHzds+mMvvpy9QLHGaV99jpdbNYCyam5oboGXWzyev1megUcoligQEAgIBAQC/zICzwQJJ4yo1JlNnw+5izop3qSG77y5DU2qNoO7hafiGrmev/v1dq2lxSoL6+ePhJePwKngGH0Hg2en4bcKgKsfMaoAIZQJUznWpH0tNPcD9tdiMcEqHpe3dZf2jd4+2NDZAeA45GOiVlJLC9Hch0QQoR+BC3mI00hHGyKCINLniIjZjJTrs0ctxF0bCZcIpQUj5q4IrwAJl/rLC6JxtBH8UhbM8QXvh1VXEN6b4R5dck3zsECPzcvvp87DC7Uxotlz2sYOINg+BsjPVm5S/Pzl63oRcD5/Jv4nk3Q93k2Nedn8pR6aKL+Xeh006IGbaCIQKAUBIuGkcJPZsxhwItjjp36CzHv3+LVXR43gJDw8IgY5BTmchJNaPnLiDEUbIuGvvtINScmpvI+bgyMOX7iKGZMZCU+O4iR8yqwP0bt7J50k3NLbG2uWfg5XB0vutk7u6kTC/9h1EPOnfabYwadfz0Hblk2QECu5rpNLuoGBGTq3ayCes0BAICAQEAgIBP4VBJ4ZEq740755Hxh0GY9mH3bC9rlbmBJug46TX8Jfc49g5qqDPOt5ec3XwxG929WFn6cj3lnMWFEZVnkkvJj88r9ASlcdZUVPsbSyFFGlPWj7o155izJ50o8Uq4HzFJNw1f3oIPPF62+gTSlV7K2YUOok4ZCU4xiUorhqKtnlIuEy7LSmVYzsj2YEV1ZeaV3bjEsUcN4GWFSKIq5J6pTxccTRRybh+qvDquSdMHRBu1PswOGSpGzRcxwaIynaClP/vuhBbnV9rXWS3pOWuD8aeF/vQyb1g4diTGOUsNBjnVq/r6URbUHCy/onW9yvZAS27z+jGJFIOLmLL/12AyJiGXlm1r9LELp1a68gvRTHnZOdjYVfrUVyscv6a/26cmKsTMJv3L2HhcvWIjNPci1/643B3GVddkenuQ6eOIftzNWczJ65o48bPZi7o6dmSf9e+Hi4IOTGHSxfvU7nOETCy6OEp6WmwcbWppJRFMMJBAQCAgGBwH8ZgWeOhNPDMvaqBccJP6HAzJI/u/SMXHQYuxIhNx/q/SztbSw48Z702ot4oZob73ciJBztx6woc4xHJuHa/hAvhYSrkxTFAjX6KJF69V3oIu16kAL1oVTIbTFRVSjCao352qPZAUPvfFQlFZfWXPy7fqT/31TC2WaUSS9XZbMkoq2shLvFllzXpURqIUoVIuEab6dM9JQIoJpiq+2F1iDhKoqx5SO5o5d3X4p3pPjQQH7fiYxODItAGyi74Ot4HyrwHsu4KJNezQMBdTf2cryPys8cxYr+KDBvhlz8PMoSf65OAz/8KX6XGrDDB6yOwyV1BZ4vtJRwBEHCy/w3WzSoXAT2Hikh4RYW5lzl/vK7DXyS3JR0dA9qy0m4TLBll/Ul6zcpFtL3pbYqJJzanLh4HRt//p2T6+SifAzq01OFhFNM+KY/duPUPzdgyc7kTEzM8Pab/TRIOCnqNI5sg17vrzIOXaeDAX3c0c+cOI3z56+hceM6aNa6Qv44lQu+GE0gIBAQCAgEngsEnkkSTsg7MBJu6N+IPwR9yTO1JdX7k5EvY3BXqa+y6TtO5ZBwye22uUwedJFwBblQUtOU1GdV1Yz+UE9HOyU34BIFXYt7cAVVbO0k3AYNtqXp4R7N1sGJSDGZVZDWUg4QSv2qadmXVlJSHiVcJrYV/I5rPMuKjVcaOVSOTVaPey7VTbrY5fvn3rl4nZTl4sMZDU8LLVsvy6NC7lJezwpV4kvveRX4RgPNA8nNn9zwvdC8+ABEsSz1Q6WKEFGdB0iqBxs+xXHlpb8Nasq/8tgNEotDNlib3qYMd0bC2R6xinlPuLvgvl9icXy+NY6yeHRlEq7zAI4tRvE9rMjeK/hqi24CAUJAOSacEqGRK/ja9RuRlS4p2F26SARbdv8m8hzJ4sO/Z8Q4P4clb2H2UveOKsSYSHH4vSj89tsu5OXlcIJNbRrW9lfEe8uJ2YKDpbgXWycrDHult8pDoTaU4E15nGGDe8Pb00mhqOujhOfn5uLQ4SPIZgq7nZ0dTp89h8AG9fFy55fFSyAQEAgIBAQCAoFHRuA/Q8JLI98yik+MhCs/tjJIuLIqyGOPi01BmspMxCWTW+0kgcdya6jk5VD7ylDCtcayaiUNTxMJ1/K9UopXLtFCinFiREp7srTicSqo0pZFwiXypuSireOfA+VDE/l5KEg46zN3lA98KA6audOXZvqR8JLnqF97bfHOJapvCUGV48t1YK54p/TbC9PBcHyWMZYox/XzzWu6kJel7Gu7r+1Qg+PBvSYYCedkXHKflW1Ab+kgq6IkXOPZlflvwyP//0MM8B9FQJ2EkxI+ff5SBRpd2rVEvx5BCtJLCdXI1fzTr1Yq2qi7rJOrOWU1X7J8LSwtpVrjA3t3QVDrJirZ0UkJ37LnMJztbHmb6ZNHqWRHp9hySvC2bO0mPk5mZjYmjntThfAbmhrw7Oi6YsKTkhOxlWVyd3Z2RoeOHWFiaY/Lp4Nx5MQx1KpRnan8XWFsqlTr7D/6HohtCwQEAgIBgUDFEXjuSbg+5Pvn3Rd4JvXtf1/VK6HbIyvhys+rVBKug0BTf/V4ZZ3vgDyGsmKspMxqdVOvGAlfhAcacbvHW2aiTXEWbq4oUpytVnd0XcnhdK+lJJGYWgKwCpDeslzjtR6GlOXFwJ+J7mdYFrnT9kiV+7S7pBYnreMdUN6b7PotPxdlMl5yGFOO568+p7J3hZ4kUJWwSodFynsrIa9KpFWnEv5oJFydPGuNR9eKs+ohlyYJV84roD8Jlw8FInrLbvHSsyn5zBaj633XE/+K/+9D9PyvIrDvqKREU1kwUsJ55nM1gt05qKUKeSZ1muK0ZevFVG5lgk1K+PmLlxXkmdqNGNgLjRvWR0pyBu/m4e7A3dH3Hj3JP3sywi3HhMslyoiE7zx4FGs3blOQeYotb92wlsI9nvrSuhvV9oOFuZkKoQ69dAMnzx5H3dp1UbdJQxTk5CCPJaEzYcT97p07CD52EV7ejmjbvi1sLK0FGf+vfgnEvgUCAgGBwCMi8FyT8E9Gdsb0EUFaIbp6Oxpf/3pMb+KtPMgTI+GlEu1SCLrSYhXurOqkRU7eJcdq6/siqf9hr6SESyRcKnsFlVhwcr8tzuZN62iRriWGuhJJuL57Ka1dBYi8PJw2BVt3xms9s6PT4Gqx3hpeBvw+YV2czV1L0jn+PrAYaxWFWUPlrzgJl9c0t0EWpvNM62VnSC91HxrZ0aX3RHvcdGU8+OIxlLCUDgR0P6fSDlNkMq54/irPSF3V17Y39WtSnz9bFmflV3ovyjpIqkR0xFBPCAGKvV5/fLNiNhcnV8RGXoGrZz3EJcSCPqv/NMh7iCITzTKGHnYOiEpJQg33ANyMvq34Wd87AJfv3Qb9jEtJgIudk8pPGwsnjO2j6vJ99PTlMhGg0mTKRonQyCzNJQU5MzsXhdlZyIPknk5mZm4OM4OSqqk0Ro7k4c5rjfOf5gYwKv6dPhNJJlOej+LU1Y3up2UXKi7bWljg7qUL0ryWhbC2tkF6ehpyMg3Rvl0rVGcEPTU1m40rHf5ZsPbmNuaIuB7GSTq1c7KzgrmdGbKzc9i6pJ/SGqW1ytfl3+V75N6ew9zdzYrV9JSUFJiz8XUZucTL92X3eGpLY/D1F4+jPGaVqr6oFuCrc0xxQyAgEBAICAT+XQQM8gsLKq1OePykuk9sNxQTblStMZ/v+MUwlYRq7RtVw4+zBqKKm53Geo6xtrO/2/dINcTzT31ZefsMuQ7jVVLCsgezA1TrO7M/lAZ9wsp/abvHCO/no6lElRE2fFK/pEax3EdphQN6+2JjlxJXdpXFy/PruyP1tRTPBzbHYtxHFSLhq2oBKy/yhGwPxgDvsT3AzQi/xbB6zaMb4gNIe+a/K2LCi/ejsVdGOmaFYzCrWa2Ozymag4gem6+FlvXz+7SGYlzL+qwvBOrj6O6XhOi9MagSZo38MSwGWM2i915meEH1+ekaTMu7IPU3xQYW3z1Ywy2dvRejLbF9FUv+pYQzrX2Jn+qz0sRON+alY1T8DNlBS37LdP6MS3332GDSHsp2qdc6L82jhqv0Tuj5JLV+r6hv8f5jpHfLV681qn0P+RK0vNP8+5areOaq77DU/pLK97V4LSzkQdqrljbF32HV75OeGIhmTy0CD+5Fo/bY/iXrK1QitYaMZNJn+qnL5PaltdFz9wtGvIdxffsoWi/4vuwqItQ4I0sipdqsIL/syTNYbHhFzIrFk5MlMHKry1yd7NCjgY/idlauRLaJvLq6OrFY8Gzk5paQdrpHRNzW1hxRUdGIehAFuQ/dkwlxclIyH8fewZ7/JNJcWSaT/LLGo8OENm3boGYt9v9iYQIBgYBAQCDwVCLwXJFwynhO6vf4Aa01wK4M8k2DBtbwwrl1kyrvYT4BEk6L1fkHutY/4MtBwjRIuGoZqQeznXCUSDTFG8ukSeuclUTCy3uooPQkVQmjfMhR3kddChkrz1BqBFGDrDIsH7CYcPnQgxNpNYKH4mejTMLlJcgEXj7AKJsM6z7sUB2z+KAlUNfzVAVBfR36QaROTEt66XtAortdCQGX1Hyl91a/xSlaSQRbeh98thYfCPXJRxUi4SwmfLDOmHDlQzPtJBzsYKXdydIOHLS9h+XcgGj+ryIw6LMp2HHySNlEW1+SrU7iy7m7A3N+YMkSA3ivdxaWuJWrDyMTYH2GNzLWbGXF3MT1NQcr3eqx8hgWJiYqQ5KqbGNuiNaNavPrysp6dpqqgq++FnJLl83BvphoM0WfLIsp4clJSfx3ewfNg29ya5dNeRzlOZTXQtdlpV8bJsrjKd8vYLXZHRzsYKLkMaAvpqKdQEAgIBAQCDwZBJ4bEj7pq+348ePXUDdALp4sAXg/OhlvfPprhZVvUtV7t6+HwOqeaNPQr/Kfij4knJJIaai9MkksgxwpSKmOP8orkYTLaruyGjl3tC98txIJp3W6IWJlAtq1JCKiQwkvN8JPsxIub6YChL5cJJzhKh90yFNS/2IvhCdDwjVJt0zsS1PDS0i4lj1oexf4QY6V5B2hUIdLGj6aEq798EnvMZWfWfH3akCxB4i0QvausrrjbcpFwgGVAwOlgxVBwsv9j8Uz02HBhjWYu2G1KgHXpWw/Irnmirq6aSH2Vao0Q+iqRbzlnsOnVXqQ+7eFuRW/ZmZuzGqC57P463RkF7uKkys5uZHLbahdVnYGdyE3MCgh3eptclmZMtltXZ7Q2t4ONkru5mlsDGqjbrLbu6mBMZ8rVUmVl93eKSY8NSUT/1y7xMqi2cEvwJ+5fbO654xI3717F+QmXqt2LVTx9UNGcgouhlzk01SrVoOr5dT34b1wfs2jigesrOzZvhP5Zwd7R/7T1dWBuaWXqOFJSSkwMjLj18movrly3DnFqJsXu+7T/aRkSVmXxpRIv2yxsUncRZ5c65WN+tA4goSrwCI+CAQEAgKBpwqB54KEa0M0LT2HxXz/jdlr9pcLcLl+ONUQ79G2Trn6VqhxaSRc4XKuhWgq3M71Vyi1kqHKIuEN2B8Bl7LAs62TcUJijp+4y7yqzWVtp7O2Wt3Ryw2i8v5lFbPcgxR3kMeqrHFKX0e53NEVQ5W4I5e4/0sEdntLSUFVkLZykHDVlZbDE6K4o0xUtT/TR1BllT0bdLqPl6z+0ZVwfd+d0jFSPYiisAvpuYG/++SOXpWFbKgfJGhzR1cj4UreDlxd1xKOUbH3St99i3aPG4HTIbfRacYbJdOU5XZe0QWpk3o93NenDxyGDwe/hT8Pl9QJJ0J7PPgsln3/K6q6uSIzLxf1agfw0mFEvomIU3b09Zv/5AnVLE1MFW1GvzGQlx+jdgZmhtix6wA2bN3Dx4lPSUXfrh14lnXleO+FyzYgLilBsevX+nVFUKsWiIpJ4LW/ydaxpGyH2ZqcPdk4kbHo0KophrzyPxWkrFg29vaN6uDgwYM4fPgw3Jx90aptQ1YPvDGrC34e+/46gEzm1t2tczd2vRWuhV7Dxg0bERcXh2GvD+PXqO/u3XuYm7o5hgx9Ax5VPXnMuBGLEqhTuw4f5++dx+FW3ZWVa8vAy906wMfbE0TEN2/ayRO8xcfH8yRwNB6R599/+43Hm5M5uVrhpS6d4OLogisXr+HI0WBerzz8fgQCGzbghwNkv65fz2PaZetRHMNvVRybXtFXRPQTCAgEBAICgceHwHNJwsn1nNTv8CjpRFofI8V7eI+meL2bFGf+xKxUEl5CBtXdyRXuw1riYtXXrtn2EUmmMhlSuKPL5ZVKXGmVyUC7kOLYX6V4Yf1iWMtPCHU9O30JWlnPvrLGqQhZ0sSUYvAfXQlX3XP5MC/1XSz1/S4daQWR1YN8yyPprVpTB135B8oo1aZ71WUfiJWEDOhPwpVd9qX4dKW8C88xCV/73Rr8+MMmpMaHofergzD7s0/L+mo+8/eJgI+cOR9hBSzxmb5u5vruWltMOfUt5zwb3l+EwmK3aqq3Tcr07t1H8OVMdtxq7wEkR6FO+y6YM/MdnmiNMpvX8PPAl8vXYdPq7xWrrdOmNZYvmslricskfPHS73Dw142KcYJeG4RpE99iSrLkxk3E+dW3piD2yhXFOKOnTsRbr/fFzbAo2NlLary2cd6bMJLfK8op5Ko8WdPAWjh+5Ai+Wr4IHsbemDJrMuo1rMMyoAfjp59/QlZMHnoP7YG+fftyQv3tt98iISEegwYN5td279mj6Pvh/MmceBNZJ6Pft2zZgkUzv0a16gE4dvwElq//Gt26dkVERCT6dOyLuvWkg/6m7VthwiTaZxbefm0cEmMTERkTze9/++tyroxv/OEXLJzzDboN7ITTh8/j3RkT+VhE3Ad0HwgPF6bEW1jC0tYSc7+ZzccVSri+Xw7RTiAgEBAIPHkEnjsS/tmav/RWv0n1Ht69KSYNfFFrEjf1x0Gu7eFRSWhbmW7pZZCUklhdpXjBVz8AACAASURBVD/wlZKvKRNZavseqqomYVNSEkvaPg4SXkryN3Ugy5VIqnyEsLSvUMXJc7GKWZzgTJd7cEmSOf2+yOUn4UqJz1iSrlLjqRXviHYVuvRY7HJgrni/dBNQ3SS9Et9D/SCvxFZlYCS7jbPa35e2ZaIXxYCfNMYDOSZcVsKVCP/c0S6sqoB6YjY5eZ0y8WbbYIdZxxH3XCvhs2Z+jIO7fkZuaiQu3M3DgQMH0L5jB72f4Y3r15+pxFQZLJ6474jJOH7/rN57fBINDe1MUJiSp5iKPi8cMgMexe7UDva2vGzYqnlzJfKcno5WXVhlkmnjeB9KVFbT31si4RsUvlKo07o5ln86RUHCqe1X366VSLibL8uqloCewwfivTHDkJEiucw72Ftj8IRpCD/NMLK25temvD8er77Shdcht7O05QR7/pI1OLh5B5OSnfg4Qf164t2331SBi9qRO3roFYk0y1abEV+6ZmMtuX7HJkahaatWeBAehvDwCLi5uvLr/tWq4UFYJAt5i+CfyUVdVsLpM5F5IukrPlsNvxoBOHHsOJb9uJgr3kTCB3V7jZNzIs41alXHu7Pe4eNMGD4Z+TnZuHz5Mr+/bpt0cEGEfs6UL9C3fy+c+vs0Pvp8qkI9VybhXj5emDhLyltTmhKeyjwN5Pj1qOQ8BHi5wMlFM5mtCjjig0BAICAQEAhUGgLPDQkngtxn6o8IufmwTHCIfE967UXMeLNTqW1JUT9y/jaPJz/K/pPtkbOjl5U8TEWhK4WoqKngpSbX0kMxLwGjHCRMSzb2Mh9AcYPHo4RXlNiVRlaLk80VP5dwpazr/HelbNz67UkCoLwkXF3lLc9c6s+kUki4HgRcnldee1nZ0pXXWVb2e33fs8fTrozviMJt3BHhnzA3dGUyvk3Kji65k5esrnQSrpZBXkHCde3uEUIAHg9g5R719sXjcLdOYOqmHd6ZthTZxq5YsWplmePERseib7cWyI6LxNqtu9CgifYylfJA+/bu4/HAzdtoq7GgOt09RsK8fUsyape5mHI0iI2MwMbNE+Fu7ojo7ESNn2UNdT1etdDJzcJc1DA0RXRWAdwtjHAxNhoeNi6ISotT+Unj0n25XZSxIQzSSki38rzUl6x/izdRw6ch/51IOFfCFy2DjYcH0hITEdShlULBTslM5SR8zc9bsO7XbTwJGsVAN20QiE9mjOW1u00NpLJlqzduwg5GnuVxRr85mBHsbkhn8dhkjg5OGDf7S9y8EqpY1juMpPcIaoeIqDhGwI14/e/vNmzHps3bYePoiLSoKPRkJHzUoFd5n6IiKeM6lUxrEuCD2zdCOZklFfrC2Yuo/kJ13Au7hxdeqMMVaHIDd/PywP37dznxprhsUsU9Pb14Hz8/ySU8LCyMx4THPIzin2USPnfyfIUSvmbTCgQFBWko4UTCZyyYxvsN7T2C/7xz6zbsa9TGrq0sNwCzjRt/wfSJn+DNt4Zjz449eP+zSVyNpzUENe4Me19neNt6ckI/cto7KCzIKpWE34vJQFxxqHo+815wZM+xuq90wFBeo+/cK30HY8bHk9GZHcCUZdfYv49XQi+hQ4cOcHWv2JxlzSHuCwQEAgKBpx2B54KEEwFvOGQxktPKLgVCLueUQV1b+TJ6WDv+voZtR6+WWj/8yZJwWpUmsdRFZrQR8fKTtWeZhOv+ypVLCVc5KFFVebWOo7V9RQ8EivegLdEXla9yj5HK2ultmiq1Cgkv61BInkdpPSUHAnq4YPP+SliUdiCkcaijz/iViLMSptoODjS+Xzpc5UsOEOR4fQrXyIQvz4peUqJMmk41cV/Jd1vXviRMeBlAneXYnn0SbpR2B7nxR2DqIbnsxoRawLmhoqahzrf/++XzsX/xDCzb9RsTVD2BPFcU2FTT2v69t15hc4TipaBOiC8yx5sTv9A57valE3H54J+wdvbHoMlr4FbLX+9voD4NDfPTkXZ7HiOoD0pvnsluW7L/5J/6DC63oT6ylTaGlOBb1ZSSfYfE9EayiVR2kUhv8IUr2Lv3GJzcHZEQnYj69WvyWG5Khkbx3J4erjh28hyOHj8NS6ZgZzK1vLq/n4JgyzXEKSb88uUbfJz7cYno2qYZglo3QXKxEu7kaodV3/+G+ATpMICsXZvmaNuyCSKjYmHGEp7ZM5f1gyfYXEfPqKynR6eOvL2cLI5c6ZvVrYUrVy7A39+fJW/LQnJ8Muo2aYizwcGo37A+MtlhxO3boWjE4sTv3rkDC0sLuLi54PLFy6hXrxEn5s7OHjw5GynnVfw8WfmySD4PxWtfPXcRh3Ydhau/E26wA/3ho4dzck5K+PqVP3EV3MpDimMfOnQIz66+h8XEx9yLVexvzAdv88MAcpFfv2IjGnaojyvBNzHwzb4KJXzRwoU8pj0/JYPHn/ftK9V1L80dPTE1DzF/v85epWZwqillvbeu3kvLgy/9Er23BojH998swFuzfsTP3/2EVwdKBx66bOzoMcj95yQO3Y3F/IVfldm+3IsSHQQCAgGBwDOAgEFefmGl1QlPeO+FJ7ZlqhNu6NeEz3fi0l2VOuHaFuHr4cizp7duoPmH0wOWYfTHnWfx065zesWR5wUvfGL7/HcmSsSm2eF4Hba4P0utdrn6ghhpGvxpKtDLFxs6S9lgy7RLoTBZzRKzjWqEqQ3Kal2OtZQx1OlVF9AmRo89sXFO77uEJdsL0EDLGksbJ5r1qxpmhfu9GW7uxWuvaIyxW8latc3J52JrLNOUxpHbSn2Zi/OK2mhe/Dz0HycR0ZcS8T4rFbyorPdDZVAJj4gWvhjK3hXVOgZyw/v4YmxJMr8Ber1XlYdzyXLZHqPZGhXPkBFfwqr4fZedanW9w9J74Ii80Sz2W9k41rn4+eMGeFUBgPL6jVTuKZ5xfReNsfg7cbl4XUpzSH2gNkeZT/epa2BskISM4BUw8XTjRLzIuB4KDEuST+la8Jngk9i04D18s2M3q+/EMkszJbjIwk2j782boRjSIxDr1y5hrtEvY8vKxYg3r48Rb0qxw8qWl5EEi+wQfulmRAyOBJ/HiPFfVipmRoVpSDk3lSm16YpxkxIaMK59Bl5O2st20X1H1xQUZl5jRIhYtaoZmFsjMb5aSRszLW2MfJHEkoM5sH++i7JL5pZHojFg6Iwis3CJ+DMLSVMl4UR617JkaAFenohMSkS1qu6YNPJ1nrAsJjEFvp6eWLJ2I678c4N8pFkB8WxUC/DGh2Pf1EiodjrkCjzZYm4/jOSJ2Xp278SyrUvu6ET4J3++ArkpJevs1b0jXu7YmpNwckcnW//Hnzwxm7ye5oH1FInZSJmXx6ISZUSuySIiIuDj48PVbnLTpjrgspGLemxsAh7cD+f1wMklnZTwyMiHSGYx2XStNqvJTWXJZBIuZ0enbOuknstZzuWyYlRvXM6CThnS5dJolDWd2ppY2iMvMxlye8qCTiaXLFMvdyaXNrt17RpijnyOWLtqjPD34/uxsdF0M6f3LXyxL2zrNoN9wPt8bEP/5np9x2RcjI1YbH3sIeSm34Fp1SDMnfkRth64jVMULlCKZdzZxj1ctvy6BVuCH+DHDVtLbS9uCgQEAgKB5xGB/wwJ10aciXx/8t1+Rr7LF4MnSPjz+FUQexIICASeNgRyoi4gPe0uCm2bwMXdV+/l3bl0DDXrVcHdvX/Ao92bMLHSrNn8w8p5WLFgNjZt/Qk1mtbA3R2H8P3pFHwy+zOVeeJiY/DlO0OxeNmHrN6URGYO/7gbbVlcdGWaMgkvyslESqYrxq8pQtsm5hjb1wL50TdZBnGJRMv3Z+w1Q9dGXuhe8zK/Jt+X13X4nD1mbk3A+91t0Le1oQbJNrD0RbdJJxHg5oMViwKQe++cCpknAn7orDEf48SSpiiMP87vh+RqV8ItrE2RlZ7LlXBl5ZkU7P2HTuDMeekgg0xWwikxm5zV/MihYJy5IMVo5+XloEuXtmjVqJ6ivBgleqPM58pKeIdOQWjdsJYitpxivfcdPIkTpy9CXk/r5g3RrnUL5BblqiSVIyWcjGp2q9fcplrb6mZsZsTVcVNTKXs5EexspvTTT7L8wjx26CGRfCphJpuuet7K48vzUfky5RriND6ZfJ3m4HPlqB7AUmk0arNvx8fIiotBXGIOy6puhvpNW6JF0PsaRFwbCS8KKD1ETwMQdsE44zYyLm+CVY1W+PaX3Rg1aRGYuKOtKb9GxD337nfIi4yBVf1XcSPakMXTV65Xic7JxQ2BgEBAIPAUIfCfJOEVJd+K/6E+90r4U/SGiqUIBAQC/1kEYm/eQWzYLb5/zyYt4OikWie5NGBuZEzC77+fw4zhx3U2+3P7VvQITICpteSunu+kmfiNlHUnq3zUrJLPMn1LsckH9x5ERFJ1dB7wEmqwuN3KMAUJJzWanRmcuuOHbv3mYEivN7BsPnOpT5Lc1DnZdmBEOKQmpixjLg/MDizvgqKCcECJNxKBXhechl+PZuC1F/1YElIWi108Bu/E+Pzlc05YuzMNmcYpWDOlNooy2RhKZuReBWNnX0fwpQgsHNMaHZvmcyIvk3CK5ZZJ709bdnHlmRTs5o3rKmKwSeX1cHfgydt4iTIWe0zmYWPJ48bJ1Zyyo5NRTPiVUBYL7eyIyHuRGNa3O7p1a8/jxmVb+NVarraTWp7M3NpJCaeYcG0lyrQp4cru6C/4ufN64Fsj9yIpLw7jGn4EP3dpfTKxpt+JRCsTY7omk29ZgZaV7PgESUFXVsLltVNdcdksbUxUiHRurkRcLVjNb+W51PtQG2NDEz6/bLTWsFtncfwo8/5g5ujkgcTES3CyNmZOBy5w9fRDl54jYGwiHRaQ5Zyci9gTi2FbrTYMnfxQmBAGx157yqWEy2OlX/sK9m6BuHbtJrJsmqJBYCPFPNp+Mbh9gOVsOM2Je5FDkwrNWeoE4qZAQCAgEHgGEDDIK8ivPHf0d+s9sS1zd3R/6R/6EyHhZbqj5538AukZuRWqHa6+KRpLmEBAICAQEAg8PgTymYtv5OlzSM0ocT2uyeJ/TVgStbLMOGcfQky/woPL3mjttwg2ttrd2G/+/R0rp2WIqLsx8PBnRLywC/KhxXW3IIPHa5saM5WS1W5Oj6mOOynWOMeSd/YfMEDn+GWtU/m+EZuD3NELs2Nh7F4DP+6+j6/XXEObmg2x5ANTFTd1AwNrLN+ejF1H45gbuR02LGiDorQLKtNRm/HfRCM73wi1qthg6ih3SU1Xcls/leiHzxYGw9PLXiLhROSVzIC5qg/+9BpC74Zh8advoX2VK3wd5I6eWOTFyTOR8M07D2LV2g1SIjSWmK1O7Vq8RBm5jxPJ9vVxwwefLsLJM1ISAyKu1Wr446uP3+Vu5OS2TkYEO/jsOZWEau+MeE2lTvibk+cgPUU6DCEb+lpvDOn3P4RHRirc0ectXolgVhLMlSVNi2UJ04K6dIBcooxc2+W645dSD+LU1dPIiE+EeTUbVDWsigX9FyCDuYGHXLzE3MvtFVnPk5jn3D/XLjHym4UX6jbgSje5nl8PvQ47OzseI04mk3CKHSfVnIyUc1k1V38niHwT8ZaVcEq0ZmhoplDb5fZyO3JLT4iO5q7vRMRJ/SYV/NzhT1m29oewcHGDhVkdVo/9Ju+akJ7PEq75o0P3j2BsKiXA49c3NEZm5D0kddzEP/vn/wGTqiNh5ll23gX1PeREhuDc3nVwCaiNGi9qhnOot0//5xtcPcPmy7BD4/Esi70wgYBAQCDwH0SgUkl44kfsVDMr7YnAWF4Sfnjl2HLXDte2EcqsHrdfqsEpTCAgEBAICAQeDwJxMXGIuXhRMXh6diZyPc3QKjBIhUxom/1G+ntIzLoMe7MeqGfGsp6b1dYg15u+G4HBo1rj7g0pkZZ/zZ4sfjwG+Waq2Z2JHBuY7ETG8bsocErnRJzMzPd9FBhJdakrw2QSTiTXyEFSoPduD0Hzjo2wbKwr7L3YYYRSwrRF241x6PR9PvXur1tqVcK7vSd5EVStYoDvPmWKo5KabmjuypXyHYelpBW/z++mQuRJcTd0boO3Zp/g919s4Y2hrbM4CT+ZMhiFZpJXAhFoquMdy8g3WVZeHixMTODm4cw/FxKpZInFYqLi+T3Z6P+lFMMtK9Py9dSMDP5rJFO/PZlq7uJgxWKupbtE+uV5FOM4SKXKqHY5JVsji0vK0JiLDgSU7fipo8iwjMTFXKnmuN1tW9jWsIO3lw+qWQfi/M79/Pqw14fxBGiUEZ0ylKenp6Fz5848MzklS1v8zSLebtGipbC1s+Sx42Q1a1Tj9+d98AWCOnfA7v178c2aRbx+eFRUND4Y8xGvDx4eehNBvTsoan7P+WCeYplVWNw5ZTpnXv683NmOdbvQ9uXWOLb/BMZOHcsTwVmYm/Ha4q6u0rPOK3CGp0saXFgCwXRYIS0+Ch7OtjB1CsBrw6TYb7KktHz8w+Lhqfybi2911HI3hqUMoApSZX+gw6yQv37nDTuMXQMXD2+dnejAIHR1e2RFSIdrjj37oGFXCUNhAgGBgEDgv4RApZLwwrsXkH1mGwoSHiLvYehjJeTlJeGP8lDpj4XA6p4suYwjryveOtD3UYYTfQUCAgGBgECgDATuMQITkR0Dh4ISoptklAEfczd4M1Kky4wLInAsUaoJXc3NChcuMmUwcRDadWiv6HL08BHU8Qvm6vfZXWdQpbYTPHxZXeucU4xdt1Ah7MZ0jRHNrFQ/GMR8w8cwNKoiZW3XQu4r+mCN0+8i+Z9FCiX8i9XR2Hv8Kh9u5ew2zNU7XkHCydV81poY3I42QJJRIXbPfVEi0Mru6MXx3vXqS5mvF031kWK+i+PKSSlfuCmbz5GYUYALvw1hRJ6NoUT0DZwbcRIe+TAZU9/rq1DCiYSnFDFiZ2gIQxZPrc2ys0tilkk9NmdqL5UQk035vnzNxpyVRzNQJctyIjVqQ4Sf4sItzUsU3czsXEXiNnkcdcJNhwQUD65shy5vRHw+S9zHLDIpGtZxFjDwkhwD7ao6wu9uFYTfvopBw0Zxgkwk/Ntvv2XlyW3QmGVLHzRoIK/dvW/fPlaKPB5z532hUMdpDH+mwlPJs/HD3+O1vb/+ZjXOXjvMS5oRCW9Vrx26vPQSMrIyORmfMOktPnf3PqP4z6jLl1CXJYRTrhP+9uD3MP3DdzmhX7BkDl8HJXHr0fp/qB8gZVS3MPOGoX0WvGs0Ya+tM2IfXIGNixHS4grQ/5Ve8K7XG/mGFrj2UBJM7t+4yjPK27gHoJGPZuI+rQ9X7eKxdfMQdesIv+rV7BW07intQZtdPn8Isb+PhI1FEdKypHen7cQ/KqTA67M20UYgIBAQCDytCFQqCVffpEFyDHJvn0He7bPIvXUGBYll1/DWF6jHScIpk3r7xtXQvhH7r3EAvFylGDFhAgGBgEBAIPD4EYi9EYa7rI6wtbklbK0kpVO2PJsi2LpV1am2kSv6noefw9qGJXxiJDwhuQNq205S9CeF/frl4+jQORcFKQ9w52ZVeDqGwcLZGEZ2QSy5Vok7LlfB81lMOanpOaw2tcU/0jixjNjasJhclnVduf2jIEMkPOnqbB7zTSo1ZTU/cuMWPPzcUMs8jrkfl7jlk1J+/rQVrjA3am+fALT3jtJwJTdxq4PNh9Pg5yJl6G/gypK3KWVeJxJ+KbY+Nh0NQUN/H/RvZ6Hp0s7c0VcdSIOjywtoU6MQHqYsMRvrt+KoH+7maLrtZ2ZLcc2WjEw/TjO3LIltLm2e7MySuGnldqm5xxGDWNiYMkKfawuTasZ4cCcS9V1qcWKelpGM2T1msXfIHgkxMaDs6HIWdco2HnrlmuKanCXdkbniU7ZzUnrJ5BJlU0Z/iK49u3ISvu/4H7z+OJUiC2rcBR06vYi4mHgVEj5m4Hje//a9O/Bw8VAh4e+/PQ3T5r2Pn775GUvWfcVJ+A2WN2H6O0MU22vawJK9y/VgjQyY2eTA0dkbl8+e5PcpSdtLfT5BJnMtuHr9PjzsTXDhRjT3IKAa7LX9XCsUWvHbzJeRnmgJa0cp5r3vzJ1avVX279uPOZ8uxBsN7qGmjykymccCmVO73kINf5xfGDG2QEAg8FQiYJCTW3klysraoWHsTWQeXYfsywceWSUnEg4fqUTZyStllygra22kdvduVxeTXnsRtX09ymou7gsEBAICAYHAY0AgIyMFESwZGrmfEwlXNiLk1rXrIj30KjybN2GKtCYZu5U1CfdiQzgJd7Soj+oWX6uMceDAXvhaRLBYcFuugjsF2MPH3RJGpnWRa9xVY0emJhdYNucLyIg4CttG9RlRt2efDZgS7sXJeW6BZub1isBiijAkn5PyjVDyM14aTMmUCbR8mch4IVNCtd2jNvJ9PqYSAVfub2hqy1y5U6VxKCmcWjU0IvOK+2wMIuGHol7mSrhsZubGTI3OV7ii03VSvslIBSeT3dRtrUo8G3KUMpBTf2VTdl3XB09ygdenz7WEy7gSeZAPSSTcO8UdRt7mOBkaDHdWSi0tN5vHiC95fYnCDb16nTqg0l9EoIlokyru7efNM6GT2zkp2xSzTe7oFCdOcdo+3p44cSIYCz5eiG4vd8GSpSuw69hW7o4elxiHzk17onmzJlwJb9iwAd6d9Q5fkzYSTnHiu3fvAZHwiRPGYvNvf+DLVQv4+nj98IUjYMVi0BOupcCpDnOpr+nNlW9SwG3tvBHDhBDKlk7Wqsu7LNldV0SwxHe2NlY4HxrGr1ev4gpTE0NWW90d5sb6HXJQv0v738WtYMmlX7buw8bDwk+qVa5sb/V/E9ceXMacjvGwZGEGMgmn39tOPok8lF2CUJ93QbQRCAgEBALPAgJPlIQrA1JwcTsy9iyvsDpeWSScVO9PRr6MgS9LhF6YQEAgIBAQCDx5BEzAsnTH3ELMnUyYu3rAKCsVGWmSUqZsRL4TWQIqMucAKau5sp1O7MjKmhVyEm7D1O0LX/nBnGU97/f6a7xZn5dfxCeTGyu6NO3O3MplK+ynlVSbGkk1y63auCqaFuW9VqmkwTTrNpLOMyWcFeMuyizJoq2YsDjfSn5WCSbGFo8Qk27BCA+NST+LzcCy5NCD3NZJlVc2ukYk/Hxmf0bwPeBOxcWVLIMdnNxjidbUzY21cyzOiv4wOoona1MOPyYVloi8ldKhSzTLgB4VreQbzwa1s7eCv4c7zNi+cxgOdxn5zUrNUhnLmtWfVl8XrUee93DcFoREneNLbF21De49jFBZbnp0HKLS4tC/xZtoG9CA32vUtCF3LSezd7ZHeHgEWrZsydVxUsApw7qHpwc8PDwVdcIpMVs6q2dO9cbNLM0QExuLF+o04ESdsq2fO3+K1xvPyczh94noUw3wC4zgk6Ww5HPuLu6o/kJ1/pkI/9EjB9GufRDOnziD1h3bgTKsnzj4G86dOAvXqnmceBvZuMHdjc2RbQ2j7AjExd+FW0BTTsSrGhXxmG0rR3eGXzrD0RpnQ67z59GqgR+oBFtCSgGrBMD6l0KITU0MkPHgPPZt+QHxoREKBVwGMvCl/ghoreqSnp2fjYH9BsM15TbeCpIS65E7ukMV6ftXq8tIrcRd42USFwQCAgGBwHOCwL9GwmX8KkrGH5WEC/L9nLzBYhsCAYHAc4EAkVBk30eWeSCMLBwQf/sOJ+LqZurvD3PDQphGnUeBv2pdY1KTQwxHISpMiv/18DPFvulFcEixwPAlf+LcqZOYMLw9Vi0Zi8+XnUFnnzi07B6I5NhIFMYmo/GQdTBx015eydTkF6WlpDMS0lhn24o8ENp/wv7hvKsy0abPnGwrkWWd4ysRdWNGtDjJLsXU59Fn3bSWEIdPOQmn2t9kFizpWVZWDhrXrQsPNyeeqZyUbUrO9mKTQNy4cxc37t5jeVU80aphDaa+3kV4hJQQjtpHRMXh4oVLsClOskbX27aUDsYpezpZTX9v1GT1pM9dvcavNapTC1W83PH3uRBWOi6Dx6dTPXJTA2McDD7F12PFyH0KI+qBDevwuY/s24otYVICMStWBo3cz2PiEpGVk4AiRmhlFbx69TogMv5Gq5Hw8fFB1ar+yGAu6oks+Vwy8xiwt7fnpJmylBPJJnNyc1PEhJMS7siSoZER0ZWNSLZcWsyDHSbIRnHd8nUHB8nNnxR3UsCTkiTCStnVKQmbbKmp2Tyj+kGWlTzkpJRhPLBlT5w9fhLVavviTmg4OnTphHv3gpkbhCucbBK5a7p/veFcAZeV+0OnQnlMuL+7PTtEcEdaJks+yOrB2/oF6STi9D1LCbuEh6zWd1xKIR6yTOfKRnHhLbuNUbkWFRmFga8NYWERDzGwhRE7IEhXkHAXvw5IMHyIBi9/pdJHfBAICAQEAs8zAv86CVf8z4kp42lb5uvtpl5REk5u51+/20so38/zWy32JhAQCDzzCJzZsQUbfj8MS1tJnc1MzeSuu6vXLeQknUhrroWUdEw2ch0PKfiQZYSWXJspJvz0Xyk49p0FpnyzDj99Px+/f79S0b6lYR4jbqxcU7F423/hcg3yQI2Tbm/GxR+mwLomc0FnFno2Fq1fe19D7XsU0GV3dG0u4aQ+P27T5dJO86or4uHWY/Drvlv4ctl3vJwYGZUme7VfL3zy/micvMCSfTFC/VKbFpizcAE+/+JzxfKDug7Clu8X4gJzg6b63w5MIZ8+6ytemsyVEWUqP5bJMqTPmTsTXVoF4vK1uyyZmSea1K2DsQNGYP2RrXwsAytLTB03ATMmf4i/jp9ihLUANfw8sDc4BDOmf1ayrqgolpSvI+bNnMgPAtbemQujFBO4m9VDRtEt+Nn5wiPbC5GU+I4ZxYAToTZIyEG9au3Qs0lrndAT2ZZLi8mN5JhwuU64vs+NVGhtVpRvrHFZec7TLM78xvmt3N2ckrGZmxix7wzLKcDqlbdp141jz9LbcBU83qE+5tugQAAAIABJREFUK6XWGkkZhoiPj8f2Pedx7dgRfLx6OXp0aACai8qy0btIlgs/rWsiJTw3T0pid2LDHEVSNrmxR/X2aD14hkrfG1dDMWrsBI14cErQ5tBhGiwyQuD78heV6l2iL/ainUBAICAQ+DcQeGpIuLz5nJ2fI/PIujKxqAgJp3jvz8f/r8yxRQOBgEBAICAQ+HcR2Pzzrxg8YhBeCPCDh2tNppSGwtbXgSVVU62Hrb7K5dt6ISU1Ac3bSeQl8qg1koIz0HjAeE4+vvzsPZwKiUCglwn+51NSMova2toYYNDaO4yY+6oMu3PlBBxaulzlmnOdqnh7wSGtLvEVQY6IT9Lxj1W6FmbGI/p0nN7DWVVjZb+ql6ydyLOyazu5m6u7uiu7oCtPJLujy9nU5Xt0IHDX+BVsOhGPld+uQVU3dophZc5Kbd3iNbvfeet1TsLbt26Ok8y1+vW3B/OuFkzZJcuKvof5y77BG91fw4Gzl+Dp4Yo5Xy7HmUvXUZWp3ZmMmCckJrNY6slo3qAmTl+6gaF9u2L5hpX48N2POPmmsbKYSkz25/rNCGAZx2nO+nX8efsPWfIvJ0d7WDKCT+tq2awBPp36Dq6yTOFH4yTVOO+OdFDToPaLCP57F/zr+ODutQjU7VCf1w4ne7l2P0x4pSTpmYxBdhrVGs/SqOVN9+OjE2FqZaZQm0t7eFQ/XN2I2GszA2PVmHm5zf07rEZ38D7c/Oc0qxnvhYcs0Vz/zixmP1XyNEhmyQdTU+6xOG8PtGkQwA+Opo3/AKfYwUUkO3AIT7iJ0azE2Zc/LeMeC/XY9608dmDJqxrNLZzqaZBwanRy90oYXJO+R6SEk3lapuGe0xBeY1zdhb086xBtBQICAYHAs4bAU0fCCUBK4JayYRryH17XiWd5SHhgDS/8+PFrIuHas/Z2ivUKBAQC/1kEiITPmzcdPjUCWeKqOti2aSP/fes2VddXdYC693kJ0bgDZ3um9iUXokmyDY/DbdqvLwa8PoU3371tBWIP/IC0iAtITZMUPSLgZK/POweHeg1Vhp3Xzwfx1+5z1VzZhn34Bap0mVwpz4hi4lPOTVVJoHZm3TEUhCjVHdNjpuYzA2HoUFyjOykef5+RyJiTeS4SsktKe8mfmWaKArUkcNqmIdJUu31jXuIszGQY9lxOw5Lla+HsyUDJyMb9mFiMHvQKRgzuywlxj05t8c2Xn2HusuWwdGIx3ybS3MlpKWjRuCm2r9+Ev09e4O7oS9ZuxOHgs3wsIuGZLKv5gunvchd0cm3/30vt0XvYOBz6exsn4DRWTl4uJ+KyGv77jgOchJPa/e7ML+FsJ7mDh9+7j55dO2HKuKE4cGofzt9mJdfsHnI13PRSIcaMGIvD946gil1tJJpHsrwEKbgcJ/3tMbjFKK6Ekys4uYvLyjd9JssvVD3EoWuUfZ+MYsJlc3F04a7lsgs5jWNrW5L8jLKlp6ZI8ff0rpLbObmjpzKin5EsuaOTkbs4XSOjmO78HKkMXGTkQ5w4spi7nWfmFLJ634Y4cy4MvgF1EdQ2kLmN32Wl1azQvFU3fsD0xcwFPFs7WUJ2CsYPexNzV37GM6YHeLlwNVxfWzK6A2Juqf6tNmPNSq3x3Vlh23DpjxkKAk4x4fdTTRB81QLVewyGr5tUX7xl+xbwquKr7xJEO4GAQEAg8Ewi8FSScBnJvIMrkM6St2kzfUn4JyM7Y9qwl57JhyMWLRAQCAgE/qsIHPv7EKa8PZ3XSm7TrQVWff49mnZqgKXLVumEhMj1zJ8Wqtwf3PJ/aMPUzuq+fhrk2jTpMG6y2GQbzxZIjbnP+/nVa6sx/oO9C3Fw17f8+sOoHLSoaQiLGr1Qo+skDdW8os9LxR2dDUIJ2m5dycam4/m4kimV/pKt/0uB2H8sjNfvtnIygF2BROBGdKqC5rVSYWhZTMKZkr4htDYeeLSAYUQYCn38UIUlQHvA4rXps2fN6iyxWSwuX7iOF7w8YeSmvRxnQUwqfNP2o3MrExg5+nIlnEj454uWc/Wa7D4jvwNe7Y/JQ3vjYugdtGCZ5GfMnYGN69dpkPDGgY2we+NmHD9/EZS0jUj47kPHUK2GP5JZZnIi4bOmjkedGj7cZb1N44boNeRVnDp/FvY2Usy0TMIH9u2H1Yu+gTIJHz3lM4VCT+tq37oJPhz7JiPtGdgfvgVhV8OQacr25F8TrYykHABuTNH/Y9cmxFtk4m78dfg714L5P6aMTEtYkqUjhZcF69OvD4hYF+WV5CwwMJGwo5JhZJQ1/crFazh59jicnZ0ZCc9hydxa8OzjpKRTln6akxKwvVC3ATyqenJi/df2A4r53LxdUb9hfdhYWuOff67xrOwtm7bBFVa+L5BlVKdEcHQ4sGPHn3yOhMhQnowtsF1/jHt7JGbOW4mGgQ3h5OzGQi7CFe9qclIyy9R+HmcuhLB63ZZo37EVnD2qsWzl0neAXP9NDaTDqbJsFHNjDwm/jg6t2rODlCMI9K2F1Ycvae1GhP304aN4Y1x/uNTyxOiJKxCfJYUzuHhWQVzkA/77qInvYvL7U8uaWtwXCAgEBALPNAJPNQknZEkVT14zXiOLelkknBKvbfvyDaF+P9Ovp1i8QEAg8F9F4ApzOx85YBw82B/rg/v1x8I536DbwE74eNZnWiG5fTsU4+b25Pes3WvAODMFycwlt3+3kXir/wda++QWGcDaOJFnRL/C4lxrsnxuusgHkeSMmCSkpNnB0zeGlcOqzWPTK8u4O/pZVXd0K/d2cJ6sSWjmDO6AGRsOa0yduqovEv9ZBgNIcfSFCWHYEN6MnSy0wbSpEgZBHV/B1eP7ERYVjiat2/Br54/sQ4ugbujauS/27NuC6FsR6Nx3MC4d2gNLRqr69uoB+ysL0bkhU4O96inc0ZcxF33f2tVhamzM6q3fRecuXfDhyFd40rVGgXUVJNzBvaTsJynhMgk/ff4Cr0/98Rff4OSZS6hRrzZyWUZxUtU/eH8cWjespZOE07ppLHUSTu7oU6bPha93VZjaWfN1NWtQC9MmvsX3+g9ThW/dP8p/L7iXjTN/S+ENbo2keH8y2xp2qJbsjb1797KyXSX10HPzUtCF7bFRo0Y4c/0mbA0NkJmeBktrGyTExSGoUxDPgJ6dk8VJ+MaNv2D53JWw93XGtdP/YMPWH3hZMSLqA7sOVpQo69LrJQx6YyBXy18ZKNW0T74ZihYspn7Raqls3cYffuHfgb79e+HU36fx0edT+VixsUno06EXn8Pb1hOWnuZYtGghXmehAd+vl+LntRnFdSPvLr8VFWuAqMjbcHAOKHeJssHsQKpqk5cwas5KzOgSgOYd2mHiKs13kw7INnwwHtae9RQknSoVXL1xS2N57Zp1w5rf1+pcu7ghEBAICASeBwQMsnMK9Dvu/Jd3m7N5JrJOl/wPhUh4kbdUZuYUO9VuP2aFYoXDezTFqg8G/MsrFtMLBAQCAgGBQEURyMxMRVDjLpyEjxs/EjPGz8YbE97C22NHqAyZGBeB08G78c125o7LrEPDAZgycgr2HDiCpVtYMjVGyDfP26V1GZceZsDZzwbxYWm4lpmIgdWraicsBlL8am6RlCDNzDgZSamGsLTUrhxXZM9m2XeQdHW2SleZhBewutLKNm5kX6z6g7mqK103Ysrsvdn+KEqTSCXFbufcPoU9OV1xLsceK6bOZPHgmu7TutZqYGnC25PyO3TaNDhfWKGihO86E4UFi79VIeG6lHBdJFxWwhesWIuDLNO6TMLjU1IV7uiUOb0TU7LVlXBatzIJ//OvIzxjOrnCj5/6CVw93Fg5MUfcvBLK3dEnvjkIMazsGSVwi8uKRlUHL8xYvBp5XvZwOrMV3n1eQXTOFWSGmGHam28gOyUHGzb/zjK/S2EKZFlZRWjdtjlSC4uwhR00eNUsSQx4/ngoehdm4psfFyM5KQkuXn7Yv3ML1q7fB29zE5w+cw7L2D0izhERkejTsa+ChDdt3woTJkmHBEN7s5rfTJ2m9q3btsHSHyXPDmUSfvJGOKa/N4yPRTXKh/Z7Ax4uHqyEmyPc3J0w+ZNJeL1PEDZsP17qq2iWfAQZuXYwcq4Dw8ifkeHYv1zvNH33Jrb1x8CFf6B7j954vZYRXnrnfQwbIx0cyHb1ykUs6N8EzvVq4tMfjsHW2onfGjyoP84GSxn2lc2Gxf2f/4dVSxAmEBAICASeYwSeGRJOz6Aw5E9FBnVtJFzOfP7aSyU1YJ/jZye2JhAQCAgEnmsEPvv0Y9y7GglSCpcvXIkl675i7ulSvPbnS6fjbFQI3C2MEJ+QCGcnRwzsPhqtG3VTYDL+s//hdlgoZo7/RuW63IBIOJkRI+KkgptA1e1bbpcHQ2xm6nC/6j68zS+37uPFF3zglau9fUUeijoJp6Rq1j5d8eVhJ4Q9iIVjgAMi7pyBi0U9dGsdiOMsUd3J3ERUSzPCHZsCNGVu03NapiI9Yg+fnmK3U26FY39yC8z/PQzhJ7aAiHVpJpN0uR3/bGeP0eOmoy32qCjh5I4+b95irjiTXQu9jinssIRiwtXd0XWRcOWY8B17DnBCHx8Zy9zGs7Hqy5m8rBgRZ23u6DSnNiWcYsIV7ujF66Ks7coknPraWlhg6qKlcO3YBGkbf4DNoDf4PsK3HMKG+e8j/H4Eli1dA09G0ol8kyUlpqBHr5e1kvCHN26jBYsnn/7FdJ6UjeK3SQnfuGwTHF0dcez4CSxf/zW6de2qUMIp1IKsIXMtf3fWO1wJf5slSSO7euUaJ+krf1nGP3/77beY/9EivPnWcOzZsQfvfzYJffv25SS8e5vePGyDSLi/X1UMf2cYI+E9sWWfpPjrMpmEG7s2hMGDtTB1bo8cc5ZKXU9LTU/A2Cau+PD3c/x7uXRMR/g3qIuGPd/HggULsGSpVIlgRidPFLjXx/yf96qM/NOPa7Dy0/H8WrPuEv4ZKTFw8wrAvPmqRF7PJYlmAgGBgEDgmUHgmSLhhKpR3C3unm7/1jIUuFTnQF+PiEbvKT9w9/NaPiW1N5+ZpyAWKhAQCAgEBAIaCOzauQ3b1u0EKYV//v4Hftv1i0Kpe3NoX1xKv4SfZn0Lc2svVKtWS6P/iQu78dmyd7g6/sGEuRr3iYQTASen8tIIdWpWHnY9YGSnijsjbyachNexdEQDL1a/u5KMk/DzJUo4xYQTCd9w0Q+h2Ql8Fjme+82mTbDvSojKzPX9aqOV/Qmkhf7BY8INWLK15JtX8WdcU0z66jcUsQRnZZFwbVshIu5XKxBz+jpqxIRTKTDfAH/eLfyfUIxmXgqUHb0iJHzT5u18LMqMTuXOln89D4E1qzF39HQ0a/RCmUr4ui17eHtSzt+a8AGMzMx4hnRaV89+PfHemGHctZ2UcKopbmFrgeTwUJa47R52bFqJoO6vc7dyZ0cH9Oz5P2zetBO/bPqFZRwvcUeXSXhzhv9pVlLNxtwJacXPhtzRfavWQr9Xe3A8rOztcPXcRezetxtOJi64ef0Wxk4di3osyeC10GtYyXIcEGGmsnuu/k4YOnQIO3zIwY/f/MT73w27z++P+eBtnqRty5YtOPxnMGoE1mIZ329i+OjhfCwi4QsXLoSDiaQu+9f0xUu9OmH4K331IuEwr8qJt3HYQWRbOYIIeXlsUv86mLBgC//+rV46BLH3TTDzi+8xccIYHsP+or8jer1cGy2Gaq8BHnx4C1aM6a8g8uWZW7QVCAgEBALPMgLPHAl/lsEWaxcICAQEAgKBshGIfBiBtWvX8sza3pZmGDLiLcydOxfezMWY4kXJ5TcqKhLzZn+Eteu26BywMDsZ3cY2hb2tG379WtU1l9TtWJaw+/cfVjKCeh3vTtFOEmhwavsXE81fYpyblPDdrNSZN2PudStbCVci4ZzI+bSDw4gDsE5NR7qt5ApPbuejX2nL3dFxPRQFrs4wimU1rmvVRvzCBhpKOJHwdb8e44SooiS8SbceeDcwU0HCz2f2h72nH4/9NmdkVzYHe2vmsp+PqOgklcRsupTwAyfOwcPdgSUHYyXO1MZyd7dHdHQyH1pfEu7D6ntTvzSWrCwjJRtWduYsIVkKfH3c+DX63aw4QbwFmzOoZUOuPpPr9ne/7GY1y6Ws4HRt8ddLsHP7fq6EyxYeHsFjwufMmaNoJ9+Ts5knREezGtqFcHS2hbGh5HlABwIFOTk8iZpsyqXIqNyZpY3UNjNNChnQVr6MrsuZ2RUDsV8omzpZWqaUMZ1qlY/sNxqHLh5RbqbyO4V7OFglshfaHznsPTYzCOf3c4p8dfaRb5AC/tfeA+xgYDN3J9+56xBPQLfkywV4sWcnfLVgFajNu2NHwpc9DyLlpdmpPatwY+8e9JyxBI4uPmXOLxoIBAQCAoHnAQFBwp+Hpyj2IBAQCAgEniMEEhNi8cNPP/GkVx06dICHpwfjm9cRHx/Ps0BT/CkZxZrK7um6tr928xf4ffd32Pj5AZU/8ImELF37OS4fOMoUSCP0GjgEw4ZLcbnqRm2PFNmjRXY0HFmdMlLQrbPva1XfK/oYtCnh0QYvo8WSqzz2m8i3bHJiNuWYcK+anrj6QR0FCTc0d+VK+F9pXbH/rik2f1WxbNNE3EdNmie5oxdnR7+Y2ollF/fnJJeMCKaCoGVJvwfWeaHMxGx/HT/J25oV18YmdZqsiJXZolJc2ew/ewfrMt3Rv57zBb7dvIuRSqm/WzGZVqwpI4Ml0lONh6fwtQ6NanHCPX7EUCxe/SN3Izc2M4KZhTV+Wr2BK+EBbj7INE7hLukxMfc4CZ86fTofmrKcy2ZiasBLlkVHxCnqhGur+V1QIOGjTqZlgk4KumzqxJ365OVKrvHyOMpjyWT/QVgkBg7oUWpc9Yr5SxHYwgutOvSVngEj4TdDTsOngWbdb8WCin+h7yep704uLghsUJ9nYA+7fRdm7MDM289bEfOt3q+0z307t+NJ2m6GR5anm2grEBAICASeWQQECX9mH51YuEBAICAQEAiUhQAlj/p41QR0bThCQd7lPkREftv2FQb0fpfH0WpLtBZ+9Th+mf067zJm1jbY1w3EvA5G/PNHh6U6zZVh+bEXkXurRI2X3dGPhfnzMlZkDlaFsGPu0Y2Yy/EFlpyLLCLNBnEZD9E4oCHqmR1UUcKvHL2IENNARER64NCmJby9YbFwXahWfvxSElDVzhH3U5g6qmR1WOmo/42ahqZpK/BiMzdeg/znM+0RZazpih/+kA3CrE0DP3Rs3hCfLZ7PS5RpU8J/Y2XJpn+znrf39ZKyzFP/vJwMBL5QjdVvz8Hdew/g710Fo1/rgcFvD1EpUUbt5Zjwd96bg48++hC+terB1amExKYWHwjI27G1MGPkPgeJiZl8zgmvdOAkfFDfDli7kZRwqVyWg4MdvlslkXDlmHBlEk4EnBRsMmXVOj46UUHCK+O90GeM3GKPDHkdRIgHvtoXR06cZOvXVJbpUOn1N6Rs+VuYKz4ZhX68Pfg91q8fxn80Br6spN+TsoMH92EMS4Y3/ZNPdR6EPam1iHkEAgIBgcCTQkCQ8CeFtJhHICAQEAgIBP4VBCiJ21dLF2LK6DmMZAxQISYpySkgFVNXpvPgjXMRdesIgl75khNwTlhWTeQ/uw7/FIbmJe7Kj7I5UsKTQ6V4YNkMbfP5r4amUhb2wlypLnVhcjIMi9Ve5Xv0e37sPUX/gsRwhEanoba7DdLi02HjLLm0k8mf+U+rIoQynl8YK7l/azOj7HTUasbKsrE64SuO+iHF3BsJxYcDRHxjE1LYYUGaouu7Q3ph+ffLNUg41feuw1znZRIuk+6oxFTEsHhuEzMrTsTt7GxgbmnOYvDNmGu1dhJOY/Xu1h1zps/hhL6qW0nJOFsbRrgZkc/Iy4GViRn/SWOR0Vr9qrji7T5tkc5KohEJ//b73XB2d+QKNbl3y+7oshJO/cgdvS8rl/fepIk8fjs1JVPDbZxcwclkQq8T0Eq+IRNxGpbIOCnqsoeBtqmIiP/842Y42VnhlcGS+k1E/NqZG7Bzd9GoQlDJy1UZ7qNpU3l5t6Cgzo9zGjG2QEAgIBB4qhBgJDxPZ4myQlaZw5DdLYQRi4grQn5RIQ6ei8Hth+ks3odFyRkVB1c9VVsSixEICAQEAgIBgYBAQCAgEBAICAQEAgIBgUDlI1BUVMRKgRqgMD+PhTKZoIanFdo284ShQRHMC/NRxDh0PksCalJoxHi0dq85g6zs4gAjLeujwdnw7FTVFJduJCM4NAbJWQbIY9lF8xk5L6meWfmbEyMKBAQCAgGBgEBAICAQEAgIBAQCAgGBgEDgaUGgqKiAE3DJDGHIFGvKUepgZYKGtVzRqIYdCpnGLbUzRiHLF6LNSiXhrDcrjWHK1e9Lt9IRmZAKY2NTGLF5SyZ/WiAR6xAICAQEAgIBgYBAQCAgEBAICAQEAgIBgcBjQsCgkGUQNeSDkyIOMKLN1O78/Hy4O5ojsIYNS/zpgby8fHbVgHmVs/ZarFQSbmxiiH/C0/H7Xw9YLct8VorEGEWFjPEXk/9C5qIuTCAgEBAICAQEAgIBgYBAQCAgEBAICAQEAs87ApxTG+QxQVoqLcl9z5kbuiEj3JmsWoiNlTH6daqKOj5WKGSe6BJR17RSSXhGgSFWbgpFYjJj8YaFKGQSOKnvdABARLxQx6DPO/hifwIBgYBAQCAgEBAICAQEAgIBgYBAQCDw30KgsLAIRsYSuTZkedNYBDixcqaHA7mMdRswwdrFwYRV4PBjId1GFSPh5++m45edt2FiYgpK0iYxeWki7o5eLMX/t6AXuxUICAQEAgIBgYBAQCAgEBAICAQEAgKB/xwCxe7oBkX5jB/zGG0mhDMKbpDPCDgj5uxSHkueNqSbH+pXs2HwVMAdffm2cEQ8SOMEnEg3kXApGxwN9n/2zgK+yWv9478kTd3dvYVS3N2HM7mzC3P3/4Tdbcy4zK5szHe3MWGwARuDYYMxZAzXYaO4FEqxunvyf943SfsmeSNNEyjjyf2w2zavnPd7znvO+Z1Hjm6fVP4wASbABJgAE2ACTIAJMAEmwASYABP46xMQ9LA+P5polNZQ3LeC4r91GdMVJJwFrZwU64dHb0gVE7TJfay6oz/7QRaZ2AUFrturVNyyTCMY2wV7uDQz3F8fNz8hE2ACTIAJMAEmwASYABNgAkyACVy9BBT1ZIxWKcm+LbijC4Jcv6c3/SZ6iest5W6KWvzrsc5QW7BbWxXhj769h2LBKcy8MQ371Qucn5wJMAEmwASYABNgAkyACTABJsAEmIAlAoKLukoQ4rSH+KO3tkfbONq/TOZjVYQ/RCLc9GMQ5JYyvXGVMAEmwASYABNgAkyACTABJsAEmAAT+KsRsGWc1pLruOAxLnxG94/BDX3D5UV4ZVWNxX3GBBFuENu6WHDDxuR/NZz8PEyACTABJsAEmAATYAJMgAkwASbABBwnYNDMwi5ifbuE494Rsc0X4ff+a5fjJeAzmQATYAJMgAkwASbABJgAE2ACTIAJXDUEhATmFC1OCdkG9YzB3cOjmy/C73zjj6sGFz8oE2ACTIAJMAEmwASYABNgAkyACTCBlhGgnGqU3nxIz2jcPSKm+SL8tqk7W3Z/PpsJMAEmwASYABNgAkyACTABJsAEmMBVQ4BEOG1dNqxPJO4Z6YA7+i2v7myMCXcus1T86+EKTP7snHMvy1drZQS4nltZhdgoDtfXlVVfjpaW69lRclfWeVzPV1Z9XSml5XZ1pdQUl9MVBLj9u4LqX++atE0ZbWAmfEb3i8a9oxywhF//8g4XcUnFl+9EIOj4Cdz4KQtxF0FuBZflem4FldCMInB9NQPWFXwo1/MVXHnNKDrXczNg8aF2E+B2ZTcqPvAvSIDb/1+wUl3wSMJe4fXiNt+je4figdFJsvdQWMuOfu1LW1xQMOGSbfDVtEjE00/lx47hhk9zXXQfvuzlJcD1fHn5N/fuXF/NJXZlHs/1fGXWW3NLzfXcXGJ8vD0EuF3ZQ4mP+asS4Pb/V61Zpz6XVrCEQ9ym7PpBcbhvZFzzRfiYFzY7tUxNF2uLme/rRLjwEYT4+I/PuOhefNnLR4Dr+fKxd+TOXF+OULvyzuF6vvLqzJEScz07Qo3PsUWA25UtQvz9X5kAt/+/cu0669kUtPm3sK23hmT4DQPj8MAYR0T4pE1OKk8s3ns7DZ29LV+u/MhRjP/AihC/oyfWdqzFx//YgwVGl6EX4pNQFM7fiKfXWro+HfO2J5bInSv7d/Pr3PhkfzyergbOn8OQ1w9Z4SKUJ0q/wFCBFVuB/sFn6dl88d6TnghOD2r67rHt+I/0SkM6Y2n/aow3vT49+1LxGjJ8zLjo799YTv3vlUUy7JxUvY2XcUI9w1F+TXWMJ3ui/77tFtqDfFt4/pX+iNxo3IaEOr+2cCPu+laGk1BXY4BvxDYlLXMd9szPBsY0tXeztt1Yn7D+Xri8zpxRX/Lvyt3ItvI+S3kJ59N7IrwLRkz11zVt+/T7TGzHXWcM7wow8xV/INKncVFPWqLTW9ea159wn5uCALM+x1I/YfyMQruw/nxNx0vb0POvDMGoSLl3Tv/8zn4dnfpeOlLPFh7IWn/WeIqj/YDkni2sZ9hVTuNnFOq4XbZMm3NZ3Uov7Jr32S4OwjjU28fkKaldz69Ff3rXfI2+EfpIfV/bkn7UAtMbrfb/gNV+XejLaU5w4Iw7Ik3HEEl7aJwPyJXB5hwBsLedyI1LsDRPcFkbc3K7krYVW2OcbLuSf1Bbc8jm9NtGd3CgHxDOt30/R8dB2/UhLb8tLva0J6Oxq7HO7Bsvhf6jae5u+sz6ksq2A+n1rTyzrTbU4vfCNm+bjE3KYN/7b4GVpeexwcGee4r9mn++ROPonj14X9OYJrYF2NJBlsYl07mObba6K7l6jtTiRmJ2AY2CrOD0T+zvVKzRAAAgAElEQVQLBsfhwbEGs7PxoVbd0Yc/vbHFJbvl6QF4UhCvdnzKjhzBqPesCPGhXbBiLPD1Xnc82cd0wJfeoA67ftyAJ34z/C0Dc6Z5YtGk3Zgn/ImuM6dTHia+52f8d1tlFO4/oBqjph60ciTdawowUXKMjkEtlj+yDW/qz3xpSi9gatPvwp9fmjIUY4wm6cJz5CPk5igkGN3R5Pn05fq6NNQGa1Muth7Y/u+dV88O8mus0zO45eleGLB3m6T+QX8bgOsLNmDiLJO2YNQepG0vFh9NCcOGqfo2I4fC0B4nVeN6ffuCeG8Krxgbg/OTqH7v7IUVIbnG7brxb2i8h+48KjMMbbPpO7HNOvnjnPoiRtPS0dXK4ppxsSua3gEDg71h4ruY5Z9u3PbPF2EXnbxhahNbHQd9vWwA7qV3cQNCEblB8q5L2oH03kbPS4PVB/q+QPj7vTiprx+ZtmHCXbwODVIf0LvWdJ6lyrFwPaM2ITDUtxUn17Fwuctez3LPJPdOmB3nWD/grHoWi2NXOc0fUOjHM0/+Rn2NCyrUwiWdU88WLm4PB+kxcu8gfT8H2+SZtKAf1V2T2sqnpmOk5Fkk77vur9b6dsM7m4cBpv2/5Bnlxhjdtc3bbVNJmsp5aosd7cPCfKNpLHN9+3JZuyKWm5JKsRxRGEMT+n6W5lQW2s1LUwZQv3+yaZw1anMtGJcc6q9acD+Hx0HTgtoeu8R27+h4bcbF2rUM47zMe6l/FxvnO+IcXb7sje38jDDvBo7SkebzMTvmaS14TZzf/q33VWb9goX5jK1HMtcSls8w0136d1OY41jXblI9Ye25rOkOaf2Z/Nw4L3LtHMkWyxZ/r9DgpiEJeHi8sYozXFdRUVlNRnP5z7BnWibCb316IJ6yU4ALJRAaw4j3cprxzBmYO82LxPUu/IA4fDKNAt+XrcdjjeLbcCk67tNoJJ4/iz7U2VssF3UQ74vXsvAZ2hUraRHgK2vHUIci3ku8RAWyz/sg0V+4bhWun+KFQv8gvWipwLJHtuINw63u7I2VJNZGvAd6jhicmyR8JzyT/me77i0pt3D8gCqMsLpg0AzUVg51bj07xu/lKcMwVtbKCGRvWYNFIQNJhK/HBJqwNbUZwOw8QxsQ+N0cBD/pc1tsH9IyCx2OMDloEqdN7Vp6nNDez+JobLRlEWurPTpYfc6tL6EQ1E5pwrp+qty7I2nD0vIa2juJ8LkkwicI7V68Rh4Gim0+F1EWr0kXMm3fdL0tpgtz+vfdCFPje9bUzwhtYGCp0Pf4GrUNU7xNx+nOFTn654l9itzn1qd7Y+DerWJ/9PKU3rTopnvfX54yEFEbDP2UNXYOVrD+tNZSz2b1YuGxhPd0QqNwdawfaLx0c+tZrv3YVU75g4S2knlS+jwtq0trZzuvno37J9slloxhet5fIUky5gvf03tsOvGXey/Fm9nbj+pLRveci62SNqO/RuOcwPQJZJ7PrCzG44PuCibnUb+8jCzlUcK7ja66/qsgRl8WOpYW4SdI+oSmMcbAS+gT0xG813r7MPQZR6mfuY92t/HztmTMEMYcuXmP7Rq8NO3K+C6m/ab4e2y5/NxLto4lfWisft7UOI5I54+OjUuO9VfCMzp2P3He5+g4aEBL46FuHLU1f5YZj2XmitKxS66NSMdCof50cyv72rVu7GwaG8X3y/SdlTyPbrykOdUAmh/Q4vt9N7tjvb5fCd57BIVJluYerav9N/bTcvM6S/N7ab3KzUnpEeV0k/EcwwoHo3Zj2v8a9ynSOYx9ZOX6UtMzpe+Myc9yOsi+G7eKowR3dMPnpqFxl0OEN29Aty7Aja+VvYVevE5WLHCSgVXXQeQBnbyQJQ6cJQimVTXdIGlPI2kCqXuJao3Fs1l1y1xTnODR+oBEdBs3aOOB29CpCcLxPrLS6RYm5MSM+UtzboB1Mdo0yXVWO3VmPVuYRNniZzKIyA0gTQOFqQiXF0RpEtHUOBFrHCiMBcKyR0qQaTSIWBCeBuQyAkH8ysKEw1k11fgcjYtEtq9s38KYY5MPw2TH5mIEFVMn0Cy1NZrcUg7JgeIiln4SYtQm5M+TPptu0MpD8FjDop6EjV6gGYtE/feWvpMMbk1tT1fHW5JKJMK9eX2Q7RozHOHs91K4rmP1rFtclEwO5dq/Wdt3sB+Vadt21bOFMsmV3Vz4NbWFpuNt9AH2V6SNI11Rzya3tNRfSQ9rFOExJgtPpotp0rGu5f1oY11YmKAKC+FGi92mNC2eJxxoaaHc0JYlC/8kBi22C8k9dXMINIpmi3MKKtcnsbuwnuYARgJV+p7QxO7W33IsGw1a1MZc0K70faXsmKKvB5gaYsTnLQH6GAwb8g+VfaSIvjAVoZeyv3K8f2z+OGjOwJZobjpDJ5Rte69JF3ZMz2l6L3RiXG9MoP83XZA2NXIYxlDrItz4frr2olukB8iIJTW26D3m5A0ALXkBnNn+9c9j4CO2dWEhQbcob3URykSEmy20WFh8aZzP3GztvaF6/LEWmSaLN9IFZGvGLdtzQ3vmNn9dEW5ofYIYv3lYIh4aZ2GfcJdZwk0tC0YrzqYWQXst4IZKJWuZxEpmNMk1EWSmk2tjcWVPIzGg1E2qQEI+WFz1k3vB7e3g9OdKVsSsNXazO5mupEme2dIKmBGjlvRNpuc6tZ4d5yctVotFOK22Xm+2qmxu4RCssWKnSKvYUqu50DmtJ/fqJsu8lcmcFQucrOhrad05tb6k74a1gV1mImxmCTddwbchYhy0hBtbs4V+KABZjYtjpv2ByeBphb3u/TWenBjqv3ESIUx+GicqTX2g7cHMgUpvbfXcLBHe8n6gefVMfFsgwhv7Vhi8mYzbcvMtCM2ob5fUc0tEuAOW8Gb3oybtQxgPl8n12eZ9iPE4KyfQrcwJJG3EVEyLi2sGTxy58dnUq0qPWP7dlz6fRAyZLODdSr/fR4v7hsl8M1qN7UOd2q70fZ1FD4im4pgtSlhYmDYb42XFiK1+xMq41Kz+6jKMg1YXj8znl8Yi3OBpqf+rg5ZwYXwzmqM0thnbnhk2LeFi0SwJNOk76iJPMqe2f7nXzc7x30FLuO0X3JZ+0dXhuQFNHnxGZ5iNl/YvWhjPa68SET4kDg9de4nd0Ztc5CwMdHqLhd0TUKPVI13FnSv1Ja9fYxctYUU0xN/ghm14WckVXNZFrRki3NBRbfCy4ubdHOuHnEWWLHGNVnrzl0TXcVG8seCWY3D9NXFjseWW7WxLuHPr2UF+tgYkGvzfLw2z4I5uagmPQTBqscjMtdpEhMu5Dxl1TDKi3VClwnGd3GlBx+DloP/iEljCnVtfjnX14lmmIpzcOaVugEJHnZUkDACmXgZ61+4NtRhI4RbrEaBz8zYdFGQmFqILO02Gjawt4t98cVR057TWH8gP9lYFll19RgsYWjm11dVzsya1DvYDBh6O1HMLRHjjwqfBNdbUJdSCtcIZNe/0erbVlzYW2mSi7ZAlnC7Wwn7U2ZbwMpo/FJDBQhfiJr8Y8VUBpZmbddBBC7Tpwp7pQqDknvrxQAyl8q9FIiWfNPqIYp/mNkYLic5oVXrrnDi3ctL8TSiWzbYlI94kDBpDGwUxfzJA53lwRh8iKLsI4wCLFvQDDtytReNg0/3kxiZL4tTWwoThqnJC2pbQMj3H9F70/ZZypPUxDvOz9M4ZhPq5ARJ3dP28zMgF3lrYmkOV4qL2L5aliYkoRoX2q1+gkzW6tGDssCdMSd7Q0zT+wkqYp23tZktf2WpPppVne3HHwep2yWlCYjalkCFdsIRfThEuX8k6+CF2x4Abv8yiO7okDsSaJVxHt6kxwEqcurVGJbUwW463aE7jlYs/tdUorXdyOuEiFZVNbctVlnDDi+68etat0tp++S3H7zbPEm7ivm+wYphYHUxjkI3i/MgVeqy1RIFSy4hhIiJaBSDJHyDXD9hwpXSg63BufdkzsWoqpPyquT6miUS4wZXX0FZFEU5iW+ou1egqJQxeYs4DYijEYNKkzFZMuPjeltaia7qPSRyVrcU6/eApM9hbFOFG4sIw0ZaJjxUu7YLY/9ZUz813R29ZP+pQPTs8+ZZMduWu0TjxMrE+OfDuyp3i9Hp2tFyNIrx5lnCH+1GhnNJFS4uWUGPuxovUhvFUuuhjh3gxsejaN7YaxnYLYzhM8tE0LiLqxwhJPhsx/taC14Wj1Wd63iVpV/YsOksXIoTnNvT7emPIekTrci/Q341cdW0KfsvjUvP7q0s/DhrVl9yCs9XQIZPaNjvf0iKodVFlv0u8HTHhjX2pkCMpHWlnyOXdPwDB/pRjSZoItpLyLtGYbm40admb4Nz2b8GzxaSI5rkjdO1KaNeLjHJtNOU5asq5ZS5QbfZLFt4/qVcfzMIy9YW2ONZJH8qWCDedV5lYxa/wmHApiVuHxOPB8Rayo7vWHd04DrqpUBn45OlyPGYziYT5i2SUpEFM4iRxgxUGKllLtaXGYE8j0Q32RnGccqv3Nt95e1xbrVhPbVzfsDBwyWPCRbcd59ez+eNa52d51U/XOa3vZCkxm5UkWdKOxp5Jnk1LuL69UXb/+4ziZE29Iiy4ANlsY3Yc4Oz6snel1rTDt9MSHlVKz6RPbmb8dMK7IiQ6dNclMbRhCRfah5hfQS/2hQRSumQy+qsaTdosWAFkvGlkRbjZBLACu44IYSwnKZeFqRizsw+yo2qNDmlF9ex4oiO5h7bdDzhUz6buh1Z4myWQMyTisjYxsUdwNLeO9ULUtf2vwNtSwlNJgY2ez5q7qNwYZzLpt9mPNk0ExXhhyveyiCyh98m6fNuzkGkiwhsnf4bn07W5NNTpvZd0wsByXK1x/2E91Ex/LCV4a0qkKp20C+Vv8gaCIaGVJa8LR9qQ3DnO7j8s3MNmHL0lS/jUcl0dCOE9NOf7pBPIg00SE96Cccmh/qoF9zNKzGbBI8zyOKibn5pztOS5ZTlnkFkVmS0ON9dIZJr4tum9sO6OLr2PcI6Qq4U83kSxberV6kp3dGfPa23xk0myJhHhhvmKNGdU09+kie50Ndl8S7iufLCaf0faSgz1afu5jNuWSb6BRuMGi3Czd7Bl2dGtuFk5PFAYBndDTLg0Nlw/uDtbhBu5wTcVvHFSb89CgjiguduRwdSOxiwbV9U06UkzyrxsXF4j0eFwHZie6Ip6NrmHHfykq37SDt7ws0MiXOzI9J2bIQuutL71K8jCarylzOy6J5F33RSSVVnrKG27+zhSiU6ur8bJh6WJqX4SbIcIN7WEC26YxtnHLbnS6RKzmXkjNL4r8tZKI/YG105LmZUtCKzmxfvKWRhcJMLFjM7SeHdH2orkHEfr2cLk28zaZE/xbPYDTqhnaTnsWe2Xtmu54xu/d3yB1ToaJ9ezfvImjBVNO0roRegZfe4WmUm/kfeKPoQk64wvMsWFJxPBajqGOdSPGsZKff9izyKp2cRUmq28aXHMoqebbP2SpSpJ2AW9HIUbdsnszCJXe46+85L+Q1IWuzMh2/OONR7j/HbVEnd08zA6Xf0L3pRfgZIBFtQiOEROhDdzXHK0v3K0f5RZjLY9DhoXUt4C7aA4tdrnNd8SLm2bcvMy3U5GhutWYaBF45zheS6RCHf2+ClWmY0xQK4Pa6EItzrnd2Rh2N7FJsPzWtypwtCGTYS3VJCzJRxomQg33YqnWSOA7MHmcSCutoQLHX0YCmW3/9BNTIy3GbFDRBs9manFzfZLKrvtmORlutQx4cLjOG8S4Dg/V4nwxuqyMvE0TBCMkkHpraEFRtsu6a9maaBzpFN04LVyXn3RzY0mH6ZWXuNJo9FqvcTyKC42mFkAdDsgCO9XkxiQPKwsQ0tudLbOM3xveZJhiZklEW7qUi/Er48QrTeXyBLu1PeyBfXs0KTW8X5A+r5aFvp2iiA7RLhR/cscL+2XmrdgY/+L7dT3WbILh7A1ltkkTv++Z/lTklL9lntNY4BhdwH9RNng8SMkrrSytaep26TtftREINp0PZazwJlav/ULBeL2Y8LigeDyTRnKz0iEtamFXr/tqS7fiH6xQSZDtFiTRuNBU/szhMeZhXOJ9yohF1wvrD+p95wSOBq2HTUS4a7xnHJuu5Jpz/aMd+IxctnRJdvf6a3hpu7ojVtfyno26PthO8tgc9Hwco2DsrvmCKzlRHhL+1Vb55t7kNknwvXv4rJaRNGOAI8J3mliveTqwk7F9q9/FwRLuGQHDHFnFeEdkd0e1f4+VO5I57d/2/N7S9nPHXVHt7VFtOVtQe1jZz15sD3jLItwl+4TLqz8OOp2btYEhEl7Ui12CftsWxroDIOd2f7YlhqDlUYiDpqGhE2WGqSuU9K5b1hptHZM5nRn2+rk6BC5fU31+4+nGSwV9r0/TjzKifXs0KRd53pj7JpDW9GJ2zPILHRIVucs7hNuUg65bKzChEhqBZfrkMTrw2TrDsnqt9le5Eb3dVUiCifWl0MWAMl7YxrLp39+cSJOSYFAE7D1CJPsq214TwJQSC7eXSl5kI67ZFFMTHZi4d11YKXfmteLJWFl+LsupkqIBdfvfS7nxuqCmHBDf+K0/teherbQxdjdH5qc35zzHKhnuTHH6uTbNJZS5p7On8jJMXXi+yx5BtmYQlPLnWH7TMGCYRCL70nydUg9yeTCuGSs4Hb3o2Z9tGQ7L/0in+m1jD2PJB40pnk7pEkfDffRP7tu54smN3cjTuJ9m7zeGscXo3fcfN5hurtC0yKeYetEcseFOwqX6ffubawnwdLrmnwDTp2/WRjX7XVHt5lQ1tRCd6n7K4fu19JxUD8WmuxLr0NtwxIutlMZd2ubfax+jmrankVhbB76IZ+DwTQmXGfIyaSEuIUbtoreJE3hlYbkrAZ3dNOEiQ5a/O2a/TqxX7Vzfm/m/Wg6xthVbiccZMmIxJZwh+BenphwQ1GdspelyaAlsaLJE7EkvEws52YnS2McLFnATU+yYn2TrNDbt91Uc10WjS0CtmNAXCXqiIlT6tmEbbP56c6Xdc+SthnJQobxJNm0Q5csilibRDXLEiPsE2sQjuYiw+akxKEuQOYkZ9WXzU7ZwNBC25M5Xyp6xUHc35C0yOCOLj/Yiwl6GhfDLMSyNlOc2Qo7kRfhTe+xWfu6hJZwsdZbSz1Lm6DNiZ4T+oFm1rPsa9WCcjZez2ULLKaMnLFntEn/JzvOylmVpZNV/fvemHjSJCRCKsolCVPFTOTN6EelT28Y9+TCd8zFrSF20prXjIn7Pd3MICbkxnGbCZAkhW0UJVa362oa148adkQZa+J1J2Vlx9ZfDg8bTuk/LIURWSiV9J2xOddruoZR/bd0XGpuf9XS+zVnHGwGE91jmI+Xt1K9ohMlUYwtpwz7JGwl1zRv49L6szaHNIz10q06m3LuWHZHpyIK9+9UqyuLpF9oCq+UEduGMrf69m9oTA5YwiXZ1G2/w5L8Eha2RJS/hkzeDOG9J+PHfQZjhpCzQn9NW2GSRgsvNuvGhiWcvCMGCve9VOOobcgOHWFVhJdXVFECdfnP8EmbHLohn8QEmAATYAJMgAkwASbABJgAE2ACTOBqJSCI8AfG0cKXzEfBIvxqbRb83EyACTABJsAEmAATYAJMgAkwASbgCgIOi/BrniFLuJJ2HNdo0aDUQEX/a6D/KbVKcRNyYTNy/jABJsAEmAATYAJMgAkwASbABJgAE7jaCShII9fTf1RQ4OYhCXhoXKwsEpuWcK1WSzqcrqZQQaPRQEE/K7Qq8WJa4e/8YQJMgAkwASbABJgAE2ACTIAJMAEmcJUTEOSxlgzVCmhw8+AkPDjeQREucCS7N12IrOH0T6ttICHuJkjwqxwxPz4TYAJMgAkwASbABJgAE2ACTIAJMAEdAYMIV5FWvn5AHB65PkEWjVVL+DByR1cISl5BIlxTD62yyR2dnNFFec4fJsAEmAATYAJMgAkwASbABJgAE2ACVzsBBYnnekUD3Clu+/5rU3HzoMjmi/AhT26Byk0jxn6rtBrS8yTG6cLkoU6WccEuziL8am9o/PxMgAkwASbABJgAE2ACTIAJMAEmIBAgR3RFHRR1Cnw+uQdSI72aL8LHvbAD1XW1dGKT1VtIyEZR4eTr3kB/ZxHOjY0JMAEmwASYABNgAkyACTABJsAEmIDoQU7Gam93JRb9exDJ6Lrmi/C3vj2JNX/kUk62pjToSr1FXMiWLmRJ5w8TYAJMgAkwASbABJgAE2ACTIAJMIGrnYDoK96gxfAeEXjp7vakwQWDtvlHUVpWbTHD2o7jlZj80Xao3NV0poY0vYKEt84qLrioC1Zx/jABJsAEmAATYAJMgAkwASbABJgAE7jaCQih25q6evz38e7o3S4INTUOiHAo3fDyp3uwfv8FeHp6ElPBBZ1yvZEQF0ztnCH9am9m/PxMgAkwASbABJgAE2ACTIAJMIGrgwClXSNbt7BTmC4TeoOyHm5aNelj2kmMBHhtdTUGtg/DPx/pBl91A6prBAO2+ceqJdzHW40DJ8rwxjdZ2JddBF8vT7ipyQpOvu2CyueY8KujsfFTMgEmwASYABNgAkyACTABJsAErnYCovAWdbCQuFxLkpzEONmmNQ0KVFZWo0OiD56/pysyE/zQQLuL1dcIRuxminC1O+Cu9sDqnRfww8ocEuIFqK3XwkOtgpJ80RUK1dVeD/z8TIAJMAEmwASYABNgAkyACTABJnBVEFCQBVxLgdpa0fot7BpWW18PT5UKGfGBuG1UIgb3CEdDLclzhQa1NfLx22QJr7IY2e3u7iZavN3dVCTAizFjyQkcP1cumtUr6YINYnw4f5gAE2ACTIAJMAEmwASYABNgAkyACfy1CYjbdTdQaLZKSVnSlBSyDXi5u9NWZN6487p4dE4MRm2dELotbCmmRY0gxmU+VkW4B5nChSzogtu5VkH+7xp3LN2Yi017L+Lg6QpUVNf8tSnz0zEBJsAEmAATYAJMgAkwASbABJgAE2gkIIhsFTw91OR2HoAB7QMxamA01OSlrhZd1Ol7yqMmJDVvqLWwRZk1SziTZgJMgAkwASbABJgAE2ACTIAJMAEmwAScR8CqJdx5t+ErMQEmwASYABNgAkyACTABJsAEmAATYAKKklLLMeGMhwkwASbABJgAE2ACTIAJMAEmwASYABNwHgEW4c5jyVdiAkyACTABJsAEmAATYAJMgAkwASZglQCLcG4gTIAJMAEmwASYABNgAkyACTABJsAELhEBqyJcraadx/UfJaVZV9H+ZwqlG4SfhfTs/GECl4KAsP+e7mNxNz3ZYjSdZ/y1+eVojz/J5U2/N/9d95fG6ws7EDSWsOkXwzUbv9P/wew8YY9BOj/Q3/1S4OR7MAEmwASYABNgAkyACTABJuACAsKWZBpN0zbedbRdmdzHLhGuoDTr7rT/mSC8WXy7oLb4klYJsAjnBsIEmAATYAJMgAkwASbABJhAaycgGNY0Wg1qa+pF3Vxb2+C4CHdXq0QrOH+YwOUgwCL8clDnezIBJsAEmAATYAJMgAkwASbgCIGGhgbU1dXBwjbhsGkJV7sp4ebm1nhvLSkitoY7UhV8jqMEWIQ7So7PYwJMgAkwASbABJgAE2ACTOBSEjDo5fr6elRW1cveWlFcUmkx0NbdXQUvT45TvZSVxvcyJ8AinFsFE2ACTIAJMAEmwASYABNgAlcKAYMQp+3Amy/CPT3V8HBvsoJfKQ/N5fxrEWAR/teqT34aJsAEmAATYAJMgAkwASZwNRBwSIR7e3tAcEcXPgY1z+7oV0NzaV3PyCK8ddUHl4YJMAEmwASYABNgAkyACTAB2wQcFuFuJMJ5MzLbgPkI1xFgEe46tnxlJsAEmAATYAJMgAkwASbABFxDwGERbrCEu6ZYfFUmYJsAi3DbjPgIJsAEmAATYAJMgAkwASbABFoXARbhras+uDTNIMAivBmw+FAmwASYABNgAkyACTABJsAEWgUBh0R4gL/XJSt8aW09/ns0F3PPleBMdT1qLeZsb3mR/FQKpHipMTU9CuOjg8Ut1wShR//Hn1ZIgEV4K6wULhITYAJMgAkwASbABJgAE2ACVgm0ahEuCPC7dp/Aivxy1Gq00ChVrq1OYa9z+hekUuK9zCjcER/Oe5+7lniLrs4ivEX4+GQmwASYABNgAkyACTABJsAELgMBiyK8qLjCos05MMDb5UXVkMJ6bG82vjhTTAngtGgQ/+v6jyDCySAONzJ/L+6RjBHhAa6/Kd/BIQIswh3CxicxASbABJgAE2ACTIAJMAEmcBkJFJdUyt5dcblF+JbCMgzaegwNDVpRfF8KAW4gIdjbNSTCuwV4YlO/NnBX6rZj40/rIsAivHXVB5eGCTABJsAEmAATYAJMgAkwAdsEWq0Iv333Scw5U0j2bwU00ucQ1LgYoy38x3XSXBDiCvrP8p6puCbU3zZJPuKSE2ARfsmR8w2ZABNgAkyACTABJsAEmAATaCGBVivCO6zNwv6yal1yNP1DCj8LvuJaitl2VsY04epi8rV64f/pB72yE2zfgkv8yxlReD0tuoWY+XRXEGAR7gqqfE0mwASYABNgAkyACTABJsAEXEmg1Yrw1DX7cbyytsneLQhwNUljBSVPUyrgo4/bbqktvI7M7FUaDUlxuqCW/tU1iEJcFOH07/nUCPw7I8aVdcDXdpAAi3AHwfFpTIAJMAEmwASYABNgAkyACVw2Aq1WhGeQJfxQeU2TCHcj33C1AjeG+aGbjzu8SX2rJVZyM4J27itWTyeWN2iwtLQK20qqoKhpgJZ+N4jwV9MjMbUNW8IvWwu1cmMW4a2xVrhMTIAJMAEmwASYABNgAkyACVgj0HpF+G/7SYSTOzqVXkHu54Isbu/rjlUdwxDpQXHiZBFX6oLDzT+0nRnIvVxU0jY+oiu6hxvmHbmIW3MqofTwhKaiik6lLdHo3D/mxwQAACAASURBVJfTyB29WZbwPzGt+z2Ya+vG6IMpKz7C+FDDgfaeZzje9Hwgf+kTGDV1i/U7T5iBnZM6yB/z5zR0v2cu+kyZgREr74HcpfpMWYGPmgotex2xHEcetHwfm2zsO4BFuH2c+CgmwASYABNgAkyACTABJsAEWg+BVivC2675E4crdJZwJYnwBtojvLu3G5a08UUUuaNXl9dBSFquoP+IQlrwJie3ckE5KzyUUAqu62JmdXI0t2IV15BgV/t5Yu7aPZi4OQfKMYOgIfGvrK2hfcmVDohw88p1SJTmL8UTo47gwZ2T0AE6gY4ZO2FJPwt3Fe+zcgRWfDQejdpeUpw/p3XHPTAV4flY+sQoveA2CHvd31aOkApuub8B4jVtrzjoStFnisWyOfJKsAh3hBqfwwSYABNgAkyACTABJsAEmMDlJGBRhBcWVloMtw4K8nJ5maUiXLSEu7mhk6cKP7fxQ/jasyg5WAClpxu0VXX0T0PCWwWFjwra6ga4hXnD97oEKP08oNSSG7s+m7qmnmLMSVgrVG6NidUF4a7wUmH273tx+4yNUPbqBE3HVBLh9dA0NODl9OhmWcJbIkrtsmTryctZpB0T4YaqFIT+dKSL1nn7RbhcQ3Bo0cGBFsUi3AFofAoTYAJMgAkwASbABJgAE2ACl5VAUVGV7P0VhUVllkV4oK/LC9129T4cNrijkwDXkBDv7KvG0nhPBM88hLLcCihIQCuDPeGeEYj6nHLUn6VNzym5msJNgaBHOkAbpkTpqTNkCSfX8noNfKOi0VBTjarCQrKUq0XLuaa+AWGpqZi76wQmfr8NyoAgaBKioGyXCE1NLV5OjcTr7eKa9bx2CXEZq7CReLViCReuPz3d3C3cMREu4wbfZwImkEP9XBnPdjPxL5ZzKmw4wRM/c/f5ZkGVOZhFeEsJ8vlMgAkwASbABJgAE2ACTIAJXGoCRcXlV5AI93PHkjh3hMw5gvKcCigD1Qi4vyPUyf7Q5FWidOZB1J0ohdZTgYD72kMTpEHegUNiNnWNhsR2Ujq5sZeh9MJZuJEIF/5Gxm4kdeyEuXtPYeJcEuHR0STMKd48LhyalEi8khSB1zJim1UvpiLZzDIsxF5PTzdzzb48Ilz/aHoxTYHqNmO+bcFgS7iekLDjXeOPTb+If5N+p/9D46KC4Tv6g/BVoL+7LeT8PRNgAkyACTABJsAEmAATYAJXCIErR4RTqrROJLqXxrghYPYRVJ6sgHubAAQ80B4KEtIKigEv++k4qjefg4bc0v3vTodnQgDqK+p08eL0H5LitMOZkHJNCCLX1ZCQw82DYsJnb/gTt/+4G0qylmvc1VBSPLkmMhCvXNMFr7Vp3hZlLbKE20qspm9YFt3RbZ1vITGbtMwTZGLPG13lpefbbQU3vA3OtYazJfwK6WW4mEyACTABJsAEmAATYAJMgAk0ErhyRDi5o3cU3NGjlAiYcxTV2ZXw7BIK/zvbUkx4PcV1q1Gx/CSqfstFvZcSgfe0gTJSjZLT5I5O5wofrV61iYna9CbK+vp6RCUmYO7u05g4b6dOhJOVXKlSiS7sL1zTCf8amNmsJuOoJdz0JqIwzm5KZiYI4ZmJH1lMzuaYOzrdVZ8VXXQZn5KIqVNlMq0Z3Ofz85EfGiqb+I0yw4mu6c6wptsDnEW4PZT4GCbABJgAE2ACTIAJMAEmwARaE4ErRISTIFao0NHfTRThft8eQe2FWqjDveF/bwa5pbuLQrx83jHUHSpBjaoBQfe2gVucF8rO5DWKcDnwDSTCw2KiMOeP47ht3q4mEU4J3AQr+bP9MvD2iM7NqjPHLOFO2qLMwezoK0dMQeLUlfrEbJLHteA6bwbEYBXXW8qNM7HrEr0dedB6dvdmQRYXVQxnWExfIHvJpvOMvza/nM4d3LBgY/q9+e+6v5i5lYuXYHf05tYvH88EmAATYAJMgAkwASbABP6KBFqvCF+1xzgxG9zQMUCFJZGA3zdH0FBGruQlNfC/qy28BkSj9kAhSqZn0bZlSlRp6hB4bzrUsZ4oOnXOighXUEx4PaITYigxG8WEm4pw2u7s2YHt8PbwTi2q+2bHSOsFbWKjW7heoFvb45tK6JglnATytC3oMykRMw3Z0c/p9guX/cgklNMtOvRBnz5bsCVRvwWa+AwrMWLFFGAqbYGGKZgxpQ86kBXdWR8W4c4iyddhAkyACTABJsAEmAATYAJM4FIRsCjC8worLJoXQ4O8XV6+tit3N4lwwTVcEOFBlJgtQgvfmYehqVTCPc0fvrekQRXkCS3Ffpcvz0bdHwUoL68gEZ4KzzhvFIuWcCEAXP5xGig7emSsIMKzMXHBHnJhF9zR3UQxL1rCBzRPhLd0mzHyDRf3BDeTwHbsse2YCDdUpXSLMkn1WrOEm7ifm+5DLhtH7sSWwyLciTD5UkyACTABJsAEmAATYAJMgAlcEgL5RbSrl8xHcdlF+K+7jC3hGooJp+3IFoc2wIMs3j4xoVC3DRATrmlrKTMbbUumdCOxfqICF3bmIOj+FHinBaDg5FkxO7rwkboWC78LoeF19XWIT4jD3D0UE75gH4nwqBaJcDmYzbaECxexmPRsAmbsnIQOMjeyawHAojXdARFuUgaDCJ+Be8gyThHmlGl9CtnAR1GyOLlkby1t4SzCW0qQz2cCTIAJMAEmwASYABNgAkzgUhO4MkS4YJVWuqGDPyVmSyQL+A+HUX68ShTRoO3EhB+EpGtiAjba+1sb6IaYe8lNPcwH2jo6SJ8JvfEHIS+bcLw+TlfpqcLsjQdx+8IDFBMeoUvM5pAlvCVx3bq46abk5hbEtknstbTBOMcSrncft7jxt6UM55LyW3FZn7LiI4x3kkc6i/BL3V3w/ZgAE2ACTIAJMAEmwASYABNoKYErQ4QLm4up3NGesp7/3NYdCdoGFNG+4D7e7lB7q6GlLOZKNyXqa+pRUVoND3KXV3uRVbyWBLlISPivFu6+HnodLvxO31fUoLZOA88Ab8zZcgS3LaSY8haJ8JZWB5/fHAIswptDq/nHvjTp30hrE47uPTNA+w8gIjwKytIizHn7Q1zcl42nn59CyQ+jUX2+GLvmLULl2TPo0asXfBPSUBoQDBw4hD8ObMack+vw9LuvIi4+gd5jL6g1HnDz9ISnB4V91Fbh+znvIjI8ABkdhsLdMwAeHmp6O33g5kX/1DU4cTgL/5j0IoprgLCIcKS6+2NoUnsUhavgHhKJX9dtwMZNazH55ZfRrnNveNP3PgpauHMDSkoLMWfu1ygsysMNN9yIjLYdUVMFnMm5gNj4UMQnxWPBgh/x+fSv0aF9d8TFJKBTZjucOpUNhbsS38yciZKScvTs0RvJyclIT0tBWVExyktLMfeXtai8WIwBz32AzDbRWLbnFDbO/xgPptTi6WfuglodioL8bHw5Yx5mbzmFx556FYPbxlNPVITo8AicIG4zvpuLY9ln8H+PPgJVVSUiQgNQQ/1bTkEezkz/BtcHhGPQk3chZ+c2THrtDSTHZ2LksP6Yt2YtVucdRXB8PKJTU9G7dw9kpCYiN+cU3Py8UVpbhxUffIWHSmLR/6E74TXhGmi8vFCRexHuvx+E16GzKPekbRvPnMObv85CbGISbo7pjtjHbkXh2A7QbDgANYX1NHSKh39aHLxmrMPbDzyDldFV8GubgOEdeuDxxx8D1CqsWPED/tjwC8Y+NQ1JaalwqzgN5fnd0J7PAVIGQxvXCbm5OSjLO4eQiGjaJjKw+Y2Rz2ACTIAJMAEmwAT+0gQSkq6u+YFFEV5QWGoxJjw4yM/ljaDtij9wuIys3XQnhWCVVqiR6aPGshQFEjzor/4+OJh1FL9szqJJpw9qKytxTfc26NSxDepLq3Qu6mIouM5NXXBX/+nXzTieV0ITezcE0gT776P6w8OdhDztMT5n2zHctuggi3CX16zzbsAi3Hks5a405fl3kZgcgN59O6CWEiQEh4RATULxh3c/wfEt+/GPB1+Cf2oKaovK8ceyZSRcDyKFRFh4dBrqfULgTqL80PHd+OHUBjzw5rNISkxGDdRQaz3h4+8HpYcKnmjA/HkfItDfA+0yh5DwDoC7O4lzrbCQ5g1Pby3OnDyK5559CedLqhERGYNkTz8MS2qHskg3uAVFYvXGzfh93Sr8Y/LzaN+tv3h9BZXTNzgQ5RUl+HH+t7hIAnDcuGvRPrML3N38UEaLdZ6U2iIqNgrLli3Fhx99SgK7AxLiktCtU0cUFxehqLwYP8ybh/z8InTp3A0pKSkk1NuhmsRpQV4e5iz/DaXnCjBk8ofo2C4By2lh4ve5H+KOmCJMmnQffH2jcPHCScyYtUAU4bfd9xQGpcTRQkMFwoNCUExeOh9O/wrZJISfevgxeFBCyfAgX8BdJYrwY+//j0R4GPo9fgdOb9+KZ998C21TOmP0iEGYv3YdVl04Bb+ISEQkpyAhMQ7t0hJI4Nahnvqzc0UlOPT9ItxbHI0ut9+Ikpv7wqdejWBPH5Qp6oD9p1BfVgnvJdswefmn6JXaBTe06Qftdf2g7p6GBuprFSWlKFM2wDcuAkFrD+Odx57Dr+oLCM5IwsD+A3D76GvhHuSDtRt+xs4tKzD2/6YhM60NVIU5aMjdC6+q86iO7gRNXBfiTzzPn4VfEIURqYNc23D56kyACTABJsAEmMAVR+BqE+GFRZRlXOajuOwi/GeJCCc3c43KDe1por40RYkEDdnlgv3w9fLdeOBfP0Eb5AFtaS3efmIMnv1bT1QVlENFolu0f5N4cCP3cgVZ10a/+j1WbT8M0J7iSSGB+G3aXYjz8yKrmxZzdxzHRNEd3fkx4VfcW3CFFJhFuGsr6vVXP0Z0lAcGDOqKmgYNAkOCyT6twex3/4f1P63EC+OehH9iIhTVDTh16E9sPbQNCrKudkrpgow2XWl7wJM4eWgP5p76HRNefRQ9uvZENZmn1QoPEuEBqFNp4Ofphp8XfkrvawMy2w+GO4l3NVlXFWQtV3uTWPd1x8WzpzH5uVdw9NRFREYnI86dypSUhLpoL7gFRmPDjt1Y8esSPDnpKXTvNwTebv4kwskjhhbnKipLsWTpPJzJPYURI0ahXUYn+HgFQ9OggtqjAX6Bfli9eiXefe8jpKW2F0V4+7ZtUFdXi2IS8N//8ANZcc+jd6++iImJQSLlj1BSn1JNi36CJTwv+zyGTn4XHdunYc2B01g15yNMDDmL5198BH5+0SguysWs7xZj+pos9B92IwaSVTm9TRjapKTiSM55fDpjFk6dzcOdf58If+qzEmMi4EfW8GNk0T74n/dxnX8o+j56G05u34LJ//kv2qV3w7gRg/Hj2t+xOPsoQsm7ICIlGaFhQUhPiqHFDE9oyMPg+Nlc7J+/HHcURmDcnXdCeec1qCavn0oS51VqLSK9/VBPXkTF78zFq99/jCFUX3/rOBiqjBS4nSuFwscd1aMy4BsfCQV5CtXO24BpL0zBxpBKBNJ9eqZl4tHb70C5too8EZYi++QeXPvEf5EemwRlYZ4oxN0a8lATlkp5NtJx7mIhCi+cR3AYXU9JCw38YQJMgAkwASbABJiAhACLcB2Myy7CM37eiUNk0RYt4aIIJ0s4Wa5WJ2sQ6edLspks3b4B+OXAeTzx3vd47cHxuK1bErTlNIGk+HGjj5bc0smaXu0dgEmfL0cWuWTOeuE2JCiroKmrg9LXC9/TlmgTlp2EKjoKDS3Ijs5v06UjwCLctaynvvIxAv0aMHxkL9TRilZAcBACfTww852PMGPaF3imz73oO/QaBCg8ceTAbizds4o8VNTomt4VyVGpKM87j9O7t2FR3nbc8s9HMeqa0Sglwa6lJItqtQfcyZtFuN7KZV+hvDIf7dsPg4dPEFS0m4GS5L6acjV4k2t1ceEFTHllKnbvO4XYuDaIUCswIC0GtaGe8A5Jxs6sY1i48Hs89NiD6DNkOHw9g+FHuykIIry4pABLf/4RR44exPDhI9CxQzf4+YTCTXCLJxHuRe/+xo3r8cab/0FyUgbCQiLIVTyMyqCEd4APZs+Zg+zsHAweNBT+/v7wp2v6enrBm9zp5/26DjlHz2DE8/9F247tsO1IDn6Z+xlu9D6MF159CsGBMSgpPiuK8C9/P4Leg69Dv+QYpKeHI4Xcv4+fycVX383DwROnMXzIUKRHR6Bbh3bwD/XDpp3bcfaTr3CtXwh6PzIRp8kd/eVp76B9m54YObQ/5q5ahV8vHEMoLUaExCYgtQ0tHtC/AD9PuFHYzfb9e7H5q8V4rCoZw2/4G+qiwlFPXj/+PduixlOJ0rpKcTGh4KMfMe3nmejeqRuui+kK32FU117uCPvjDOq7xqCUIng8EyPht+cM3nrpFSzzL0R0Rir6p2Ti4fvuwtmis1i4bC6qKi5i3GNvIYUWMVSUp6O2sgKl1Hl7evhQmfxx/mwOzuefRXgUuaM3BLi24fLVmQATYAJMgAkwgSuOAIvw1iLCl+5oFOGUJQ1asu6oyKI9ya0APfJyUV5bjxCy0JwprcE/Vx7AU4PS0C7EB0UV1VDR8aYfIRFbdLAPPtuSjePFlfjnNRm0lRm5rZPMJ2d1fHmgAL9VkBsruclqhcRslOxN2KLsH/3b4b/XtGyf8CvuLbhCCswi3LUV9ebrX0CtLMb4awdRTDhtDRjgTyI1ELPe/xRvvfwGbo8ZjVtvvxvhCl/s37YJ649vRTq5rnfp3BNuHv44e+Qojq9ZhWVFuzBy8t246bobUVhSSZ4p3nBzI4s4uZsHk8V17erZyMs7jS7dRsObLL+CCPdQBUCp1sDL3xelxfl48/U3sGHTforjbo9gZQ0Gto+Ae3QIVH4J2HvwDFmsZ+G+R+7BsFHXiiI8yMOXzleKMeErfl2Evft2Ydiwa9C5Uw8KYyZLrJbiztV1ZJkNxt69u/HPqW+SlbsN/H0DERYUSK7kPvAJ9MX8BQtw7NhJDBo4BJ4kvL29PBBMVvwAPz/MX7UOp47m4ppn3kR6l07482QOFs7+AtdqduAfrz6NWHLLLyg+ja+/XIBvNp7AgOG3oEtMMF1bQ/cIhhtZ+ucuWoYDJ3LQp3tvtI2PRWeyRAdHBGHX/j04+/GXGO8bjF4P3Yqzu/7APz/8AO3Te2DwwF6Y/euvWJV/Ev7RsQiMjkNcQiySY8IQEuoLf7KK7ztyEFsXr8ETJfEYcvNNUPqQ58FuihfvnAR0iENlZTkC4yJR8OVivDzzPfTs0gN/D+gAjwfGofjm7vD87QA0u47Q83qhga6p2n8a//vf/7AxqALeSVHI7NgB9//9FsqpUYaly74n0V2IIfe9hKTkVHJh98H+3AIcqiCPI2UdekT4oKEqD+eKz8GXQhp8tFGubbh8dSbABJgAE2ACTOCKI8AiXC/CLxZYjgkPI1dwV3/Sl2zHUX1MuBicTu7oFMwJ+HgCx04BOw7o9hgTBLcX/b2qXhcDLmxHJpzQmBGdfjb8TnuCkwKga9GX1RQXSZN08TsN/aMJsfiPLHTCvYTLCCJ8Ur8MvDOis6sfl6/vAAEW4Q5Aa8YpU1//Eg3VZzHxlpFooPdBcA8PJ9H609ez8cazr+PpgXdiwKgxQEENjqxbj6O5BzDwhuHoNngo3CIjcPqP/dg9azbm5qxDl0evw/133ouiogqyUPuTEKZFNTd3hAf4YuO6eThxIgs9eo4j0R2qe6UpblirqIZXQACqqsrw7tv/JjG9g4RyJ/i5l2NEn2gEkFW1EuHYf+QiZs78CrffOxEjxv2Nos7p+rUKBIb6oKa2Ehs2rsJWWiQYMmSYuEBQV0NeMVUNCKHdE8Iiw3DgwH688upriCFXd0GER4aGkOD2QFB4sBgTfvDgEQwji7+vry98fbwQ4ONLLu1eWPz7Zkoal4uhj7+ItO59yLJ9BvNmf4lxdRvx3KvPIjIiASVl5/HVVwswY8NJDLzmVnSNCoGHVx2iwsgyTbHZC5avwTHyzOlFid8ifb0RQu73UbFhyKfFg+Ivv8UYipHv+eDfcW73H3jtk4/RPq07hpAIn7NyFVbk5cAvPJbc0duQZ4EaFMaNJBLIQdFhyD6fi72Ll+LJskQMves21N0+FPWHzyNg71nyRGhA4Xn6OSIUedt3451fv0NX8gIY07YPfK4diKpuiQikelacz0cJJc5TUx35kij/z3MvY31YFQLbJaFtUiruufM2WsCswKJFc1BbVYxrHngZaRntkFXhhrUnirEvOw99g5UYkxZC1u9S5BbnwT+IkuZpY5rRCvlQJsAEmAATYAJM4GogcLWJ8LxCCzHhl1uEt1mwGUeqanW51YSWpyR7NbmIKiheFDQpxJkLINMTiWqK6CZRLfzPno8g3BQKiUo3pJ8j1a2ljMriffRaXhThfdvinZFd7Lk0H3OJCbAIdy3w196aibLCw7j39mvJNZwUHi1ghYcGYdVPy/HOy//B+3c+hy7jx6LkfAk2fTsPe7esxYixw5A6oA8aKGt6/ekC7Pl8BmYeX4Xke4bjhSefRUERhYtQRjTK90XX9EIMib0/tgmW6h3o2WssWZ8jxVUxL3eyhFMaNx9yD6/TVOKDd97Cgvm/ISq6I/y8SnDj6ESoKX68qDqIYqprMWsWZRK/+XqMu/EWKOt9UX6hDGntYtGgqcWmzWuw5reVGEyLA337DBJFeEV5LcIj/RFKQvTw4YOiCA8NiUFoMGVfT6QEZ9SdePl7U1K3+di3L0t0Rw8PD0dUZDg8iYOmvh6/bqKQmQM5GPDgU2jbbxjOkvCd+c10XFe7Ac+99hyiIxJRWEwu5yTCv15/Av1JhPeMiyIvgApER0ZBQXHws376GUdz8jB4wGBEkGt8kLcbIsmiXVZVgvzPZmAcZYvv9uCtOL9nF974+GOKJe+CYYN644fVv2HZxWz4hsUiOj2TktmRlZ66rjRKzuYfEYyDJ48hf+HPeLg6CYNuo4znj49GNfWVvn+cBk7nQUsx8wpfT5xZtR7vr5iNzjGpuL7bMER07oiyk+fgT3Wjvr4rShMCKQN+KLznbcO0/3sBy8JK4U8x4UNTO+KBRx9CZflZzP7ha5SVF+L6x18jt/i2WH24BNvyvdAxHMgIqkNauAexoWzv5ygrfFggrYE6aY9C1zZ/vjoTYAJMgAkwASZwCQmwCNfBVlxuEX4NxYSvpqxxCrJSCy7jlPaXBDJZvJXC/9Nsk+IWkV8MZJMYF1Wz3qrd3MbSqPKFp24S8ir6maJX8dmorniod5vmXpWPvwQEWIS7FvKUN2cgP/dPPHTPDRQPTXkYaBvA4MBAbKSs4B+8/iFeEkTl3RNJJKux4eu52LF4AYYN7Ivk/n2gap+KYnJhPvr1HMw6sRqRE/vjtRdeQl5+KZTePnBXqskd2xvRMZE4uHMpWarXo3uP0ZSwLYIkeAM8KIO5p7sW/uHRlM+hFh+//y98N2sZwiMy4eddhNtuagN3rxCcLya39zwFpk//DMNHD8ctd9xLAjISJbkliE8Npje4Hpu3kGBdvkQU4QP6D6WkalpKmFaBqJggMTv66dPZogj38Q5GVAQlHevaBVrKIyFkR19JsdeCCO/ahbYvi4uj3RfaU2I5JS6cO4fVW3cji5KxDbz/SXQYPAoX8s5i+uefYmzlKjz/+mSK+84QRfg33yzCZ6uOoMeg69AjNoKcbWqRGBsHlXsDZi5YisOn8tC/Tz/KXO6OWHL9jooNRx5tqVbyxTcYQyK858MTRBE+9cP3kZbYGUNJhAvZ0VcWHYd/VDwCopPISh8IDyKXEB+F2PREZB07goMrfsGjdano87fr0EAu9L5a8vIZkomSQDf4Uqb5MkrQhqnk1bD0C3Tp0hMT43rBZ9wAVFNX6rdwF+p8FajoHAvv0d2h/uME3nx2Mn4LKhMTs/VJ74C7bplAdV+En1b8iKLSC7jpiTeQFpeKmSsPYXd5GD6cGA8VJWeDWz0O5ZQh71w1EkLIw8HD9Z5Urn0z+OpMgAkwASbABJiAswmwCG8lIvy9DVl4jgS2EMvdoBFEOBVMZ8bW/RN+9iAhTnHdOJOv8x2XiGj7GoZedJsY0Q26PJiE/vb7hyMlxN++y/FRl5QAi3DX4n7jvYX4c/tysmDfRntvU74EcnmOjgrFvq3b8Pzjz+CJjHEYNflZstpWk9hehT2UobxN31j0HX8LGijxWMHh4zj08fdYmLsZteNS8DlZs3Mqi+Gp9Cd37yCyaAdRorZKXLy4Bztom6tuXQaI8c1QeUJdFwqfACVlKK+h978Uvy5Zgc8/n4m4xG7woFd9xCCK6abtu5SKBOQXKjF91ufo0a8DHnrwMSjq/ZB9/Dw6ZFImcxL6W7dtwG8kFPv27UvHjEJlBW3jVV5OYpe296KEZWdp+7IXX5pCFlpaFIiMRffOncXY7wtFBSTgt2HHjp3IbNcBcbGx6NQ+E57E4cK5XGyhRYasgyfQ/aaHSIQPRH1VIaZ/MRMditfg3688igja8qw27yK+/O5HfLP6T6R0GY7u6WmUPT4MnhQXXkh5LZYt/Z1i2slVfdgQ+Kpq0TUlUbTAn6Is5jWffI3hQZ4Y/MTDOLJ5A1764DN0T0rGSBLsM7duwHpyR/enpGz+MUnwoIUNf0rIFk+u6EJ8+P4jh3B86XLc65aJfhMmwJ+Er/r3A6hx06A2jfZ7T4+DJiMMVR8vxNQFn6Fbx64YGdkRHo/dAI+hnaHeehRYtZP2VK9EcGg4qo+exgc/f4+1PkWUET8afXv3wc1j+lNMuAaLFy9GTXUeRv/fK+QOn4iTOQWoqHFHaXAcvCnLfGaMFwrzjqPgQi7iI+NQ28BblLn2zeWrMwEmwASYABO48giwCG8lIryQEqwNmvM7DlLsJWrqhFzoxh/BjVwI3BbiusurAdr/G5SVV7SIiynVTY6X/m4Q64L7ufAxyePmRtdVkOvmIwnh+OCmvldeK75KSswiEnrvwQAAIABJREFU3LUV/dYHi7FryxJMfuZehFAiMVAMdwRl7s7ashnPPfIU7kodhttJvJaVleEgifDtqxYhZUAsBo+ZgBKK+75w+jTOzllB+1n/gdM9ffHBv6eiwduDrNzkak7bVG3ftJeEbh4iIhpwLGsDuYoPRRBtA+ZGSdXCfFKwjzJ879y7l/Yej8KJg8fJrftb2oO8HRlWtRjYUwu/6EiKRklBVU0gps/8gjKUJ+PBBx6BpyoIeRfLkZIQShnY/bFl63pRhHfr1g19B48XM6NXFxdT5nVyhye3+YtUhskvvkou5rTIQCK8S4cOCAr0py6liPYf34Bt27aL+4QLIrwt7YPuQwnaykuLsWrHEcq6nk0i/BFkDiRBWlGAr2d8h7YXf8GbLz6MuHadUZefh3lLfsXsdYcQltITXWlf9T4dEsg+XyqK8OU/rxNFeD8S8UHuGvTObCPun37sYj6qp8/EdZShvd8D9+DEnu145v1P0CMuAeP6DhRF+NqCHHhFRFOGdMoYHx1D28Il02IJJZSk3vIYWff/XP4znq3MwMB770bZnQOg3Hkcft9tgia3GG4UElDdNhj5p0/i9c3z0DswQXRH97vlGtTEUQx3ajhU5MpfT67pgdkl0K7LwutzpmNNeDUik2NxQ49B+Puj9+JMzjGKm5+FEtqKbTxZwju2a4OaeiFsyAOz9l1EhdId47qEwP/0nyg4X4rAiHhaZGFLuGvfXL46E2ACTIAJMIErjwCL8FYiwoVi7D5bgAHf/o56yoJcX0eJ18jaLRi8mz70i/A7CWYK9CT39HL6ndQ2xY6L7utNEeW64wTRLnwMIlx6LcHATqep6FoqOi69pgFrHxuDYBIN/GmdBFiEu7Ze3vvsF6z77Uc8+9R9FD8dS++HipKW+eDU7p148fEncX1MX0x44CkSpKW48MtebPh1AQI7+GDUuDtQH0KZt8uLkDd/Nebt/QUHMxV4/+03EEwZwAN8I3D8ZB5+mLkQQRSX3atXArZvWCwK3ZQOneDpQ0nBqv2wlMTrSdrfeyxlZz9+4Bj+9Z93ERaRBj+1J4b390ZkaihKyyJQXhGCz2d8Re7nkfi//3uStiCLRFVZLQJ9KVkZZePetn0j1vwyD5mZmeg/9DqK/Y5CWR7FRSs1otVYcDt/YfIrZPUFZTSPp33C21KStkhRhK9bvxEbNmxE+8yO5Oodj0zaQ1wQ4cWF+Vi7JxtHjlFW9+vuR1of2tqrKh/ffjcfqeeW4i3aJ7xtt16oL8jHd/OXipbw0OQeoiV8JFnsBRF+rrgMPy9bh32HstGrf19E+btjSPfOlGOyGgdzz6H8y5m4ieLPe0y4FadOHcQzn3yGvgnJuKnvEHy/dweWXzwBVVAoghPSyKofhyGD+lKWcoolp326c/Mu4M8lS/BMdQb6TPg7Sh8fAS8PD3jvOYWaHceh3ncOHooGnM85gZf+mI9+oSkY328kfHqRFfzPs7S4STkyJvRAfXKYuE2c+8r9mPrI09jiUQL/zCR07dqZkuMNxcXiM9ibtZWevRBjHnodbRISxTAeITP9Byc1KK7UYEJ7P8Tl78Xp3FqERKbanb/Dta37Sr56HvZM/Rjbf2uLEesmIPFKfhQuOxNgAkyACTABPQEW4XqZmpdfYiR3pS0k9BK4Zwtu6AoSy5uyL+La2b+jMj5E1Ne1tVrRRd34Q79TvCr5RgJlJMaFbOeCdds0Q7ogzi18hEPd3VVoKKlCT8rCPu++axBDVihDOfgNaX0EWIS7tk4+/GIlVvwyGw8/fAclC0ug10qFuHA/lB4/gKlPT0Ifz3Tcd9/TqNTU4+LKP7Fhyffwb++NcePvgiYyBlWUwuHIjPlYsHExDrTX4pPP3kVofAJOHL2Itb/vxLnscxh/M+3d3TECC779FMnJyehIidNyz1Ziz9bDOJV9FukdUvC3Gwdj3Wqyvr/wCoIjyV2bthe7YXQcUjuHIucUCeLiYHw+cybCYgLx3HMvICggEvU1Gmgps3cYxXELInwVbaOVmkr7W5MIjyX37YqCAlGER1NMuCDCBXf08tI6JCemUvKzFNozPAE5F86J7ujrKPO74I4uiPB2bdLh7+NDceXlWLHtKA4ePoF2Y+5EG0GE1xTTVmmLkHDqJ/zn1UfRrltvqMrL8DFlOf9k8VbRHb0bWdLHDupC27PV4dTFAixZuhZ/kgjv0a8P4oK9Mbp/bxSWFSErJxcV383FDeU16H7jjXTscUz64ksMTkjFuE698OP+XbT12yl4hkeJIlzYf3v40AEopT3VyypKcTb/IrYuW4QX1JRNfcS1UJG7OqVFR9mAZNTQNmk+DWrU0yJD7bvz8dpCiqdP6YoxbfpAcf0AeJdrUL1iB9RJwajpHAefTinQHszF5MnPY7dvFULaJCLYLwCBVO9h5Jpeoa2mkIJsjH/oVXTLbEcLmR4oJZf/jwo8kalSYWSMFkUX9mLNH8fQKbU7YoMuhTu6XqiC8gRMoTCHrLmY/ugh8YUJePVx3DoszObLU7zmI8x7LV9/PHTC13A9m2cLB5iUQfiTpBxml6As+A/elmH7ygUb8MPfVqPE3uNtX5GPYAJMgAkwASZw2QlcbSI8v6BUlrnicotwoVQGAXycXM1f+2ED1lDsaQlt41MruIvLLREIFu56UuBkNSebuT52XP98oiAX4sZ12c+NPnSeN2VYjyksxxPDOuKObmnk1unGAvyyv47WC8Ai3LUV9NHXq7Hs51l44P47EEPiVIj2iA/zQ+25k3jjqafRoSYaD5MIr43ww3myhK+d/TX8Uz0watTfoSUhq/XxwI7/zcTGnb9hXWQ+Pv/2M/gGh+L992YgKysHN147AjfdNorir2vx7fSPKJ44Ce27D8FPtDPC5nW70I1is8feNBgZHWOwfCElO5v8TwTSllzaigZcPzIZHfoEkzu0L21hFoWv53xPid4UeO755xEWSlZ7rRvFfZciMjERO3Zuxi+LvxOv32/ItYiPS4GmslIU4WGUHb2UtkCb8s83cJGyvMfRYkM0ZUEXLOHClogbN23B2rW/o0P7TogQsqOHhyGQ9gj3oF0aft+bQzHhx5Ax+g50JHdybUM55n6/ECFZs/DfKY+hLSU7E2KiPyS38g9/2oTMPuPQkTKvj+rfURThuYUlWLxwNfYezkbPvn2IrS/GD+4vWrL3555F6bezcVNlPfpPnIgjOQfw9OfTMSwxHf0S22D2rq3YpC2BT1QsQuhvkTGxtM1ZZ4q7PgN3ymSfffYMDtMWZU+pu6A3WcI1tO+55+ajUJEQr4oLRnVyJBSdo1H22SJMnf8ZBrbrhusiO8PtwfGo7dcG1TsPI3pVFqrJIu5HGeGFBJivf/UhNgVUIrRTurhdXRe/BsRmdsXBcxexbuOvuOuVtylr/QgKT1Biy/ajOOyfhIlp5PIfosTi7Zuwc89ejB04ClGUAM/lH73YbRTcUvE7VC/MrRXCIHQbj5UR1HY8RPbsKVg5PRQ9f3oCnUMcFeEGy7cdNxQPYQu5vaT4OCbABJgAE2g9BFiE6+pCcSG/zKIlPDyEtgi7xB+Nhqw4FEO540guuYlWUqJ02prM1CIuaGxhqzH6pzF8Z3gKaRZ0SdmF4xvqGpAc5IuOqVHw9aCtmOjDFvBLXMEO3I5FuAPQmnHK53M2Y+FPX+LOO26khGhp5GasQHyEPzxK8/AvsjjH5bjhsTufQl0bct3+/TDWTP8ftKEVGD34Znh2ao8K2rg6Z8lKrFu1BAvUh/G/eV+QOPbEa299TJEhgXjyoYkYMrYbaqsL8OVH75JITkBmt+H44L2fkH+mhPYN74Rb7h5J9/bB0gVrRREeGp0Ab/igf7dQdOkfSMI5ALX1cZj5w4+orC/B8y+8KO73rXbzgpas1cHR0dhN8dQ//zQTsRTTLYjwhPhUeBKHGnL7DgwOQFl1Of7173dw6uR50RIeExEhbkUmiPBt23di1arVaJfRnsR7HBJiY8idnvo/sgL/tvskxa0fQcbI29HlmmGU8b2KRPgieO74FO/880m069EHHtVVlDTuB7z343qkdx+JDgnxGDe4K1QeNUYivFe/vmQh9sS1QwaioKQAB86cRcGXM3CrhycGPvQADu3ejEnkjj40jdzLSXQLMeE7VJVwD41AWHJbJCSnIDMjlTKQn4YfbeF44sxpHPtlBZ6qbYeeD9yFwlt7wXPDYUTM3kaLGJRjIzQQ9Qm0eHL8CN5c/R16xKTjjvZD4XfjcFwkca4Kpgz2xeW0TUYRfC9Wonj9Xrz33VfYFlSD0M6pcKfF0LGhDfBP6YwNR05j87bf8MTbn+C6YYORc7oCq9buJ7f9KIzoqaJs6lH4buU2SlJ3FgMGDIBHA1nlXfo5iF8HfY9TMmLUTBTLlcMgwJtTRiNhb0k0G8Sx/vtUg+Xb9HfTG7MIb05V8LFMgAkwASZwZRK42kT4xQIKo5b5tCoRbhDbgnu6qz+X8l6ufpa/+vVZhLu2hj+ZvZkstV/g/rtvRgfKni3sEx7ip4a24AJee2YS3Lacx+v3vwxNl0QU78nFii8+QYXXRYzveT28UylBV1uytv55HD9/+wW+rt6B17+YhqryBkz/6ieyfkdgzNBeuOG2wfD3U+Cz9/5Le4AHIz6tLz7+cDHtY62kTOxhuPXe4ejZvy3WLN+GJ5+aTNbuAEQFkit6FDBwVAxKS8JocSAB3/34A/LLLuCFF19EYnwGbZzgBy+KvHYjwXzw0D4smT8DYWFhojt6XGwyAig+Wu3pBg/aAUFw//73f6bhwP7jJGQ7ICMtjVzWo8Ts6Pv+zMLy5b+Qe3oq0unvHdplwJeSRQqJ2TZlnSGBn4Xkobei24jh8KKtuBb8tBSqTR9i2mtPoWO/IVCWlYrZ0d+e+xtSu16D9vFxuH54T9ESfprc0ZcuWStawgURHuGrwvUkYovJPV5wRy//ahauC/TBoIcfwIHN6/DiR5+jb3Iqhnbujh/+2IbVFI8tJGYTRHg8ZU1v1zYFZUUXxWcSRfiSZXhS0x7d75qI4geHklVei4Cd2Sjbfwq1R84jhgT+uexjeH79t+gal44J3UbAu0smqgvK4KdVou6O3qgjMe7n44W6ZX/g7Wdfwi5VKXy7pkEb7otRDaUIbtsJe/MKcfz0Qdz38tvom9EGBXk1yD5TAZBnUXRbN4SmpWDr9oPQUNmi0+NpAcS2K3hLWrZOaAMJ/5uKkZkmV7Llym3NXdxaoS6FCG8U7ZYLonOhD+VY8ZY0ID6XCTABJsAELgsBFuE67K1KhF+WlsA3bfUEWIS7toq+WrQXs2e8i1vIOprZjlyoSbRFhpBbc00lpr06Fed+2Io3JvwDHn0z4F/lhV9nTUfWxR24vsNYxLTvgoqeKVAeOoFV332NDy6swdPvvAIlWcK/+XY5pWwIQue28Xjk2ZuREBeKrz95F0Eh7vAOSsOsb35HXXkdQsl1fcQNXfG3WwZjK1lxJz37Coqq6pAS2YbyNdSQu7cHlKpUePu0wQ9LFiIn7wSe/ccLZM3OhJdnIEJ93FFDC3cnTh4WRbg/ZUoXRHhMdCICKbmaklytvXw8RUv4tHc/xK6dWZRhPBOZbej6+sRsWQcO4ReyKCfEJyGJXNszKLGaEBNeU1WBHYfO4o/dB5A4+EZ0JUu4n6cWCxcth3b9e3hn6v+hY//hYkz4V7Pn49/frUJGrzFoR5b0MQM7i1uUZZ/Pw/Jl6/Enbf/Vo09vhND5NwwfQps9lGNf9mnUfP0dhgd4oN/D9yFnxza89slX6ERu5+MHDsHig/vwc85hMSbcN4q2KaPs9e3bpUHRUE1J7FViYrbtK3/GG2690GfQSBT5utPfKcSmfxpqw/zh1qBC5cXz0HyxHC/P/x/GJHXBDR0GoXZML3jVq+CVnY+6fkkoUtYjPJj8qLPO4h8vPovt4fWISU1CRIMbeoWr4Ues9uafR+75k7j9qbfQk+L6qyrqUUL1508LCPWeGqofHxyixYqLBeeQ2JGs6LWhLmu4hjhuWImXtizSmyzO5nHjjrmjyz8oW8Jd1gD4wkyACTABJnDFEmARziL8im28V1vBWYS7tsa/+WkH5s2ejWEju2LA8AE4n1ePCBJWaRFa/Osfk7Bn5jq8NfJppN49GjW0x3XWp/Ox+dB2DE3JRFKHPqgdlobzv23Hrh8XY17pDtww5UES8Ep8u2wDgrzikRzhib8/cAN69E7H/Fkf026DDailfb/nL9yF6rpypAXFo9fINNz099E4duAAnnxyMs5cVCKRxHB8bB3GDw0j1+1QlNRFYeXvG7E/60+88PwraJvRDW5u3gjwU0FNe3ofPXYA836cDS9vFUZcM4bivtPh6RFE1mgS/R5K2uO6FO9++BG279qHtNRMpFBceFuyOBdWFFH28xP4adFCRJH4TaM49w4ZGQj29UcFWbj3UWjM0m1b0WXQ7Wg/5m+IDq7Hl/PmQfv7THz8yu3o3n8MJYcrxsxvv8d/v1uD6M4j0YPc+vu3i4dfrAcKyeI8n6zsWYdz0bP7IESH+mLY4E6orq7GseMXUEjJ5m7wVKL3E7fh5OYsPPHxNIxN7or+3dth0YHDWEV7b7uHRCCUXOiDwkLQp1tX5OfnQumuRm5+Pk4uWon7Qrtg6JixICWM6hMX4NsmATUk7KvziuHTNQkXpv+E/1v0MW7I7Iu7IsnynRpL2dD9UUXu9t60p7giKgjaqEAod5/Gc9PfwVaPUiRntoWCwnYGBVQhvG1n7KYY9nPnT+P2R19D7y4dkHO8ANXZlL/DsxIRMd6IS43Grn0HKJN9BWLjwinxeoRLGm6jADeySutd06V/a3Q3b07sdDNFuJxFvXFhwEERzpZwl7QbvigTYAJMgAm0DgIswlmEt46WyKWwSYBFuE1ELTpg7vIszJk1A93Ioj109DCUVnog2EeFNDJkfvaft7Dyne/x2lBKOPXwzSiqK8LeT37Anuw/MYiEbFJmL7iP7oSjv6zDtu9/xArNIXS+5//Zuw7AqMp0e6ZPZibJpPeeEEoIoTcp0hVEBMWKLJbVtazr2svae921I02aSBWQLr333ktCCem9TDL9nf9OAhEDRCTKvr2zj0fI3Pvf/373znjPf853Tl8Y6Mq9ft9pSsUD0CYhCo8+P4LO3nosmD4epSX59HvwwuqNp9nTrUNiQCRuvrcHuvVrj53r1+Dll9+hzNmN4OBQNInT4babA5CdF4RyRwxWrt9KVnojnnn6WbSke7hCoWNEGfuatVpknDyKmbOnMJvchf79b5Dk6kqFkVnZGvZ369jpbsOnn3+B1es3nwPh8ZHRqLBXSiD8x3lzmScejQQauwnndAHCqyorcDQ9B4u37aDh2nAk9x+McJp+T1u8AM7lY/HRs7ehXc9BzNquwOSpM/D+5OWIbNMfrcLj0CM1BsZwDfIKqjF7/gIcIpjvcV1vmDQO9OzaHC4C4OycCuR+NwkD6TDf+oHbcHbnYTw//mv0jUxB946tMHvfQawozIDGPxjmyFiEM/ptQK/r6VJ+hnL2chxjRvuZVRvwjLolWrVqA1Pb5nAUW2ArrWRHvRqK4ko4E4JwePMmPLZ2AoaHpOCh1Btgv7MHdEYT3dBP0wDTRitxA0ydmsG94Qieo+ndDqMFQWmMaTMY0MvLgvCW7bElJ4dRZdm457HXkRwfTUk888UzbbAoLTAFqRGREI79R08hv7CErQDB0Lp8f9d9Wd/Otew2LjRdu9CgrWbn+gH7b+29vmAmDTB8O3fcurv+lS0Xx5dj60VB9m+d129ZXLjql0IeUK6AXAG5AnIF5ApcUQVkEC6D8Cu6ceSd/vgKyCC8cWs+4cfdWPjTj2hBd/K+g/rB6TLDjyA83FCJsR+/h3lvT8Rzne5D97/fi7zqIuz+4gfsPrUHnROaokmLzqhKi0DFkdPYPmMW5lp2Imxwa4T6BmIze5JDfOLRlkZsIx69ETExZiwn23wq4wCUzPheuOwINCpfJIZEo+8wRmzd0AHH9+zAi8+/iT2HShAekYT4KA3uucsLmWfDCJabYv3WvVi7YRHZ8kfRrn0PGjR6wag1wch+5syzGZhFEF5tLUffvjeQ0U6lk7kODoUD/gSZXmSbv/z2Gyz5eS0N2NKQFBWHqJAwWJxVOHk6EzNmzWROehil6smIZ0yZr5eRBnMuHM/IxfwNW5DSeRhSb74DQextn7FsMSoXfIJPnmGfeK+bCHctEhP+1viFiGl/I1KZQz6wc3OYIvSclwWzmOV98FAGunbqynlUc5GgLZjqhaNHM1E1dREGKtVIuXcIstmb/tLkb9E9sCmu79Qe32/fgdVlZ6APCoN3WBT8gwNxPfvKS0pyYXM5cTo3F1uWLcWbzpa4cfAtqEoOR9WJHHidKWVCuR2uVjHQpsYiY+xs/PNHGqrFpuG+lD5w8/jGpjFQkwEv96XJJU0wzaFBcM/bhqeffhp7zHaYm8fBoNRgoL8boc3bYz0zzY+fOopRz7zHtoVYKFwaqIsBnV4Fh9YGrZ8Rm/ccRhZd1Fs0jYOPwufq37gCbM+K9MSRnRv90nna5wHxBYZpK69wenVB+EWY8OGhy6XYs1+8GgrCZSb8Ci+MvJtcAbkCcgXkCvw3VEAG4TII/2+4T+U5sgIyCG/c22DyokNYMHcOQsja9hnYD1a7ERHBvkgOVmLO2NH4+ql38GiT4ejz+CiUq6pw+LufsP7ARnRKSkar1j1h6NAc1qw8bJr6PSak09xsZDcMuXEwfphHlFNlQDIl3jeP6Iy01olYN28B9u1djx43DsGCpYexZ9cZpCY0Q1r3GPQf0AF5pzPwzLMvMfoqB0lJaQj0c2PkX+xkjGPZ052KLbsoz14xBw//7UF07sJebJU3rBVVCKRMu6g4h3ncM1FBeXnv3n2RGN8SaqUJ1S4LAnzZ465TYezECfhp0QqCyNaICYlAJB3Sq102stVF+P6HaXQcN6NVy5YSCPfWeYGJhkg/m4cF63aiafubkDrkLhqzuTBvw2pUzn0H/3lmONqx/1zHukyaMh2vj5mP6HY3IIX56YO6pEhy9MzMKswhy773yDF07NIRiSnB6HtTO6i8FNhHQ7vsZyagv1OL9n+7Czn7djOmcTy6+jdHj/btMGnTZqyuPAuv4HD4R8dLcvRObVrDYimmHZ1bYsKPL12Fv+tS0HvYLVAO7Ypy9oXbyyxQlVVTFaDkcbxw8rUxeH7hFxjYqhvuj+4KNxUISp0WVVx40XRNhNLlhpaGbupFu/HM6I+xJ8iFmBbJUOq16KqvRAil/9uLyrBx23o8/trnuL5ba1RZyKDnEug77TAEe0Hh740VG3bhFMF617apCNJ4N+6NWzt6jewcl8gFF0B8Ke5oUG741Zv0FcrRG7w4IDPhV+9aySPJFZArIFdArsAfVQEZhNeA8Jz8sotGlIUE/kEPUX/UVZeP819ZARmEN+5lm7bsGObM+IFycTVuv/dOFJcqEOCjQ4twLZZOm4L3//oCHkwcisF/uw9OPy0yf1yDBWvnowUlyanNusK/QypKc3JxaPY8fHfsJ4Tf1Rlvv/UWPv92BnO/16AFwfoTL9+BNm2aYdeKFVi5bAaGjXoAuw9Y8MEH3yEqKAS3jeyHW4ZejyKy2a++8gaWrjqCOPZF+5sdGDXSgcKiRJRWcf8D6Vi8ZA4eeOABdL1ugATCXbYqBJEhLi7Ox9z501BaVsCIrB6ICKM5GIGg3pvyeh8D+8edmMiFgrk/LUUz9jhHBoYiMSaGkWfVzOwukZhwrd6LzunNJOd0PyMBfpUFGXkFWLbtEBJa9UV0r8GwWqzYmn4ItgVv4OPHh6Jr31sIwq34ftps/OubOYhqOwCtI+MwoGMy/OO8cTq9ALPmzcaO/fvRqV839LnzOiS0DYadYD63qBKV945B22wre8JHIGf/Vrz34yS01iWiTdMWmLhxA7ahBAYuGAgQHkI3d9ETXlqah2qHHScyM5H500r81TcVvZLbEQibYU0Ihas989s5Tydz2s12NQ4uXo6nN0zEENb0b837wh0ZCn2lC24tRfrs59ZEB8Md6kuzuUN47puPsctgQSxBuMZsQoIzC1EtO2Ev2fJNm9fi6bdHo0+3NoyNK0DBvizY3U7EpcXBNyoIyzbtxakzWejcLhWBCkPj3rg1o3sk6r8EpOJ3W0Ifa3zQ3Rg94TII/0PuG/kgcgXkCsgVkCvw51Tgfw2EMw683kIrZBD+59yA8lEbXgEZhDe8Vley5fSlR/Hj7Okw+Tpwz/0jUFDoRoifF9KY271q7ky8Neo5jIi4Abc8MIqRVUYULtuGOT/PQFx0OFKT2kPVLIaybSdOzl6I7w//BGu3SHz+1Zf4acV2TKQMOj46Fo8/dy/at26K49s34EfGofUfegfsigRMnkKXcasTA2/tht7Xd0BFfibee+89zFm4FbHxrWDUVWHEbT6UXieiyp1ANjkdsznXO+8cga5dB8DlZjSW2Rs+vt7Ip1nZzFlTUF5RgH79BiAkOBpeOn9oDFr4eXuRFbbjh1mzaQi3ECktWiOW8u7Ups2ZsFWCHALt2T/OgUqjRZPERKQ2b44ILg4IY7ZD2YxlW3cQia37IHbAUILPSuzLPoHqeS/g00eHofdNt9OErIqmcPPwwuezEJbWB12SUmjMFonwZsHIOJWJBQvmY9OObeh8Q08M+duNCEjyQiWsNKaje/ldX6PZiUp0ePhuFBzbgjHr5yMFCWgek4RpO7dhbUXWOTm66Am/rkN7FBVlo9JaLRmzHZ23FI9FdUHXCLrXE/hqHAqUKpzQBPpCFegDByX1Bzeyj37tJAwJS8EjaQNhjwuH0aaES6dmPBn93HzZv908CnYawz310VvYHkDXekrK/VV6tDNbEEkQvvlsLvbt34mnXv8KXdqloDS/HNk7T8Kl1yEmhbnqUf5YwXaB3LwitG3VBCbHHwDC62Wzh2V9AAAgAElEQVTBa/PDLxJfdu5Dcn67hn1u6mGeryoIv8gspGNAjiNr2EWSt5IrIFdAroBcgWu8AjII/xOY8IOZ+df4bSFPT64AkBTKqCbxqtGInJOKnPu354dziwP8Z+02bvFT3f3qvif9nluc39izKX8h/jb7aP+U8s9efgxLFswjIMzBXaPuZnSWF6JDfNEyUs9+48V4ZcQ/0VfVGneRfXaFmlC8ei/mLZ+B+IQIdErpDlPPNBqjaXBi4kxM3TwLRxPd+GzsGNgIgA+SKQ0xm5HYMpryb38c3r4M8+cyB7vPMMQm3wgqyWHSebNHvAr+3lpYCrPw6cfv4/u565DQpBXcnFOLcDcCwihNj01h5nY2Jk2ahNuG3YvedEB3sC86wDuIjuh6FLNP+vtp48jk52DY0NsQFhoLncYMLfvFfQjENRoX5syfh8nfz6EcnUw4+6yFO7qQoxeXlktydCcvRMsWdE4nQx5sJoBXKXGMx5yzaAdBeE80v/UvOH2qHAdyM1Ax6wl89tit7Ge/iz3h1ZTC/4xnPv0BvkldcV1yGhL82FdPEF5ut2LZkkXYvZN99H27om3fFmjehTnalMgX5FmQ9+iX6FrsxZ7wYTiz92f8sHsFEqsjkRyVhBl7dmJzdT5U5kD40s09mJFqbVumwGplxzfB9eGMDBxdvhrPGFtjSIc+NElTQGl1QW9xoZgRaJYWYQiMCsHunxbh0aXfYliTzngqbTDcKgN0FdTaB3nDFquiFJ0/RwTAvf0onhj7IbbGahDKRRMvRpDdGMGfm7XB5pxsHDy6Fw899xE60B29stiOsmMlsHIBxi/ahMC4IKzYtAWldEdPa0lnekcj9IRf8AmpjwX3bFILsC8l2b5aILwAHebQuDDgcvLzOs7rt2ZiaU6fC5h6z/tHrnsM/fHDuRxwUEq/hf3lpahzLtLiQyY6rrkTsX/Kt4Z8ULkCcgXkCsgVkCtwZRWQQfifAMIbcqncBCRV+VnI3rYW1RUVcDkcHrRzng5tyDD1buNmlrDOYIKZDsiBLTuyJ1J/bjsF35Nf12YFZCa8ca/LjyuO4udFi+i2nYEHH3sQCnUQ/AwaxPrbcGjDOrw26nl0qIjHo//4J3SJYShatQvTf5pIabQ/urfqBVe3ptDQgbx6yQbM3jIXCxXH8MHXX6JVlwEExwSy/AhbbDboyPwe27mQmdnjkdphIFp2uB1mSsLpT0YgXA4t2Vt7SR4++vhdjJk8HwlNU5k3XoDKY5lo1oY95T26EVgW4puvCSaH3oOBN90CO/Oy/U1kdQm0hSHb5Knf0hgsA8OH346QoGg6ohtgZJ+3N2PLTEYdFixZjG/HTUVykxT46k0ICwiCT6AZLiaaj5swHtU2Ozp16EDHdROoFkdocBCKbRbMoGFZZLNOaDLkXpxIL8MZAmPrvCfxyYM3o+8dI5jbXU4Qzoz0D6dCH9UR3Wn8FqyuRmSLECj8fLBwzmzGrx1B126d4TCUU8Kegji6sJ85nofCz6fgblNzNL3nZhxcNxMz9q9GfGUkUuKaYebeXdhQmQOlb4AkR3ezST3Qh8w/2wViEuJx9NQpOtOvwD+8W6NvfGuofchos7dbVWiBggqDXFcl9Mkh2HtoN/65YQpuj2qP+1JvRKafAYZqfucxvs2Xiy1KPxOcdJD32cuc8HH/xn6mi6V1bI9SSwW6aUsRltIWR51W7Du8B3c//iaj1lKReaoU9jN28CLRuZ3Z8onBWLZ2DYrKytGmVTIMirDGvXFrWOiYr15H/xb1HOoijunnt6wB4ZfIGq/d9qJgXzpGQ0E4II1zvA/6Xbcby94I/CW7XWe+dUG4BLIlQzoe59Y7gFlfYGutZL0Bc2/ciyCPLldAroBcAbkCcgV+WwVkEH4NgnBrSRH2Tv4SpyjbtFXZ6dLMp2ByhFcLHwswJ8C2Sk15amggWt16J0I79aHDspIYXxxHBuK/7WP0x2wtg/DGrfPOI4WY/sOPOHRoI5596WmUuf1gI9hLidCh8sguPHPrk2jfvBX+9soL0DFbuqikGJvXb0Bpxhn0vnkgfGOiyczaUM6+6nmzp2L+vDH4fMLnSGrflw7dYZSBVxKQ2aA061C1eytWTv0Y4V26IjZ1GBSmWJh1jNFSkrHmaRrtxzH6q4/x/hfrERTdD0o1qfJqAs6wOLRuG06/7zJ8+/176NW/M4bfMgp2iwN6jR5+gX4E4VWYPnM8Cit3om3zUTAbOkFPY7HQQBW8fALgVLiwZtVCTJ/8OVo3T4LKrYTDpkLzjpROG834ZswXHMOEDpyb21UArU2N5Ng45NidNHPbiyY9+qLJTcOw8yzP9fRuZM55EV89cANuHHE3zclUZOFn4IcZ+3F933vRjBnbLjLS/uxHt9icmDvnG8w+cxo9unWDympGrMqJjs1DcMyVB9Wkn3BzeBBa3t4bJ3btwM9blyAcQUjo2A/TFs3BtoqzUMU1h2+AP/TMFi8pdyCYGert27TAycOHsHn1TLqjd0D31l35nSnWK6msCDHSfM0F752nkZ+kQAYXMkZRpTA88Dok3vwaqgcmwmAtQTV75r1Vavgx/13LHnj3j9vx0+eP4ERSCGL79+V3ow2tuSBj4PFsznzGw63F7Q/8k6Z5jIdjj1PW8bMAJeveTeLhE25CxoGtyGeeeCCd883uGkVJo9y+l8oFv/CAgTVM9YW/v1og/PAvB75oTjjgcWpnIlwvwWz3qePy/kuHd7O03QUgXRylNvucx6h1YL/oIkSj1F0eVK6AXAG5AnIF5Ar8vgrIIPwaA+Flx/dh5buvMkOY7DclpgJ5q1xKKBwX9Y37bXeAwNf84yJr45SAvZIZxQqkDhqEliMe5cOm4OPk17VYARmEN+5VyS51YurU+Vixaj6eePJhWF1kgdnn2yLWB86s07j/L0+hb5eeePyNf7GPG6ikWdnurdtxdu8h9L15ENRRDIsioBW93Qtp5Db+y9fxxlvPoc11N8GhioFOZ2VeuB0qsre2wzuwaPw7COvYEQmthxOER1PKXkSDMDOMzPzWVWdizNdjMGthPgYNfwlBYSZoldVkyfUICdGx77sMz732AsIiw3DbkFEE0gpKwb3gy55wO783FiyajZPZa5DSZDDSUvsgmUAXajvnQDm61o1NW1ZgxozR6N6jPQEypdhWK53gfWCiAdnoiWOxe1c1e9eHIIAMudOmQUxsKOz2Qsydu5pxY8Fo0r0P1u9lW40lD9bDk/Hm/d1w68i7CNqZHT5jGnbtLcVDj/8LLVsHw1LqkuZeqTTgmwlzMfp4KW4a1IMGcWrGa1kR7xeBo/y+c4x7FT2qbLj+jgHIzcrAzDXst6/yQbPmXTFv2ULsrTqNcmEyR7ZfXV7I81QhLD4KrVKb4djxDOxfvQZPm1NwI/vztVoj0rsHYG+/EOZ/uxGx7jhSVtqRufcEHtw7E93DGc026k2kPNETCSoXyp2MJ0MVdPyQlamNyPh6PSa8THl9r/Z48JWXERfuAy+HBi6jD3IYS7fwxynoR0l+dGJbVl3FGgn5exkUvj7Qeim5KLCDxnjFZNfjmVPOoPlGeV1eRn4OmNYBrX+9u9kFs7n8OL/c4ff2hHO0Oj3kvnXc3Gtj1GrnXW/OeJ3JeLarZyGiUeotDypXQK6AXAG5AnIFrl4FZBB+DYFwW1kJFjx5H0roFKzigyP/D4pqPuxTnlpmcpCV4xMuI3R+z0tF0G2sUsHbqoZaSwZM4wHibjoMdxl5H2Wmd/+e4eV9G7ECMghvxOJy6HKLHeOYVT19zlT867nH2D8dCC+jgQyyHtU0LBt5/9/RObUdQfjLqHJygYyA+/jBwziwbhO69usFcxh7fxl55UUAuGrRT/js3afw1JP3o+9gMsQ6Mqh2O5iaBS8heT51AFM/fRYhKeyLvu5eGAIILoV8moy1Uc92EWcmxjEWbctuK15681OEJ/J7oMIJJQ/rZ1bh9OkqDB3+KCzVNrz4zBuUlZNpV1glxltBRnbd2k3YvGsOnc3T0Kdfb3TrEw5nsZNgmGMbldhx+DjG/TQfzbp0IWg0kAm3wqT0htFsxKIls7FzxQncP2gUrktrxgguC6Xq7FPn4sDPC9fg8GG6m1/fHZn5FpQUnsWaxf/GHYPS8PCDf5eOP33WVBw+XoV7+e+QSAOqSktgMpC1DonC+CmbMfeUCs+Puo51quL3nBV+ejNyLMC6D75EwM596DO8H06XncKUxZPQ1RiPiNAEsuIbsLkwE4WJvWBMSqVaQElwrUFgiAmJsYE4dPw0cumm/rLLixng7VDVKhGb/xKIg80YTcYcb1NpFW78vAhZS7bj6W3T0CkmFbGj/oUu/+yPOHcZQbiL86GJG8fMU/pgz6frMPrFEQgY0h8vffwxYoIMUh65QqdBwZH9mDv5a3S/6U5K45sRvHM/AxcwdPx6phJArXKTcd+Liopy+AVHwqgJaqQbt5Y19gx/OSb45NTPUZJ2B93eg+pki4s9rxYIb7gcHaid+y/ZeQl0r0+rw4xfYm51JOi/3q+RSi4PK1dAroBcAbkCcgWuUgVkEH6NgHAhndzBXNq9S5ZBqeGDI6WfTosbZ6KtKGtVCU2YlY7FQpb+6xc5GD6AexhsN7s6XTQIuthLQHh7qRqKQwZE7TPC7KIrsBf3Ykujjr2iw/7zNfTBUVfp9pKHuZoVkEH41azmr8eylJRh7A8rMZlS8s/efQkJYZFQcaFK46Ui2KzEwyMfpGdXKF748F2acClQVVWFzBMZBOFb2NvcC6ERgahwOInDfbB9/Rr8++0ncf99QzF81KOwqsK52KWCgShaZzLAmX8CEz54AsExlJcPuB+m4CR4EdQr2Tjuxc+j1l1COfrX2Lw5D+98MpqO21yEsxDBO6pg9tWgpESJIUOfQW5BFr756it07BSEavaJU1ENndYHu3efxBI6t1cWhzF3vBe69g6guqaKkmt2h9M87khOMcYsXgPf+OYo4Xl4sRVF6+UPo48ftm/fiGNr9uJtRrEN7BaLvPx8uMiea9iPvY3u6MsWLKMr+yAuBmhx8uQRvP768+jcKRX/+OvTnLsXY8h+wJFjVgy6ZSS8AzSw0qAsgHMOYqzY5Fk7sSlHgf+M6go9zeYcXFj00ROoKyzYtrEAQeUVSGybRCn3GXz+5UeIL1YiOioRs5YtwjF3JRzXjUSPux5EYkggOXRQxWOXxt526AwWv/svvJmZjSGRqcjuTQO1h4KQGVQFdaWeMNmGYaNPI3PhFrywZhq6N+mAhFGvIe2+bgi2F7ENQAsVgXiArwn5VBts/2Q5xvzrPvgQhD/29ocI9vUiu14NvdEXpel7MXfCl+g1bASCEpqjwlLJHHED89dZe4URBi8djp7Yi7KyMgSYw+Ctbywm/Gp9Hq6CHP1qTUUeR66AXAG5AnIF5Ar8j1RABuE1IDw7r/SiFHNoUOO721axf3DW30bATikrjYjhZpTaibQKKPoVItLPSkkjs2ylP798KRVqOiNXw8o+RSEv15HN0ql8pO0EsL/wJdToFMSigIxN/l4fRC6k0RHzc+16bktL5NTBg9H2vr//j9z+/12nKYPwxr1e1jIrxs9YjXFTxuGL95+nK3cUHAo71ARgDocXHrlnBJRVDrz6n0/hJuKqslQj+3QWdtKVu32vbkhsFosygnC32oADWzfjo5cexrDBPfHIM6/BromCXkWALYFkmqeVn8HE95+gsZgfOg97FAGRLWAj+FOSGdYT+OsJxieMHoOVC/fjjff/A3O0E4U5erqUVzIznPNxGnDXXW/jaMYuMuZfoU0HIywlNprJcX+dCcePF2Dx0rkoygnBDTfcgA7dfNmvXgKj0sXvCDVO0LBszKLV8IpKRgnPw5sydeEc5+sfgb10It//8za8+8h9uIHu5QVFRXBw3ho6r+/ZdQxLFy3HiLtvgpZ96rlnc/DO62+hTdtW+MfjD0FHY7oVq37G8ZMO9B5wBwJDKXWvtNLgTQXxPTp61lYsy7Xj/buZ5V1dAjfnalbpeD6MGDtbjWB/P8TEB6G8vBgTJ01BE0MwUlPSmMu9A6t370BZ4nW4ezjN7PSVqK60kHl3ISwiFFvO2PDWU6/iodNHcJM5HlYy0IfuCcXxboFwEYQHbDuJ1KVZyN2Xjn+umUrDuE5o+tB7aDmyEwzlWTRv45cuzdmCKOcvVGuw56PlmPDKffAb2h8Pvfo6/HQ0tOP7XmY/FJ3aj+lj/o3+w+9FdHJbLm6wPpSze+vtMBr8YPIxYv+h7TyHcoQGxHBhgq0A8kuugFwBuQJyBeQKyBWQK1CnAv9rIJxx4PVef8WfDcLTVy3G6s8+ppSUvZ2cY2aSBe47chDtZWU8EaWXZN4uhNQqgmmrqwJalQktzXdL75+s+BnF1iNQK0zUsqsl4H7hi4+bfBB3o8QI5GzxR+ScQAIEgnO+EdIkETd9+I38IbkGKyCD8Ma9KOVUg3w/Zyu++OIDvPfCQ2iVlIRqNyXkzJnW6vzw7Mj7UZpViNe+/Dd0dBqnehwF2flYM28RmrRJQQc6YVexz5nRAzi6cwfefvYBZnin4pl3PkOVVwx9GMg28xOpp9LFRlZ3zlevwF1hQ4sbR8LgF0PDryDmbHOJjEqWoGAdVi2ehWWzluLVV19FSFMDTh6tgLfRhWAak6nUvrjn7k+Yub0YE8aNQ/vOJlSXaKiWYd84kf6pjDwsWj4dRVkhuPHGW9C2ix8UpaUeObqXHmdKyzBh0c+ITWtDdK0joGYfutsBv6BgAt41WDJ9Lf5x91/Qs2MsKspL4VCSRTdF4uix/QT3SzF02M2w2ipRWWDFFx98gHZtwnHPyBHw9vHClu3rcIo+ZV16DESo6JO30xjNi9FzRjXN5LZgZZ4Kb9/VlmqfQii9/cnOm1BpL+XYZwn0TWiXnIDcsgJMXb4CzZs0R0xoJHKO5mIN53XcKxr33tgZLdw5sJAK9/HWIJoKhC2nXXj/+X+jb9Zx9GJ0mZqLkYWJOpxKMlFqr0HkjlMI8ApA7o4jeG7hN+hHJjzlobeR+pf20FhO0SSOCoFAE4xaPUG4ETveW4Xxr4xA1K2D8Ngr/4KfhgCb/d4axrUVnt6HaQThvYfehbhm7QnyLfyWpcrBi/4dWhP77oE9uzeisrISwaFNYNDLILxxP7ny6HIF5ArIFZArIFfgv68CMgj3XLM/HYTvmTUF26dMgMqhQLXCjeJROQhNKIWrnEw36WvhWF4XhgsJus1ZCaMqAK0DH+QjoBcBeTG30/D3RdhVOI4ma7oamfp5+O75STizkfjROFGsU6JqajhCdxvh4AO+b0gobh099b/vTv4fmLEMwhv3Im8pADZtPIDxn72FVx+7Bz3ad2Lvtx3eZJ4NBFdP3P84Xa+P46OJ42EOZ0RZRSXycnKxfuEyRDdvgl7X9aT5GFBF34b0fbvw9jMPISE5Cg/+632csfqjjLFfpKPhxQUyQ4gGu5dOhI2y8JBOgylj10kxhL6UwajdaiQmRiDr2EasmfEjXnjmBSR3iEN2ZiGZ8Gr40sFcb/DGA/ePweIV32Pc6O9wXc8gOqSTtafHg4as9qmTWQThU5F72gf9+g1Gu66URFdzbErRdexrLirPxYKFs9GazuLCVV2j0jLizAD/wAis3LCJMWVLMHToHWjfKQnlpRaauXGBzhyMkyf2Y/6cebj1jjspwVajrMCCT956Ga1aaHHvyKfgH+CDjVtW4myeEp263YggGpppaaCmormFzj8UY75bjZ0lXnjn9jbQkP0WPdZG9tAX2atw8HA69D5BaMfvoCIuLk5ZvBKJwRFonpSAzGMF2Lz7ZxzSROP+od3RVFOBCvjDYFAiwoetPKcr8cFT36AL5fo3PD4MBmaCK4XrO6+Fgyy2NzPKrfxuPDp2Hl4b8wF6JrZCk1EvofuozjDYswjadZKKwNvLG8Vqb6x9fQnGv/VXhN99Bx544y1mpWv5lUnUTwVExZljmD9lNLrecCvC4lpSEq/mwoeOMXFc8uQiKjfFqd3bCcKr4AiIQDIXGuSXXAG5AnIF5ArIFZArIFegbgVkEH6tgPDZ0wjCx0BVrkVpMnvA/3IaeuYKOxx0Rq83MYzg2ZGP9oGPUIpeih2F30o9pxqVL7qHvICzlZtwvGw5DGr/etlwgcMFuleZGXa0xwzT1FDmhbtgCgvH8NGTG/wpyV38LzzwVU7Dth/wCH56tPUlt9335YN4EZffrnYQ6fjpQz3j5i7G0w9sRO+xQ5H+wBzEj30TNzSEhJL2mwM88gY+uqGRM30bVql6t5JB+O8oXgN2/XDdURRmMV5swmd49eHb2Q/dD5XWamZvE8Sp9XjohTewbtkqfDJ1IqKaxSO7sAL5ufnYuHQl/KLDENmmB+XodpqlVaE84yQmvP8ykujefc+Tb2Bnphu+GoJZLp75ewXCO8aIw3T/Lj+WhbAug2FxGVBKR/Qwbz+qwvVITApD8clN+HniJDzzxDNod30KKkocBOrFXBDwhcFbSxA+DtPnfoax30xG3wHxqK4ohUqlYu+yGWdO52HJqql08jaib+/B6NA9ArrKQqgNZrjJfFdUFmPN8oVIbdqEShsalxmDoA8RcvAkbNp0AGPGzkXfgd3Qvn0E7DR0C/UNhTNIh8M7d2LuD4tw7333k4a2orCwEF9/+DaaJyoxePDDiI+Nwoata5FbaECbjn3h42+Et8ZIpY0TJmZyf/rtfGyr0uO1e7vSfI6Z6KxHoMaAElsZTqaXooJguEN0JLIIsWcuXIWUkHCEx4dhKyPA9m3cjdPGCDx313VI1ZSiVBNK4GxHmJcN+3MdeOOJj9HGzxfDXryD50NFgoVLlWTW7VT8qKtK2UJgxt5Xx+CdsZ+iDQ32Iv7yIm598Dr4V1EWX02IzUXJEG8D8p1GrH1jDiZ//jLcd96BtPsfg5NAW0c5v8h7N1TkYuviOWjX62a4TEGooEs+A+J5nlZJsp9M5YTj+GGUE4Rns95Do6/1nvAGfDjkTeQKyBWQKyBXQK6AXIGrWgEZhF8rIHzOD9g2iUC6Uouq7kXQ3pQDRbmS7Ev9md2CGXeyF7x9wAME4eVkvTUE226cLF9NwBABX1009hVPpVTdt97ecHHaShcfUo0OWPP0UH0bRXko4B0Vhtu/mdLgm+wXILjOXgJMr+0+Bo/iSzydORQj019pELhuKAj/NfgPRXJyDo7EEcB334ibXgTe+elRtPzVmezClzd9hSUNPsNQPNJQMN/gMa9sQxmEX1ndGrrXW5tOw04TsoUTx+Bempk9Omo48vNyCSR9pKiyZ1/+ApNXrcXw516FOSYFedklsBQVY8Wyn9CuYxqiUtrCXlEAmwDhuXlY+sWbaOZrxT/e+wzb7CHQ52Wz35usKdnyGH7O0g8dwMb1qzBoQH8YqGEuQxQBtAtqfp6TogOQk3EYUyeMxh1Dh+KmGwag8CRbT7Qqssfs6/Yy443XJ7F//d/4z3/G4a772qE0u4wydYXUk5xxJhNzKZPPzCxFp0690b5DOx7XwQgxh8SEWypLcfzoITRrmkiDOQvdy/UIotO4kQz7/r0nMXXKDDRr1gy3DB2EwuJMyvEp19aZGQWWjsnTpmPEyJEI8DOjmMZw/37/Lfh5GzFgUAe0TuuA/ftOY/PGvXSD1yEwMBzxSZRkGwwSIJ//8zoCYx+MvOdWyt+LGblWwWNTxUPJ+p4T5VD6GBBE0G2ttGPR1JlomdAEUezN33fkEDZu242T+mg8PqI/0tR5cCt8pZiy8CA1Dmdl4v2/f8rFAhP+8fLf4RfBqLbSYn6/6YnFqSJiLz9ngBn/+RKTPmEPfWfGtvUZBK/4JChI8wf7+FAJpCJgV7H/Wwvr5Jn492cfwvL3pxA64G4YS3JgNOlhN7BdiBnlx1auZ9Z5V1T7eSOrpAR+Chq30VfDST+A+Dhf+J3YJfWEZ4e3xEh/kfwuv+QKyBWQKyBXQK6AXAG5AucrIIPwawSE7571PUH4GIJwmqT1LYKShmyqCtG9Xd+LAJyIrNB6Emn+t6OJ7w3YnPcFo3HIpjnOomfQ8zhcMgcHyxYhUN+EeeMOykHr8Z0TiWd0YkaRBhgTwQdVmguR0bvjN8jRPSC8Cx7JmIOvjlzso5WGAQN2E/hewHDv+5JgeXeDPo/JF2Gpzy0CCOA9MR5jP7oBeYJN/wXKvgiQrjn+L8fOxuKnX8GK3tceKy6D8AbdKle80bebT6PwzCmsmDkNbRIjMah3d3527PANpJxYrcIHY5khvu8Ahjz6T/hGJKC8yILKwiKsWrkYrdqkIo1xYwJgl1OWnJGeiUVfvYtk91k8//KzQFhThFgJZmlfriFQDmB/8fbNG7Bs8QJ0v64rwsNCoC07BKUwKXNTGh4ci7M57Lf+ZiaU2kAC0WTkWdIJoH1honmYf7AZGzYcwJ5DO/Dog5/j+l79UVx6AjqND5l7Hxw/cQDbdqyCpaoCQew3jwxvypxvBfPALZSk22G3FdH1PAMtWsbSCJKu3zRUCw0N52nqaMxGt+wlqxAWFoZ27VNRbSVjTUm3wq3Crt172e+djRdffpl95CpGG1ow+ot/Y9um9bhxIM8jIo7g/gzST2ZzrpynfyCCw0K5eKAlaDdh7xEudBCwtmW9tO4KMu9eCPQPgJ2KnzmWKARHh1LizWzxvDzsW7USfdq3QXJiDA4eOYhdP29AtnccHrmzH9p4V8BGszx6zSMsUIEjWbl47a+vICrAD6MeHwn/CDNclgqoKBN3sc9bZXPDm732Ez/9DBM++wopbTqgTf9B8IlldBy/H/W8bj56E6w0ZQsIDkbhwhV474vPgIeeRModj1ChlEfWXgGNnx7WwgKcWL0OvXt2gykuHAV0QTfQUEOntNHd3oSoCCOMpw+gtLgYeb7RGBwacMX3pLyjXAG5AnIF5ArIFZAr8P+zAjIIv1ZA+MzvsZUMnIIxRD07HJAAACAASURBVI6++VANKISijJLKmuix2tgx0RnupL+5y2VFtE8PijnVCNLGUZpeiQLbIcQYu7MPnN3jNGDKrNiEjLK17Hc08I94hPwlqBegTuHF7NtCMjXfhks9oz5k6O4Y0/Ce8Esx4RPjzwPZehluAYJrgHOtavzX29UHii/OZicPSAOW7EbcO2ThW3r2TR8pfq77Afb8Xiwa/BrcX+q9P/dLQAbhjVv/kU++jaqyYpw+dhgmAuWwYH9oNGrGUjFHm/FVmdnVKOTfMa1bQ29m9nO1U4rfOpt1iq7ivkhq3ZHA1Cl+jYLSSpzYuBRBBQfQq00C2V9vOAnWXHYbwTDN3oxeBGmFOHTgAIII8kXcmYX7KAWw5THdOi+42Yd+OrsYTgU5XL9gRqVxYOZgixwyF13UC4vLeJxisua3IMg/mT3nzPr2MsHEMPL0E5uQn7+LztzlcLJP2pdGcpVsWykppjkbTdgMXj6wWmwExsGMUaCjhJcRSU2ach5WgvB9dFc/DrPZjGACUgW/NhRcxHPR+T0zK5tz1CC5WVNU8Hxs1jKUUC1wgvLrkGAqBgh4c3MLUG0jPNaKPmsyx/wDhQuB3kxuMIXAHEiwzXHVNKEL8DEx6iyQiwIKbNQlICQhDgGUtBcVleDsiUw0S2oGv8BAHEg/BvOOBbCFNsdtAzqhbbCaC5H0sWAGuJfehvS8HHzz+icw8LsvtUNLqbWGg3LxwAtqnpuSIF9koe/Ztg07tm7iYkEkmtKUzp+9/W7GxrlowGfkNPWsi5fJH1mU3S+gMZyiwwDEd+4PL45nr6iGixnugmGvTk+npD0F+lAzDeKqYeL3sJ0xbgqXDmZvRkDmHUNhbi7yHQY8edddjXvjyqPLFZArIFdAroBcAbkC/3UVkEH4NQPCp2LrpLEeJrwPAXh/mqyVu/lAXyH5qOmUfJBU0FuZbI5G6YWm5puQbB6MjIrVWJf9IWWvQyhDD0ShLR0nypciWJ+K1IDbkV62gg+rDpSShbO6KPekY7pIExfxZW7K0QUIV5IJd49hjjEdgiUQ/u33Db6Ra0H42Pg553vDk4find4b8aLo1b41h/3W6Yi7GBN+RSD8/PQ8svTQc9Jz8e8Pybh7ersFWK+nN/w3MPADJDDf4HI06oYyCG/U8pJBJhtNEKwTUQH8jDholCZ6rBX8U22jczg/d24yxuU2m/T50TCxQEOEaqCUm0JvVBKIqR2lcNLMTeEdQMZbD62dbCyBe1kVowfZNyxeAoQr6ZTuTVAq/laz31j0Vit1QTyeAIJKblMpZsBtjNIcNBqCTQJbfmSldblqq50GbCYJtCvcXCTgZ9yto3EYwa6J0vnykgr2erPPmRnWx47s5fyreSwj5+ZAQEAgJdMiOosAlcem64T0t5MMvFrDc61mjzNf4rhOJ4E/t3A6XHA5bTB6m6Re520Es3ay6jSWQEhQAAF5CedU/YsLJJIenFQFSB01BPJsC0dkZATCIpN4jmIudjhomKZRUeZtY8U13lBwwUPNvmwLFwOqyy3SggEnhYLyEgSrbCj3CoJZ74TZVkwGm2ZolKNr2MttcbG+tLe3WSsl6bydc1Xwd8InQ61hpBvl6FYXv/u4IGDnMqaSiwp6ytDF33RwY115/cj4e2vM0jVxOLhgQiM9h9uHIFvBRQ+mVXB/yS2fY/hyNxFZVkGlRJWDYJ/nVkbTOyWd2PWk1VWuMlRXMdeckvyfl61o3BtXHl2ugFwBuQJyBeQKyBX4r6uADMJrQHhWbtlFc8LDgr0b/cLuEky4kKNb6IbepwSuPllQltOgya+PFDKWXbGNTFcef2IYDlntjkEP0nTNTHB9BtsKJjMuiaZPCkov+T89c8IrHAVIIwiPN3WXesbXZX1MJiwfeu6jpEuw5LXu4tbM2VUw2kjxLU2OBBMeHY47v/3tTLgEwgXorpWFj0zHA2u74B18JfWC1/79C2O2K2bCxeU4z1ifuzgE/0KOjlqztpoFgJH19oY34JKK+fEcLmcm14CRrsomMgi/KmW86CDBZGRdAlwTaLsIGqvJ/JIm5f8JUMaeYjqX2whilYLdJUQWIE/Fbw2HAKp8r1wRCgON0zSOCnoe8n2tgR9Xgr5q7sMFNCfjwzxgV0GTdKsE9hTM7Ba/E4DXzWNZrVWeJAQCVxu30ai5H8fXEYy6HSJw0Cb1fVutXCwgU65QiTSEHIJOsugE2WKRTksgDQJUtcoD4JV0Jjd684ScHEuMwc+9g+dm48KCmJ+Yh83Kn6meEYy3GF/L3nWxnQDRajqnS0Cc6hsNZeX8NYGvmC/PkQC2mpL3agvnTUZZLOyJ81Fz3tJCHxcFpDnw8BoawnFk1pRgVuSp8z0nQazITSdshZ554ha6pIvfcypMb2CtCPSlhQodndi5CGIlUK8uo2cGFylcrKnwwlAw+9zOxQgfnVGKeCTy5TEEuy3Ye15PSuztXETQiPlx3kouPogWHQ3raiPQl+pNdQFXBmCzcB8CeJeJdWSUm4H/dvOaWJnxLuZv53wVdFzXcmyLxQIH56jmAglxPfdjTXhosaihMIo6O9nfr8KOPYcb98aVR5crIFdAroBcAbkCcgX+6yrwvwbCs/PK671Gij8dhM+Yii3ffQtltQFVvc9C1a8MHfV/JesTTxBdLIHsguqTOFxEE6igEXzAdGFX0Q/wUQfB4igUxF3NcgIfQvkzuz4RamjO/PBb+G8XVud8Ai9mC1fai1BJoODFLFyVmw/2Xna4yYQrBRNeTSY8Mgx3jbtCJrwuCH8G+JCO40fg6ceOnFWP6/kVg3CPHB21LHUNs32Ota4dVywEXMC01179Brm6N8DN/Y/8xMsgvHGrHR4cJIFsJ1GmklJqYmViKyYICDacINFF8OXmZ0lNQCmAllsw3vysCdDp4sYqgkU93xcY2GJ3ooqqE8J0gjYFvAiWye16gLcwVRQgXui8iTbtZLjFGDqqXjwsrMPTby1ALP8IEK4lG2zlyoAA2UoCd0JLgk8CZ6eJCwBctHOy15xUs+itFmBQsL9iLOEdIcZwEBDqyCSL40gLCwKg8nykRAUCfHEMtcgvJ2Neuwggqq0S0nfWw87zkYArAacHXHuUAgJc26gMqKqulGohXgKs1tZMzXmLeYh91JTKc8VCqp04b2JxSu15DLEfx9coqDDgfFysi11sz0WMajuvh1gCYP28udDgEjIAzlXP+lipMFDz90oC7yrORe3m4gkjF91k5JXc3y4WQrhgoBcLIEJioKzkuHyf+4jz1XMO4tisAM+Piw9UE9jIyut5nhVqB79Becxq5rbzJwXPyeGsYo100vmKayDUD8qaRRVxfl4E+iI7Xin+FrJ1HkPF2q1du7Nxb1x5dLkCcgXkCsgVkCsgV+C/rgIyCK+Brn82CN85nSB8It3RLXoU9ziEjiMInknOr8v+nApKNbN0Q9At7B982CxAiTUHx8qWSeyRoMz4+F7joX6ezBcP+FWOEulBPyVgGOLN1yNA1wTppSuQX3UIR0p+JnXDB08jH6oLlFCOFUy4B4TfPX5ag2/ki8nRx34UilnChbwGyF60J/x3GrOdl5w/QtTPPm/hjv4oCNI3ApTAZ9TpS697UtK8V3SRmPP6Uswu1uve4MI0woYyCG+EotYZUkfmUwBQD/j0gGABND2/o2rEzt5pvZ6MtJA5C5AlNCqAkcyq6Om2UW3upEGXikBPwG8F+8MFSFUSrKsoQbeRmRb7CVBbexwdXdGFPF38zqqm6zl7mF02wUC7CPIFe6sh0BTyeLEgQIm6AOEKzlP8QllGkMn4KyVbVpx+BImMICNIlkA6FwUkKbn4fiBQlIA/Qaw0DsfVUhrvZi+4OAXxHSG2cdg9iwTiDzG7Z55kuj2gnPuTVRaoVgBxAdbF3xWUu4t9xc/iPGq3lRYb+P0k+VNwEULMxUm1gE7IwzkHsZ2V5+Lm75T8HhLSfouiivPi/IW6QNRdSO1rrodgn8XSh4rjiO89BedvJRhWE4ArOIaVrL6etbKJwaltF8epIsIWkXBKAnwbx3KwB12lpEkbwbqNbLfw1hCMvkaAcAtrr6hEpdEIL8rxpXPX+sFE9ry8sghqF7u+aU4nXlaep5i3dI8IyTvnpiQj7mLPuZU57Vpx/VgTO9/z4vx37Mpo3BtXHl2ugFwBuQJyBeQKyBX4r6uADMI9l4xMeMkl5Oi+jX5hd86Ygs00ZgMjysp6pqPXX+5DUcEpAnAdvLWhyLHsl4zVtCoTduRPglkTwQdcskZSf/evg8zEg7WD8lFvXRhaBQ7HkaIlxNw0knJVII3/rqZkdkP2lzCYeG7FfLgcQwMmAcLZE37PuB8afL6XMmYTDuXJjzyC3ukiR5zu6Q3I/25oRFntBKXta5zQz/dv10rVLx4vdnEm3LNPm5118scbXI3G3VAG4Y1bX4XQQJ8DjmTD+ekSvxJ1l9hYAjySpJJU3EWgLb2EjJnsuQQWFQSV4luEFK+OLKzoPRaydjZvS+yz2kWptRiLg+kI6GxkwMXbQt4tXtxKaj0Rf0TLiGCDCYF5CEJ6glJJ4qIQxyLIljYi+wtvgktGFArlPO3BwMgvsTYnBlGyX1qM43azV1uo0WliplIK4C3GEi+eH6XnLqnv2/MS5+uSJk3wyu8QF9lhaTBRGumcPZNViX5vsYhHWYAA9dL7Yj8hB+f3jKTMqf1GFeww3xI4WrzNtQZpc3awS3J8BQsgGmSqpVoK7YE4uuc4Yj6S2oCDWYR0n3JwMaxwRRdvKLgoIBZLxIhqFoVCAGk8HUeopkxdXBbRi+5gTSTWm3OUQDz3qCIoFz+IcqlZK8JoVBJMaylnJ5aWevw1WjLiYg4cmGcrHcfzFwcVdeM0hTJCtL6LZQcnY8qUVTVV4nterO+ho0Xn6iv/IFdAroBcAbkCcgXkCsgVEBX43wPhpfVe+GsEhI+mMZsepT3SkXbn9Yh2d8BZy17kVR1GUXU6rgt5hKZrG3GMLLaPJkR6KBQgXDJaq3Na4gFT9HxbaQ7UIXgUiq2nsL1gmvTgnhZ0C/f1JziPxvHilchxHoChnFzwWD8as3nc0e8Z+1tBeCgG0JH8l9nbaXhnbDwmSpL0i0SU1XMpGgbC67ij0w19wJIcxP8iy7v2/YuD8PqOUxfQS1OT5eieK1Rzc527x8792/PDucUB/vM87jr/D+l3dd+r+cWv9pNAJ2D2+XNylYU0W2KBa5hqD7gTANLzO6WGbLhonSYDKnqNJYTHbTwGZmRZRf+2kGgTeAkWW5KDi35u5nLbaPIlfS6FErt2PIJpiVEXEm0CXmGg6Hnfw8a7iOwEePWw5wJw1lwOUcsaYCuAsWhNEfu7iTIFoJdYbQHaBUNL4CrNXZKEnwfb9X0LCpM3D9gX4JjbC3DMHnC7YJyFDJ3nJM6nlu0W44qXOH/xszi+gvpywWpz+UGSmrNYAs5LwNsm0LBY5BDHEG7r4lwpV3dzMYL8NMX6gqkmYy1o+Jq6S3WQVhzEnqKfXgBrj8ReKy0oeLYV/1+o+wUoFhCbQnXPd6MQCwnhuKgLr6/YXlpcqDGnFOci9baT2RYSe6rQ+aICQgBtAnKwV17N8xE9/lKNz6+EeepUe1HEXhe8V1vjjBMyCK/vfpN/J1dAroBcAbkCcgX+lysgg3DP1f/TQfgOytE3f0cQXqVHVc8s6Ac40NX4MLKq9uJ0+W40M/djz6cGpyp2IIS93gcK51EOK0yMyNaw59Hz6Hj+5WHCq9EmaDgKq47T5deOYttZ9Ah7DCvPfoJk/14otmTiuHUlfCui4Rpr9hizEYSPuAI5+uXMyxoGroGGbnf+TC9wQM9dTDd2An8CaI9jOyRm+4a6mvOabZAciiNHBEvvedWNK5Pl6HXup/8hEH4OwNbcEwK8CpAppNaklmuKIsA6zdQI6uzCBEwshxEQSsCOYLSWuRZO4w6x37lXDeUtvnC4rwe0sY9cp/c4i5PlPsd6C/xYK0OvYYcFihe71Erlxf4eQF87WWGM5vkiqJWV17qbe7Y4f/z6/qMnxqsdW/wtgLwEUGuBao0svbZXXRxDGlWcs1iIECBfgF3ptwTipL2lM+RCgVKYQPL7S6gGuNwgLShIlSHwF43UwqNdGLIJwC0WAGp742uGkhYBHATrNX03lKpze+Fez7p7+tvFHDxu7EIxpKQ0nd30YinAQ87zfzV4XRpSqlsNuBfHEy8xfS6LkL3WspWHJnTSIqeYq5au6KL/3VO/umBbBuH13Uny7xq7AjkfvIjSHydf8jC+t4xA6LPvNPZU5PHlCsgVkCsgV+AKKyCDcE/hrgEQPgWbJnxLRyeyPX3K+CcHukoz4n26kbUOogv6WRwpXS6xQa0Ch9FkyYg9BT/CoAnke6ckJ2CPTtLDfgmAXlp9FqmBNyPE1BQl1dnsDR+IDVlfk1k/hj6Rz2Itf7ZqS6At9oZ7rH+NO3oY7h3/G5nwr84D2Uvehw1gln8LCD8vKSfrLhzQJYO2nF+Cbglwb0Tvc0C8RqoOj5P6hf3gv2DDGzDfK/zcXdFushz9isrW4J0++ugThIaGMmfbRPaaPgtEiqLXu6CgAKdOncKBgwcREhIGHx9fgl0RDQYEBdHMjb3UOTk52H/4EPLy8qR8bS9h7EYAV11dLRl5ecY4iaSkJLRokSKN6+/vj9iYeJSUlEhO24WlBXRStyI7OxsHeSzBQAtFi+jD9rDqnp5r0e9dC4w9J1cjjSfjK/WgC9OwGkZbcmMniPfsU3eZ7tdlkczTCG4dNBarIfmljcTvBMgVYL+WxRe/F6BXvCTgK1TaBMoK/uwi0Ba0tFCni0UJcQ7CKE2w0x6ALnrBKRE/d0PzW42yeafTE3EmFiLE/EWfed++fWH295PqWFRYgtLSUuxihndtn0AtGJfSHmoWNTxzFn3xwtRO1MyzdiLNURjHE2zXnoeQyAtjN6E60HFSpohw5oe3hNnog6SIaPb4u5DPa3fo0CHs27dNmp8Mwhv8kZI3bKQKHOgchV5TP7/k6CvvfhwtNp1ppBnIw8oVkCsgV0CuwO+tgAzCPRVUZOaUXvQJNSLE5/fW+bL775guQPhoNipS/tmrGKq+jDkSubd8MBUGR24y2QZm2DrcVunBtlv4wzBRkl5oO4ltOZOkh141GRvBAJVXZcOoC0bb+L/h4JmZiDG0gq82gvJPGzIrd6OpTx8cL1uHI8WrYPTxg6uQwH2c6AkXEWW/DYRf9sTkDa5aBWQQftVKWe9AO3fuRnBwsMdBnC8BAmvdwEWOd0VlNTLPZGH9epr+UUutI4Pt4+PDXGgdfL19cDY/FxkZGUhISICXQYf8nFxp/6ioKAkMLl+1ktFfWiQnJ0sRXgKcCyAumZYJB3TGggkAL37/7Tdf4ezZs0hLayUtDAjQXlFRJoH1nQShVuaEi5zx8vJyKe7MUsl8bDYyCxfzWkm7AMdCOu8ZW3sOmF+siuJ7xcfHIC1C1Lqyi+NVVHjAsejfFpL2c0ZtdXrJqSonYPW0wQjWWa3zyNhrmWuxv4hWlFhrz4YeqTiVPGLRwMltNWLxgAC+9ou4Xbt2+Oabb9CseXOUlZVJBnXpx0/gyb8/gc07tvES1HTQS3S7kLlzPCGpFyhbdAsIZl8sStL1XZikCc26SBOT1PA10n7Ry62i/F/USs9O8uCUJuhwfTcE0Xsj0jtQcsn3Dw/BmbNZeOe1p8+Vrj4gLsvRG/fzKY9+vgK7O0Wj8x0tzv+i5n6uK4fb9MMBpG0+LZdNroBcAbkCcgWu0Qr8r4Hws7ll9V6JPx2Eb/9hCjaOF3J0PiwzJ9zdu5QeS8LbV/REemKJxJOlMFXSqg1o6teXOeA34WT5Tiw9/R4je3ygUxpQbs3iE6YGt7afjiRzN2SfXYvZJx5HtE8rGFWhjEoy4kTZZpyp2AWD0o/OQexDLaIIc2zQOWO2kRMbzoRfo/f1/8tpySC8cS/rkiXLyHR7tBECuAqJtWDEBSgVcvSysmocIkO9csVagucAVBL4qrj4FRgYSHCnRomlAju2bZNAt2DIBWD18zVLIFowydPnzJJAc3R0tDR2fn6+NIYA+N26dUN4eKgEqMOCQzDth6kEzhpcf/318PE2SgsDAnQLRnjNmjUIC41ASkoKioqKkJWVhY0bNyI8xA++vr7SXHML8rFv7wEUFRedey6vlY9frIpKyrO7du2Izp07e5zV+SouLsaqVaukhYF2HXpKDLLVViWdR1FRARUAWTyPQomBV4sINfZWO8h5K6S+eeE+roafnx8XKijppmu4UAT4GLzQsllThAYGwcfsjyrGkK1dvw5nM/ndJbB5zSJI27Zt8fXXXyMuPl46J7VJh8qCYjz1+BOYPXeO5LbOhm0PoiZjrXaK4xOES6HdVA+Q/Rfu8vSel/6nkYza2IMvcsQk3O5ZoJBc16W+dhrqmb3Rt0tPdAiKRbRvMMo4vql5LLYfP4Sv33+tXhB+ubtS7gm/XIXk939rBbZ2jEGHQfGe3Xj7+9/r8UkonizkJ55fb12Qjg5bTv3WoeXt5QrIFZArIFfgD6qADMJr/jP2ZzPh2yQQ/o0Ewu0E4Mq+pXCXeVx8a9kl6b+3IiqIDsFWxg0l+feQ/gN8omQTDCofZurSAIi9psPaz0KCsQNsBXuhNcYhI38Dxuy/Ff5kva184BXyVpMqgIwUH0292Esp3NHHBdKYTQHfqHD85bvpf9DtJx/mt1RABuG/pVq/fdt5834iEA4/F+lV+3kT4Fc84JaVVmLHjl3YsnkbUlPTUFleSQB8VgK+Pr4m5BFUCzCclpaGxKR4ib0W+d614HnB4iU4c+YMJekJEqgV+w2+eRA2bNgggUABVk+ePIlIzmH16tW4echNuPXWoQSuefQIU8Ng9JZk7xMnTpbAcFxcnMS0+/JzLY77l3tuhdnXX2K8hYR70tQp+OSTT9hvTgArsszPNY/XX5sgswEPP/wwgXhXSRIvXmKsOXPmSD8PHf6AxPxbrVUEr4KxdnLu6zifiRJIZpganAS6tUw0E9vQltL75IREGBn9pTQYsI5qAG8qCLq2bkO1jh4hEZGw69T4z5hvkV1cjvbt2yOM53/48GFpcePNN99EcChNKFl/q4kg48QZjH73Y8znggYdMSRzNym9jC8dmfZKF6PHPBlozGznOROY20TvN+PnuArgcXgXsWhaPSLCIxEQEEQZvRrBQUygyM/EsaNH0SE5BV0SWsCb44mYs9A2zbD5yD5M/uLjc1L0i7He9VVWBuG//bMo73HpCqzrEIu23UKljbQRCgSNaCOB7/zJ22HL8tDiO9bloNvWk3Ip5QrIFZArIFfgGq2ADMI9F+ZPZ8K3/TAZGwQItwgQzvxf9oW7y4U1cn13joDlLpoHkS2nnNOg9iUAL6Fxmw+Gth6PeBMBeNFBPtjTrZlDTNrwHTZlz0XzJLJFUrQQH06FE7PwmRKROsVkwsezJ1wC4WEY9d2Ma/R2/d+elgzCG/f6z5kzF5GRkRJglXKuJVdyLliRCRd/C0n08WPpWLhwERITmiIpMRG5ubkSSBYy9sLCfKxcuRKdOnVCCiXUFRUVktO5AKACpE6bOVNivcW2KgJBL+aL9+rdE9u3b5dYbaGYPnzkICLCQrF9x1b87W8PoV+/vjhx7BjBIjOrjX4Scz558lRpHAHiBQg3Gryl47Zp1Uz6nYqRaELyPnf+PHw1+hsJOPJTflH37tqqJsWF4vPPP0dzzl2w63pmoovznsl5i+O06zBIYrQFC66iA7yY08qVK/D6G69KjLLUty6+r6gA0HKBL9rLjLsHDEKrpGSy4k5YHDYsX7IYCazxLf1ulCLDDMH+KNMp8eRbr2HV4SMYfttwBBB8L1myBDExMfj0008REBQoKQT0AWy1OXIam6fNZwtNOeMaKV9nVJjU/87xP1uzECdyMpk3zjmw7mqq3oXlmyEwDCkd2sHkzVjHGrf4woIiRMfFo2lyc6nXXVyTUxlbMHPK9whli0Acjy2s8CNCuW+rFKzn9ZhGpZJ41RrTNfRulEF4Qyslb9fQChx67yWcnT0VrVv6wK+/HkFDHpRa0XLnfY7iRXbs2leGiGF3o9nzbzd0SHk7uQJyBeQKyBX4gysgg/BrEYT3oma+L/8QhFNRWc/L4zTkdJPZkR4KHTSC8sfAlP8gydgRtuJjULGXUUV5+oJtE7Es/Se42Qup0lcjMtRKIO6EjRSSZPZLgkhBJlw5ju7ojCjzjQ6XQfgf/CFs6OFkEN7QSl3Zdt99NwmxsbGSBF388USPMT6LYFQw14IBPnEiA6tXrWUPuC9BYpwEpCsryyWwWlxYIDHSLVu2RNOmTel6rpHk4wJAivHmzP8JmZmZ0jEcBKQCMI8aNRLTp09HaFgwSkvKJeAuWPQ1BLePPf4oBg26kSZt+6W1uOBgGoVxPtOmTZOk7GIcb85D9G3PmzcPzZskEBgHSIy62T8QM2fPwo/z53t6xOlMXisxv1h1EqOC8P3330uSfGEWJ+Yn2HzBhIue8pZtBsBANttNZlmAcV9KtxcsmI+nnvqnxIpLgdlSFp0bBoLwtv6ReHHEQ2jbpBkqS8qgZDb63FkzEWzyxg09e3kk5kFmlHhr8dQHb2HBkSPo0aMHFwld7LtfL5myCRAuvgOF7D45LgTWQ6ex+OMxiFQa+X3FDG+7Fd6CZaeZ3LPHVmLHsSPMB+c0RC64XUSRaRDfohWGjRwJpTFeOo/iolJep82sVSDSWrfluZZJ16c4ZxN+njYT3du2R+tO7SS39liy8gajHhOYXrFw7uxzILwWjDfkTvtTQXjxUrz51w+xu2aiA99ejvua1M66CKveHo4vpDeH4t2Zj+DcW7WbSPufwO113zv6FYa95FFHAO3w2Lfv4Xp2Nl3yVd84l5zbhaNdYq5XMh8OP+y2PucOMnvm8otOX2x3Je/X3a++MRp6/ItNbP+7UXsE/AAAIABJREFULyNz3vcY+CXbXzo9Kbkx5G79D5Y8dhrhg+5CygtvNeT2lOpwqfNr0CD1bFR7fg0du6HzuHC7y+13sfcvdk2u5nwvdd0bcpzLnVt91+Zy+zSkHpcbQxz3ctfhcvf8xe6rC+tS93NSu0992zSknld6L8v7yRVorArIINxT2T+fCacx2/rxX0t94PZe5VD0LZfk6Bcy4YIDF+Bbr/JGU/+eNGsTLHgFmkcPR4SPkKDvgVpr4oO3Bgu2T8aBs9skOewZawZKbKUw0PwpLKiabB8fm20czcg+yULK3ifwKYr/FnL0+2QmvLE+b79rXBmE/67yXXbn8UwnCAkOIyDzouzaDIPei+CaOdE09rLZqlHKnvAzpzKxds0mSpmjYaYZm/Br0NIMzGDQI/1kBrZu3UoWuhmZ1FiJUQ8M9EelpZzHdmPOgoWUo59CBB24lZJTuQtdyJrv2rlHkoDn52VJcvWE5KZYtWY1nnjiCdw44Aa6ch+AXqNFAA0iHQSo342bjKpyC2LYFy4WAexKNxb+vBjxcU0QHhiMpLhY0ZWCKdOnISPzLEIotRYgvtJJZtt6BpsJQK02rsoprBIbLZzJreycTkxsjpnTPkVUWDxO5xVJiw/VJQVYvnoxGe4wJDZJYy0CUEW1joOLAfFxAZg39zt89P7rUsQYtTU8SxHlJlHQ6K0PwuuPPAnv5glsLmf/vFqHH8ePRdPEJDS9bbCU+e1noNkbjd/uffZZbC8qRrfunVFZUYpNmzZgyJAheOudd5lV7oXySit73s0ooEx9x1tfIsyuQbaRKgOHAiEWytT5PfbJgXXYXZpD/G0kAmdso8oBK3vi9WHNcdM9T0Fv0sLbR4+MY7nYuGk1WpDx79ypB+X8VD1Ai32bfsYPP4zFM08/gT49e6MoPw9NmkRj56492LplH+dbIikRBKsvlAJi8UMsSvjRTE+oGdLTT1Kt4PEPEFnnQkkhWPo/D4QfxPjb/g7UAm8JrJ4+B5qPTuiDF/AZZo9qjro/n/+gePZfWBegS8B5Fa6rBd7SmKgfwJ8bqJ5xcOm5Xfhhvehcr2g+ntEvBhLre+iv78uj7kP/hYD7Ul82F+4ntm0ogHAVb4br7Ey4izaI6AHpMMaITvBLTJYMEUtPnUHFyVXikUZqyVAYEqCMuA3KsCEXnVJDANelzqchoO7C/a8UoNWOU18NL/cFX7vPlVzf+sa+HAitvcfqHlf8fKl6Xe4c6r7/e87nSu/X2uPXt8BU+7sL/76Se6fuPper8++9f39LzeVt5Qpc7QrIINxT0T8dhG8RcvTvKEevII3T2QrnwBI4+bN4PPzliyCcD7p6pQl++hg+GFag1FbEPssIDIx+BmE+Tdj26MZ3qz/AvCPTEOQXQMdgAgWljg/b7NmkclOtcyE8gDm43M6uc0Kdq4diIgEFmyvNURG4b8Lvk6N7Yr5Cf53Pfbm7V0SMTYz/dXTYxX5/wXie49bElV3uWHxfijhb0YXHS8POp1/BV0fq26nh4zXgkL9rExmE/67yXXbn76dNkvqrhVGXyeRDhlW4hJMJ9xKu3k5kns1HSXEZVq9cj7jYREmqfPjIIQSy/9rHx4TTmWcIHjeRCW+F1q1bS07evr7eiImNooS7DKMnfCeB8JiYaKktJCgoAEMGDyaQ/Yk95qmM4MqV5O1RlElv2rIZL774ogTm165djwCzH1LZmyweuydNmCqB8LjwKEnqzm8LzF+yQJLIB/uZkUDjN+EbsWTlchhpDNekSVPYrTYy6aEwm+z44uvx+HntHsnUTMubymYVmV0OtExtg6kT3mV/dBSOZpyRmHCF1YLFP89nKkMouvToQkbdTBDOqDEuMAQF6zF+7MeYzDaaJM7ZUq0iuK9Gub0MVi48dFEG4OWHn0Bg+xSACxhuGrPNGv01kmLjkTR0oORebvZSw0oFwN1PP4WDPKfefXqwxgVYt24Nbr/9drz59js8FwVKyiyITgxH1tYdOP7ZZJhp2L40+yhCjL7oRhO1zIp8zKvOgiE1EZHB8ZSem9mKY8XR3Xuw/UQRUq67DYnJMdDqFNi/Ox2rVi9FSosW6NmjH43vFLBWu3B4+2qqEsbhyX88SplvGuXuSi6oxGD5CqZIGAJxx10DJTWBWD8RrQlCKSFq5CTQFjL+Tz/6lAssEaikekCAdSHhF4B81apdl733GmUDAZBnJmDsS/3hIao9bHLGbYINFyB4EuJqwfQFTHXxqufxwFfbkXbjUPwfe9cBH1WVd096MumTNum9Qgih9yKgFCvWdUVXRdzFuthWxd72szewUEQEUXrvvYQeIAECSUgP6b3379ybBENIMpNAFNc3v18UMu/dd9//vRneuef8z8FGXM6EXzbZVuO0OpF2x+lwbq2r0fFcL9+64/m0frgXf+8Kq9YRiGkPnLd1jTvDFtdXl6D64J1wHvwYVM7hHK4pt74qDTX0hRHA29AqnN4LXPRqktBVFyYjbc9nMOwzFwYq5zZvM20gpiugtav7tHct2gJ9zSejy/zbWuTQlQnX9Vya59MMtNsqdmsQ3tHctYFPXc9fbHet7tfW59Ty/tUGwrtSx+a5tz5u64WNbvn+VAZVKvA7VEAB4Y1F/sNB+K553+L40oXQK6NTrztNiB6iqzFBsT4lla0l6Y0d4SLSxxjmRnQeJisuHrp7249HuNMDmBfxIaWdi+Du4MY+8ca+cuEO3Pyq50OtkVE9nPkk22BXC4OjVtBbSZaM/eEWNEH656JVXbv1ZCb3Sni/PwdPODb+GdPfxscT2v7H/4qDtAm2T2DWLbORyMzuF54IvyLXu3mMzud7N44LMdfQ32YixvnRp2nOMnecm4gM8q5V5JrupYDwa1rOKwZbtnyJBOEVFVWULTN+jLJpkZEtZNfC/TuXfchJiexJjjgGezsnuDm7EJinEpTVs5fcBTVc4RKGarZc+Bo2bBh7ueMlky7k5SaM7Fq6eg1Onoyke7qb7JsWAP3Wm2/G5k1bMWDAADLAhThPSbaHjy8OHTmMmTNnwo9/FiDcnKx8aHgQvwv0sOjHJSgvLmNvtadUuZTXVWPVhjUIJoPuRIm1L0G+kM6fjIkmqx4IN+Zdl4o+bs7T1d0WPy3fhn3R2TCxtGA3CoFiZQ39JUoQ7GSJ/8y4H2q6gl/MKZDS9vqKIqxev4JO5K7oP7AfyTVrjtXYL29nb4Rd25YhPTUOw+mobmMtDNRqkFNegPjYs6iOiMGkYWNhNyCUi4s17BMHln8zm7JyX/jfNkE6y6vNjVCYnoV7nn0GaeSwRY98bk4mDd/2YMqUKXjl1TdQU8vFQn4X2nnaIe3gESR8vhhmjGJbFHcUNgYq3O7Vg6kQpThqB4TcPAZGtSYwMrOAxsMOWQkpWLL1CGw9ByMg2JsMfoUE4YeP7JMgvH+/ofRsq+VCRAOSTh/C6tWL8OQT02gmFwBbK0tmuvti46YtZLgdMGHSsMa8dDLhos1AeAUIozqxTPrqq69izuzvZc0M6Wrf/BKgfccfBcKvuMNbsM8OrWXml4PXAl4/BITAti0ZeYtxJciOGN0C6F9+UF3HQWtmvOUwV8yhfaCtbT4th+0IhGkDDO0x1y2BSFvfVrqCwfa+6aqzD6EyYSkszVLgEMTmAZm11/wjWkHEXxvkr/OTUpETcx6qsFdg6nlbu1+e2kBsV751dQW4ra+HtmO1xSRrm39nmWddVQnajivOpS1WuK17SxcJdnNt2lrk+T3v1+Z5dHSvt16IaHndOmLRW4/dsoZtHVfXa6XtvlLeVyrwR1VAAeGNlddLzShsNyfcTWPd7ddn/7IliPj+CxGWw6gwQxjcW4aqUMpYhXO56HG89BKSTxGrU4dQ9VioTdz4AF3Ah9RalNblIKswCwdjk6RZk8qUzDcf9lu/xD/QtTRhMzKvZS9qHVSLKGmPI+C3ZIu4kyueWLisc+fbBL7bIpIDAzUEFplA4OQrGW40AuHN7R5NQyYqE+cph5z78YR2AHgGNkkWu5mxbh6zYwZbgnZMB/E157ASPnPfwQSny4H5b0x5e8fuXJmudmsFhF9tBTveX4BwB3snspj03ebKl5Cji95ntR39EvhgW1hUQffsC4z+OgcHgnAhBa+rqUZKinA0d0ZIWCgijx6js3gWgoODJQtaWV4mM8NDQ2m8Rqf0999/lyxqEQGrpcwF92FfdzIflseOHcte5WzE0p3bk27iEYcO4uWXX8aAfv2xbt0Gxm0BQ0b0J9An+CQIF0y4n7uXBIIljAxbvXEtQulE7mSnhperMyrIYGcX5iO8fz/2eDszwtBIBIeRGTfFwnWHcYTJRQ0qa1ibWEBtaUuQXQH92J2465a+lH27oZiZ6DKajQsDazau4tzd0HdAXwJna7LGJk0KgSrERO8nu27AfnR/lFZUE9Cyn57HyKJr/PlFm9HLMwAOw/pAv4yu6aVlWDZ7FkL8AuA76Uaqcwxgb2mCTJ7/PU8/jWwzcwnCs7NE5Np+PPLII3jpP1wFo4KHWnZYUEqefOwIzn21mAy4BTZmx1GOboARVi5Iz89ExZAeuGPG46groYleeQXl54bITU3Hd8t3ADbBVCQ4k6kvxZlTiThx8rCUo/frO4TXQqRQGCMqYit76xfj/r/dBSe1BkEBPmwT6ItVq9eSLXciCB/R6BPAhImioiIJwMU9IBzwxYLJ/O/nyJx3sUAhfACkGz0N4g4die3yjdv64fpqHjovA6i6Atv2QPilfu6r6AlvUZUOwbMuc+3sfFoApC5fnBY7tma0OwNCdQFzLedYX1eDkqivUZ+1Hl4DgmHM75fmhxfxb3sd/RFSjp5DrfkoWAT9HYaWXPTr4KUr46prnToCvR3dv7rWrK35apubrosful6L1te79fHbA8XamPCW+2lb6NF2ztquuXi/I0ZZG0vfcv+2zr+jc21vcaIt6X5759EZxcnV1ErZV6lAd1bgrwbCmUTWZjn/cBB++ugRbHz9OZqlUWxeSmMjDQH0fZR12lbyAVagcMF/X4oAlX+vJ/tdR1M2BvVckp810HRNv84Sufkm7Euk4pQY/vLVBblUjnq2TNazIdTugDGsoumWbib8lOrhOXQ07nvzfR3vuSbA2ybAvnwICWhJPE+XYLed4Vsx4drk5Y1jEuCTJV9Hlrzlq/m9wDaY+JbgOvsSGA9vlKfP1lxivuXfEyZfMbaOxbnmmykg/JqX9LIBl6/4BRonF7Kc1RKEi1YQmfWttpZMeHFpNTIvZtGY7QBl4r4SkGVnZkhjNne2cVhYW0k5eQmjy3y9vKWLeEVFIwj3ZHa4B3uhZ836SsaaqcxMeJxygvRyKl704MMs7OqqMuaPq2FPmbuQo7/22msSWM+dO5+qFwPc/+DdKOX2Qo5eQ8ArQLgAgQKEi57wkOBAOAtnb8rRS8qKkUlQ36tvOMzNVDBhP7aQkNs4q/HZT7ux/WwVGswdqaIxpU8EvytQhuDqKDx830gy7D7IysvnHM2gV8Oxt65Drb4r+g4K5hxNUFVhyOOaUDVQj4Q49sD7uMCHx0zI4LnS+MzN05ny2GLs++RHONCzwn4oJbIVZLO5MLBy9myE+gfB/cZRMCIT7mStQnpiMu6b8W/kWllj9A0jkZmRhoOHDmDaY9Pwn5dfFcbnqKiugbeTA04d2IvobxdBzZ7vtfFR8La0x80+vXAqLRYGY/riruf+hbKcUi4IVMLchj39XEz4/OeNyKxUU1Xgzq++GoLwBI6/lyA7EEOZCe7oqJJM+KkDm7B8+UJ8/tmHlPU7oJbS+l69ArBm7Xq4u/lh5Oh+UmIuMtGEwZ6IsxMLFQKUCxC+jRF0vr6+0tROvC9AuiXviUU8fldf1wqEN8rCPX7r3dYF2IpJa2HCoVNPeMfjXDG31sXSda5iP13nw011ARltXTddgGRHIKw9wNLZeyTnwH9hb3sGDl5sm7m0cwPKCmpw4XgDXG+df9mQ2tjS1se/mgUfMZa243UkPW85F12Aa1dbCjp7fZvPqyXTq8v90PI4bTHBrd/v6F5ob0GhvX10mV9n7tfm42hjwlvWquU+2u7zzi4+6Lpwou24yvtKBf6ICiggvLHqfzgIF7LF75/5F2oSY1FZW4P60jpYeNDReHwZKlyYyytjhvSE6e9vL4HKhP+KNERqgunCCZm251XV+sjJN+IDLJ3PCSBaAnE++8K4gqxYBPeLrEMdZeh2NuYEDDUY99aHGDRyVCfuRW1sdvNQrZlpXfdr3r9lj3nTvm2A79YTvxLINzPnreYlpecnMb6FlF4w+22B+E4U55puqoDwa1rOKwZbtXqZZMJrKHU2YsyX6KMuKSmScnTBhNeTLU0ls7pu9Sb2dfvA2UmDU6dOwpSMdjABcAEZ7piYGNlP3q9fP0SzH1m4d4f3CeOCWR1iadwVHX1KZmwLEC6k6uV0Qy8nUMzNzaXE3RpDhpCZtXeQTPjrr7+OvszT3rx5K/0c9CUTnk+A99OCn9FQUw9/D2/p6l1McLt193YpR7cjKAyiS3pRUQHSci5ixA2jZfyWHoGjAaXY1k72+O+8rdh6uhr6Nq7M1jaRLHllfQk0uRGYMX0yXGnkdpFsvoagt6asiEz4GkpkvBlRFsoYNTLvRXVSXm9vp4eY0/sQ4uvK/ngHxOXRBZ43qZenG0F3FQ783zzKxS3gNLwvJeKGPNdCrGYe+AC6lbuOHSHZfSe1BZJi43E/e8LzbSjjHz4IF9NTcOLEcTxNdvzJp56hsV0VI77raT7pgqN7d+LCwpVwMFRhRdQheJmrMdGvFyLTY1E/Mhx3Pf84qvLLuFhB80kVPTXooD572U6kl9ugZ7Afpe3lEoQfjzyEQP8AMuGDufDBPPDyWpzctxmbtyzHG6+/DE8a79nZWtOBXoPlK1bB15v94zcMkL3gxgTisnefCytiYUOA8nfffRe/LPoJHlyMqKyuktdT9IsLZvznX9rX+mi7o68FCG8EubjcxVxXYKsNhEsZeYve8vZOqJ1x2pxb6zF0navcT8f5cEttIFxX9rQlwOgKs9gVEFFbWYSUJbdj4D9uYsvIuSYD10b/GANjJ5xYdR52Iz6AqWOQtlusW93RO8NWtmZH22JLxcl0hQkX++kC1LVdC12k1C3vh5bFb0uSrSv739Y91nLsrqgPdFkMaK5Zs7eDPObERjNHXT4/2lQW2t5vvt6tb+KOPmdab3hlA6UC11EFFBDeeDH+cBAuJnEs4gDZ8BdgxQfcakYY1ZbxYZ0OxQYhlHL6UN5IB2Dx4Prbq6VpW+Mb8r/8D0k6AgA9kNCihJUP4E1uqYI0N8im+DKev8/mMVSghNQM5SWl8B83HlPf+6iTt2ezhHs68EqjrLtPZDODLKTegv6ejMTZCXhIa291MzDvhKmblMJHYMxlDHvb/d6Xndhl++mwfSer0h2bKyC8O6r625ir1yyHnZoMKCUkoie8luyrYLmtrC1kj3UVP0/p6RnYtX0fWVB3AjMfJCcnEZQW0FncB/lFhdizZw+cnV0xZswYxJ+PlUx4aK8eHKcUvyxfiezsTHh7e0k5ugDKzowDs7dzlLFiJyKPSNDmSjM2AcIFEz5owEBK1OPJZBsRnJsjr6BAytHplIYALgSIyK2iyjJsJzgNDQ6BDY3agvz9UEBXcwHCx9x0Iw3gHFBBKbgtGXljazN88P1m7IphTKGpLdl+I1hR2l1eWwivyjN4fvrtsDE1RwHl1n5k5/MyUrBs3QqYWYWwP5qLCXXmKC1uoGO5HhztDRAXcwC9e/jAkQx8YmkVieYaOHIxATze6Tkr4UyQbDmwJ/SYvFDEc9/0ww8Y1neABOHC4MxBbY7zp8/i3udnoMbeBePH34j0tCS6l+/DU089hX/+60lUVFLtQ7t3N1c7HNq0EcnzV8HTwgbrkk/DVaXGSAdPRKfHQX/CYNz25CMoz2l0MTdl9FlteTW+Wrod2bWO6NcrBPkFWTh1PBYx56IQEhSMsF792MdNJQCvbXTENmzY+CsefWQKbDl+HRdQfLnAkJiUggACfQHCBcNtz75vEd0mWHARKSe8A95//33Mm/OdNMoz4sKI7B3nj5CmHz0a1+Ub92pBePsss45mZ90IwrUy4JeqpuNc5fbXDoS3d9E607/b1hi6gEFtN0xmxHewNkuCe1Aqme8KxEfk8X5tgP9gft4cTZCT0ROp56vgMfEdbUNdlyC8edK6ANfOAFlt7HzrYnW0iNARiNUGLttbYBDHb2uO2kBnR+d1re/X5hp1tCDR0QKKthtS2+dD18UZbcdR3lcqcD1UQAHhjVfhugDhYiIrf1yIyDlfwIFuy9WUm9dWUVLOB1gjQWeLHN7fkFiH948A42LzGgKKEvYnNseZCJe3Bv6uWqSfMeJHMGwl7C+1Ce6BVyhzNRRyy069WgBYkE3eS7dxn5VSxv0+ZjeanPU5SaDcPgi/zFStnWNLhrotd7SugHDJemfygR9kGZv61R9KwFQy4Ve8dGDbO1Wuq9hYAeFXUTwddl2x8lc6g2skCDdgrnYDs66FpaFgwvPycghMKwicS7Bj6x72WbuwL9yeINiIwC6XwFNN5UmezAm3Z0zYwIEDGyOqqiqlu7qRkSF+XrpcuqMHBgZId/RC9mw/9uijjMkaiqAewXj3zddx/Phx+BNMHz1+DG+++SbcXd3ItkdD4+BIwzZnCY4XL/xFgnDBhAsQXlhRKpnw3gTJdpQ/B3h7cEEgj/4QORg6ckRjlnlxCYxNLeDs5YpP5m/FjjOUo1vYs4FUX0ayVdYVIbA6muaHd7BPXIUiurl7e3kgMzkRa7euZ593EHr37s1xGrg4QSk6lTM2lrVk+3eiT6gf7CzNEV/ChQIzU9aF+eI5uYietwqO7Dc368fMdJpIFqdexEaC8JH9BkEzeigr20A5rQpno6JxzwszYEu2edq0qeyRj8eixT8yQ/1h/HvGC/wO4+nyUli4WOLUhs3IW7AedoxVWxh7GL6O7pjkHoSzCWQDbx6CW594GBW5RbIn29reEsW5hfho4Xr6grthUJ+e7OvPwQn2y54+c0IqB/qED5QgvLysRjLhhw5vl0y4BXvlsyiLt7MzR1x8AqPkbkBomK+MkPMk2y1y4xv4gRRgX1wj4WT/7XezobZVS3VCy4iy40e54vlHvFrHd7Wag/aIMu7QGoS3lnuL9wXLfsmBvZ0TbT2Olrm1HqXduXZ1PjyALkxe63loY0rbu8xdOVZ7Y4nFodNfjMSQh8fiAlMEctKt4TRgCvT5uc06sphtEKkIuqEfDi3hPT51PQzNrDq8+7p6Th2da2dud13UA80gs7U0XRynMyC8eV4dgeSOxmsP7HYkT29vIU1X9lqXhThdx9L1uuhyT2hTBehyXbQtVjRf39bz1gbUdT1PZTulAn90BRQQ3ngFrhsQLiazd8d2bP/qEzTkZtH0h2Jzomm2fjcnkuh8zzQCcQIByiXL2edaz55v4a4sMoTFSxi4gA/gIeNuwkOvvCEBuHiwFOBB95eusvL25eiNALtRJr5jTCfc1MUk23Qw74jZbiFHl73sIp6MT5FjNGC76mVO6L+Zt13eb657ba7tlgoIv7b1bD3a0uW/QqNxkQytkKNXsa+4looUDzc3mq2lI4fu6AWFRdi5c7d0HBeMd3xsHKxUZjQz0yCH7PPufYwv8/EjYOuFzMxMWBCAa5gVrkcJ+i+rNiP9YgLcPR0J1PhZY8a1IXuyhUt6v/59cC46GlVsRdG4uOIIc6ffee9dKW9evXKNBNKjbxguGdgfCGQN2RMtGG5ra1vJxm7btg0D+vaDuYUZzd48SUQXyYWDYSOGwpg94cXsT7cwsYKLqyU++OkQdsYaU65tCD1Gk+nrM1e7phTB9Wfx0rQ7CdaNUUDHdF9nG2QwZ3zlxr2UbNvDr9cwVJWxQZs97HY2KnDaiDy+iy7jvly8UCM6Uw8aruH5BtgjO+8ioj5cAm8bDzqTe7H/3AwZCedxeMESDO7ZF44hPVBPdG0X4oLopFjc8sErcPAIwnvvfkhX+Th88H+vY8aMGZg69UkuPDAOzLgBbpTHH97ArPWFNEqjMmBrVgJ6MdM8jLFpsTmpwK0DcN/DDyKXCw6iz97B0QbpuQX4v2/WoLTBHUGBDqxVOWLOnse5c+cRQmM2b09PuUhiS+n5qf3rsWXTenz68XtwcbTl9ac6iGz5RrrXh/QKQ08/byoh0rmIEihrLloNBBgXsvQnn3wSkSt2Y6x7P8TVpGBf8Wm46LkhxNoHn22hcuEPeEng2kY7+qTm3PAmR/INcm6T2876boMJv0ya2mo/ccxfvZbitdHqy8+41Tja5nblOM1Z41fOtaP5dFT2lsCu9Xa/F7PY0Rzam3tNRTFOfz1BehZ4TngNjn0uzwDPOrYCSRvf5+feFD2f3MSkgO4H4Z0FbW2dW0cMsNheFwa0PXa65b5irJagufVcWgPqrgBcbcC5s/fen4kJb1nfrrDwbS20tLz+bX1Wr9a/4A/4elYOqVRAVkAB4Y03wnUDwptBcBUjcHavXo3MuDMozMxq6vnq/F0rgLg+gbjIABc/zd3hRmTQXPwDETxoGIL79JHAu/MAvGk+HUZ56QiuO3BYF0dprze7bQfzLsjL2zgHBYQ3Xd+mFohLnRCX/t7UAtH8RlNCjthLOBg0GxE0t0hc2qzpF5cWFZo3lb4HNLK2omvgH/BavnIZZeZuUoYuQLj4v+gJFyBcyMoLmXWdnJJKyfk+6c4gGO+KsnIamxnBg2xodkEOIk9F0YjNAsE9QmSMVWFeNvozA1yPaQY//LwKOblp8PV3g0plipzMPJiScRXAWvSH2xBAu3q4Q82e8APMG//ks0+Z8R0gQbjoRb7t9kkS/C1cuFCC8MaeY7Xcf+fOnQgnUBQmcN6MKCsrL5ZzH3vjGFiRna2mTFxlSLd3k2q8OXcPDqbZcKWBZmm1lZSDhCSUAAAgAElEQVSWW8GgvgwhenF4+Z93c13OBLnsU/eg/D2d57t68365OOHsG456ek2IwAULMwPmqAPnYg6jd69AyustkFBuDkdavAX62CE3IxWn3lwAZzNH2Lh5oIELAakp53Bi7QYMHDwUDlx0MKC6x96VMnyaUj7w2VswCwjF88+9jHNnz+Lb7z/DM888hSeeeIES/HyYUVpub2ONXT//grK1+2DBBcMlMUcR7uqP0fbedHs/A/N7RuPuB/+ODPbgVHERwc7eCpnMdf9s3iZUGnjDw52Z6mTIY86cQ3xcAuX1PWR8nDWj2gR7fWzPWhw5tA9vzXyJpnMm0vnem071Bw8dQ2jvcPi6O0k5ujBfa75m4v8ajUb2r8euiMA/w29BdHksfkzZA19zX4x36ot/rvziD7iblUNqq0BXAHDzmJ1ltjsCcs2gRdt8u+t9befSmePqYgLW3ni6AHmxb1vsafOY7TGk2sbW9n5bc9Z1n66y7ldzzNb7arvGXWGW21sUaXmNtNVIlwWO1sdpb6GlM/epsq1SgeulAgoIb7wS1w0Iv15ujE7No8nUrKN9um5w1hGgbsoQv8IBvWMQ3uh6PgTTE1ciYUxTvzoN4akoVZhwcRHbBd1NV/h/FITP+2EuWc5g6You5OjVlVUSfLu7ukrp+Omz8QStdTh2LBKFBHeChRaZ0eb0cOhJCXkp+8YPMt+7qLiUedwCzFfBWeMIT4I0ta0Nlq3dQhn0cXhRVm5OZjjrYg6mPPAwRo0aRaOvDPww51syvkZwYv549JkzePW1mZIJP3jgEM3c6qRpmTD8+uWXX2BEt3PRfywyyQXY37FjB/r3oQGasQGd2LloUFkq5y5AuMrSCpUEn2oyYuZ0NH/x843Yk6CCkWDCG6phaGID/dpS9DBKwH8ev4c9zUYShLvbqZCckIh12w7Clcy/G0G4vp4pAbgFATiN6yrzaHC2m8ftQXm+A6IL6qCuq2LGtgYlPJ9TH/xEkzdP2NEVXiD2+OOHcXTDevQfPQpOwwbD1IjA2l6FI1t24NGP3oFL/yGYcv/D2LJlM3bv3YQXX3wej059gm05dZKxV6lUOPjLcpSt2Qs7RjBuzY6Hs6El+qocEV+Vw57w/rj3wQcIvAtl1rstJfOCCf98/mZU6Xuz/9tFxs8dO3IcFy5ckCBc/Hgw472OsU/b1ixB5LEIfPbh+5TaG0uG3IHxbqvXrGNG+hAE+7nR2f4izdq8pAxdmPUJUC/6+adPn46arXF4rN9t2JNzAt/FbUS4fRju9RmJSQtmdurrVNn496lAS7ayJdPYmaNrc3Ju6xgtgXx74LEzc7jabbUBpasdv+X5agPpuh6rM6Cx9WJLRyqHlsfXxq5qq1vra9/eoo8uoLK9+0jXc9F2n7VWCojtu3r+HS06tLU40N41b+0H0HJOV7OApus9pmynVOD3qIACwptAeMrFgsuTvFpU352yTOXVQQWuBRPe3vBt9nyLjTuKR9MuRxey9xfYs/4Rs8IfSngde9Gb/eFKT3gzay0qfCXz3XSR/kdB+FezvoQ/1SGN+eAq6Y4ugJZgwuPizpOdPg5LxmidPBklHc0FUBcg3MvNFb0YJZZL8Ld95w5UkEG1ZY94AyXojmpb9COLqnGwxw+Ll+EoQZ6Pn6sE4el0IJ869Z/429/+hpycLLz96stSju5O+fZpssEvv/oKBgwYgHT2UgsTMOjVyp7kZcuWwcTYTIJwOzshsS7F9u3bMaj/ADDJTILwakaLiQg0IUevZm97AV3VNWTN/f01eOmLDQTh5uwxd4elhSml6tUoyE5BiEkyXpg6GfrMNcxnBJqXoyWSLiQQhB8mCHeDo0cIgTfjE00t4eRAU7eGUkRFHyS4DYQttelnSuthRWY9wE+DovSLiP7sV7j6BMGqhz/0LcyRwQz1veyLH3bjODgNHchG7zrWxYpma9sw7aN3EThwBO67d4oE4ftpkvbSSy/g7nsflAsTMCAIp+v83rkLUbVmD+3k9LEx4zx62ntgqKMHDmSeh/0943DH/fciK78Q5XRHFyA8JSsXXy3Yigo9L4waESLjw/bu2Y+UxBQEBQUhOCSQRnmeMk5u35Y1OHmM+ewvPkOdQ41cWBCAew370AcPHYEQf1e5COLKRRmhTDBgX78wXxPXZurUqbDel4sbe4zE7vxjWJ1yAP2dwjHJZwRu+/4F5Z8PpQJKBZQKKBVQKqBUQKnAZRX4q4Hw1IzCNu8APQWEX8Un45ox4a3jw5rm1G4O+G+Z3pfPXht73ujiflleuSJHl7D7rwzCf/xpgZSYi9xnKysbGBkYMoJKHxpGfEVFncTho6doSGaLJLpll5VWsB+4FhYqcwT4eNORPABpzBDfsHkDBdk0HGMfeG1dNXw9vDCQvdpMDcS3PyyiyddpuHk4SHBfTtfvYcNGoG/fvrK/eO2yX2FqroIdTdjOMOrsrXfelkAxmYBRsK1mKiPEx8czy3o5ZeUqWFpaShAugKVwZR/Yrz8ZY0aEUdJeVV0uxxQgXGRsCxDuzR52jbMZnv5gJY5nO6HfoL6U39shNTkX8eeOI8wyA88/eicN0+pQVN0AH401LsReoDFbBHvgPeER0AMllOTXVApim07rBtXIyIzHgP69JAOfVNIAK+Zw+3trUJCQguhPfoV7SCgsGA2mR5l88qEjiFi9CqMmToDdoAGg3TxN3FTYt3o9nvn6M4SMGoPbJk3GKdZ63Xr2Fb/5Bm69/V4mRRDoqs1gYGSAfd8uQNXa/TAzN8XOgmQEmKoRbumEYyUpUN/J/e+9C1kFNGZjrJnalvFn6Vn4/IfNKIcnbhjVEznZedi7dy9VCFmyJzwg0I8g3JsLGcWI2L4e+3ZtRb/wEParl8PJ0R4e7Bkv4YLEvX97AD7udnS3z6YXgLNc+BD3hgDhpkyweOyxx2C9Nx9jew3HzvxIrEsjCFf3xo3O/XHP4tev4stV2VWpgFIBpQJKBZQKKBX4X6yAAsIbr6oCwv8X7+7/sXNSjNm694KuXks3b0cNsunBQGwlAbYwULMi03noUIR0R7dV25Gp3UaTrxAypc40EYsn6PSCH+PKYuOTsWffbsq/zREYHIDMrIvwIPDtFdSTWeIm+GbuAsq3I+Dl50KQb4HM7Hwy2ipi0Wqy1hVQq4xpauYPa/ZwR548iTfffgvh4eGcTw4BNQErzcLOnz+PFStWSCZcxJkJwzTBzh46dEjK0QUT7kFmXvSEC1O5cTeNhT5l30KObmtuTda2lkz4RhxIsYIpj2fOn/o6MvrVRehtdVEy4cK1vLiG47An/Bz7p9dvP8zsbx+4UlbeUGsAEwMVx1FRrl+AuAsn6TDek+OYUpptBjOjekro7XHxTBxOfUqju7BQmIf4wYTmded37Ebk1m0YfvMEWPfvLfPJHW3Nseb7BXh+/pfwCxuAp554Hrt272Re9xouQryLiip9HD5+Es7u9pj6+EM4t3Q9ajcf5PzKsTbtDMZ49sAQe3fsyDwL97/fiol33i6N2WqYD25vY4HYxFQJwgUTPnpULwmiD0UcpmletjRYc3dnxrmzkzRYO0EJfFlZPiaOG81rbkTJPwPcGFWXlpGJIWTCPd14XpSjCxAurocIrBD7CYf6f/3rX3CMrMRdPW/Axov7sCBpO8a4DsUUr3EYPOfJ7r1xldGVCigVUCqgVECpgFKBP10FFBCugPA/3U37V52wAsK798qv27CWed8BEoQXkE1lnABdyRnHRcZ5N4FhXQMBubUNDh48zN5oQwwWBmOMKSvMzYGzoxNS0nKwact6NBCcjblxlHwvLzsHgd4ErzQzm/X9XMTGRdPsy4UpBYwOLKvCM88+x2P6MfqsEPNm0cDLQF8as8UnJEh3dH9/fyQlJEsTNksrAtkmEC6YcCdmjAtjNiFRP3r0qAThBkxTcHNxpsS8QPY5TyTgFe7odVxVsDa3IjDPx6uztiIyy5HRRQawMDUkkDSEQV0Zelkl4YVH7+J51hPk1rMn3AJnos5gw44j8PUJhFegL7hewFhDU6hpklZZTRAeexLhvUPJypvTpM6AiwCUcWvUuEgH8rPfrIXrgL5QBXuTObfAScrOTxOEj5kwARYE56aU89tpLLD42+/x4oLvMGLYDbjn7inYRff5qNNH0W8gpfTVRvDlgkdtQxWCe7rBNDYNpgfPoMKkAbuKUzHYinntzFuMrM6E6wO34sabJ5IJL6SzeTXUViqcJyM/a9EONJgEwMffHsVFpTRmi6H8P0ea3gmHeUtK5YUyIT3mIAYN7IN7J99CJrxULoy40vn8TEwclQW1BOEO7N3PknL0xoiyOtmrb0STOMGEu50Fbgschk2Z+/Bz6h6M1QzGg97jEP7Nv7r3xlVGVyqgVECpgFIBpQJKBf50FVBAuALC/3Q37V91wgoI794rv37jOgnCK8sr2CNchvzcPMl2urm4EHgfkBFloif8xIlTxMpG8PT0plTdCUZM9LO2sERuTgm2Ma+7glLwXuE92BvtDw3l4nVkZU2MTPHVrG9xNvYUgZ29lFPn5BXhvff/T7ptGxob4tN330Ih87mFHP0U48q++OpLCbR/+nER5e32uPmW8RKEr1y5EhYE1CIaS8jmxe+OHDmCoYMGM2ZQXzLhRcX5EoRPmDSeEYc0mSNza2ttxwIW4tXZ23AyywlqRnhZ0ZE9O7MI1aW56O+QgeceniwzrkuYQ+7BnO3Tp05LEO7nGwTfHpSVwwQGDcY8vhnN3wqRmHAaIZSbCwa+wsCaYL+ccWXWKDh7AWnztsKTUnuVtxts2GO/ddcWxG/ajrsm3Q5L3wDGnZXDxssWvyz/BTN+nosBZMKn3P8o1QInKNs/CzcvX/TuMxJTHnwQaTR6i407DMOYBOjvP4X08nwsvRCJOwP6Y5itKw6XpcJtym0Yd8tE5DHLvZru6LaWZog+Fy9BOEwDaXjHhQK6mV9gn3sW1QVC6u/oYEfDNzNp+pYctROhIUGwVBkgOyNZ9tWPGDka9o7O/HMdY+jUXCwpknUXPeSivgYGBpIJf+CBB2C6Pw/DA/vhRE0sIgqj0F8VSuf2vpi87K3uvXGV0ZUKKBVQKqBUQKmAUoE/XQUUEK6A8D/dTftXnbACwrv3ygtwGxQUItlNEUEmXMdzcrPIQptLtjk1NYPSbeD4sSiZEa5mf7iQnGvogO7gqKaUuQb79h2QUX9DCIjFvio6pweQQRaM+qKffsWxo4fhH+DDPmJjmePtQHm7OJ6hobF0M+/RK5RMNHAhMREfffKx7PtetWK1ZMJvve0mnD59BitXrJXbC2dv0c8cGRnJnvBdGNi/r3RsDw0NRcy5KIrKKzFx4ngCRWNUV9XDTk0mvK4CD3+4C0mlNoz5qqbbO7hAYIbS+grcYJ2C56feiXw6f4uecDcy4WdPxWDP4bMIDAiBH43c9PQMeGxDKWMvLs1CalqCPF59nT5S6i3gYNBAYzk1co9HIem7deih8QEc7WDL2Lb9WzciOT0eQ/x7wcHVG2acl623PWZtWYVnNy3BqP7j8PDDj2LDprWIOLIPz854GT3CRpAF14e5tRGcbU1xcN53UBGI55bVYlv8eYzwCsAAjRuO5yTDa+okjBw7AWmUmhtSVG9NEH7oZDwWrDyIWnMvBFGBIKT7CfGJNG5jzzcXOIQc3ZasvmC1L0RuxdAhA+Hu7Mh89EQusrjTyd6bmedFUk3g7mKL3Pw8OFFpUEPn/AYa3olaCGD+ryemw8rEEqNGjsDGjRu5eHFS9pwH9wzFzJn/7d4bVxldqYBSAaUCSgWUCigV+NNVQAHhfwAIP0vZqvJSKnC9V8BfI5hTvv4iOeGLFy+WIFxPT++S8VlRcQF7ncskCM/IyCGYJfjbupt9z16SBY8+fUq6aPcK68H38xATcx75+fmUVg9Hdk4me6hr0K9/uAR5C39cgovpqbCns7iQbwszMAHgDESKOJG3Wm2DIOaLG9Od/WJmppSji7msZ7a2yKIefcMQGrNdwJKfl/Gi6FMOP1iyssJo7OTJSOZ192SvthX69++PhMTzkpUeN24MxzCkfJ5xW5b6lGPn4dFPdiGzxhneruwLN7NESWEZknPSMNqpCC88dpcE4aUE1Z6O1og6Ho3tZJ4D/IPhw75wAf6FEZm5hTHPMw1p6QnoHdZHgvOYQsq3TQzJ9Nsi60gkEr9djyBGlOmTbbY1t8SOresIaNMwPKQvnNy5MEEQbuVhi682rcCMzb/iFsYFPvrYNPzwwxwcO3UMn37xHTSuPaFPFt3ApB49ve2w+vU3YHUqDpa2GkTyXAIsrGFNlv9AXhJCn7oXw0bfiPSsHBhTwWDLxZODJ+Iwb9l+VJm6o0eAu3Q1jzsffwmEi2tnY20l5eixRzdh7JhRGNAnDLlZafKa2Ts6oKS8Wsa8aRwsUEB1hAt7woUcvYo/ohYlHPOxfzyCcRMm4dZbbsZ3332HH+bPwYxnZ2DsTePZe973D/mob9m2FDeNuwfK/5U6KPeB8jlQvgeU7wHle6Dt7wHxD7SozR/xUkB4EwhPTstrN6LMw1X9u1+bGrJjKewZjedPLl2EDfgwfi1eDXzYNNTThzMNpwLZY+pApo4YQHn9CSqgMOHde5G++eYb9O7dhxJ0fWl8Zmdnx/WHOpq0VdMRPQn79x8iA2yJA/uPEBS7EOTZICk5AW7MmXbSCNOuXJw7F8u+61oJwpNTElFZVoqBg/pRsmyIOXPmE8yn0OTMXUaUlZQUNRl8Ma+b/ecCmPsFBlCabkLTtmy8TndwMZfdO/fIqKzwPiEShC9e9KsE7SNGjKC7uQuN4rbICLXgQH9p1DZ06FAuDkRKED5p0gQWTcB8IxnZVVSQg6mf7kZqmR08XCxhZalGeUk5MouzMVqdiRmP3IFczquCsnNvjS1OHDmJrXtP0IiuB3x8hBzdgCZzBM/WZuyrTqYSIIU1682oNvZU00TN01LFetgglTVK+mY9/NUegAMN5AjC16z+FQVlORjVsz+s6bZurt8Iwr/dvAoztvIBafRteIyRbT8uXoADhw7gvin/pKz/Bti7uMLMygROJpU49P0s2F24iFzWeEdSLIY5eyLESo3TldkIevxuDB4xBhezcyUIt7O1RERkLOb8uheVJm50N7eX9Y6n47tQOQgmXCx8NIPw1NO72RPeDz3omH4xNUGCcD8a5dU28JzZ0+7oQDk78+E1zGYXUXKV9Y3Z5YU83kP3/A2B/fvhn49Pw7fffovlv/6CCex9f3z6E1QsMI5NeSkVUCqgVECpgFIBpQJKBVpU4K8GwlPS89u8/nrXEwiPyCnE14k5OFhUjgwyb0Ice01fRHNmzLj1paT0ZvZvPubFKB6CAuV1fVdAAeHde30EgymYcAGirSwJzug+bkxm14oGX4mUh0dFnUVebgEiDhyVgFSA8JhzZ2QcmbePB4H6RYLhC3KSQo6emHQBtVWVGDS4P9n0CjKkc2n4lo+ePUOkgVoN3xP94CkpafLHhgC2/6CBdEtnHnh6Oj7/8gs5l5XLV0kQfuNNI8l4n8LyZat5BH0MGjRIgvCtW7ciNvYce9B9aDTmJMG5yCMXcvTbb7+VY3B9sYHnYWtD87RCTPt8D1JK1LBR1dN7jmiVkvSShgrc4pKHfz98OzIL8lBJ5tybSohjB49iZ0Q0Qnv2gaePK83qCOdpRGZrrUJGVgIK8jNozNabCoEaJBYbEnRbwZkMe9KeQ0gmE+5r7QGDJiZ83bpfUU4X9sE9+sDS0ZVyeFNYkzX/duNKvLR7FW4Zfw8GDh6GY5HHEBl9AkVlDbh/ytN49IlHEUdzuj2rfoRz9kUEVNTgWFoadqfFYXJgb4RZ2eJ4SRrCpj8gQXhmbj702K+tpjv6gePn8cOKCMmEe3ExVYBwwYRX0S1egHDRSuDIDHcR5xZ/fItkwl2d7HH+7CnpAN9vQH/JhAsQrnY0BbgoasnFgxpmwOuzr9+MkXIpBPUP3nkvyrk48Z+XXsThw4exZNFPUqXw9wcfosT+qe69cZXRlQooFVAqoFRAqYBSgT9dBRQQ3njJrhsQPi8xC6/GZiCLGcLUSPKHD8nd8hIP5oL8b8BItTnmhHnAn0yc8rp+K6CA8O69Nj///DNZXDK3fAnjM3NzcwnCRU+4MPSKjU1AFI3Kdu3cTyDdiz3Svjhx8rjs5Q4OCSALnsDM7mLZ4z1pwkRcSIhD/PlzGDV6uMyU/vTTzymHLuS2gZJlFQZwb7zxljR4i4qKwsIf5sLN00OC8FxK2j/8+CO5ECAitdRqNXr09KMB21GsWrmOQNgEAwcOlDL1bdu20WwsjvPxYp64nQThJ04e4dwbyMbexPlVM26LzL6lEZnwbDzx1QEYOQ+AnwdBeXkNyukYnpCZjAE2OQThtyKLmeLVBqZwt7fGYbL/e4/EIKxXX7h5u8OIhnQiP92Gud0X0+Moxc5BL/aEV5RXIrFUDwF21tC4WCNx90GkzNkCLys3GDBv29bMCuuX/shxuShBQG/uyJg2E3NYuVhh1pqlmLl7DSZP/gdN3kKlFD02PgapWUXo0XsU/vPq69i6eyPOHtqFG3lN+tcZIpru5udrSnCjO9l/ysIPVKaj3xMPShCeQ2f7Gl4TKwtTCcIXrT2KeksfhIV4cxGkAGdPx1ySo/tx4cLN1YW/z8OZiLUYc8NImPOan4o8LBdXRo4ehVKCfjXN8lxYL0O6xteUiYx4uq8TwJuYmSHqWCSmTfkH3AKCcOfkO+ikvxsrlv6KAQMGIJzZ7f/+92vde+MqoysVUCqgVECpgFIBpQJ/ugooIPw6AuELU3PwSHQaH+LFsoD4ucYMeOvbUwrw+Z/aOvRTq7Ak3Bt+NDNSXtdnBRQQ3r3XRRizCcM1wZJWCXdtW1v2b6sJoCHZ34KCEhwkIF69agNlyBYI9Kd0nG7kBlSVWPBzk5iYTjY8RZp/3TxxEvumKdnOzICHp4i0qsRXs79hr3EmQnv1kD3IAsh9/vmX6NO7L9JSL+L1mS/KPO2KqmrGl5UxJ/ttKYkXzK0A4c4uahw7dhzLlq5ifrkZhg0bJn+/efNmpLPX3N/XWzLhApwfPLSXknETKUcvL6+SPeEae2Ekl4qpH++CqXN/eGpUKCutRB1BfyJl5SMdGpnwXDp/1xqpoLGmEdreQ9h/7DyBdh/Y2rvJnnA9utM5UEGTk51Ilr1E1iE/vxBFZIJ9bSzh6GyNhD2HkTZ/GzwFCNc4wJx56JsWzUeDaR0GEoSb0nHcVix0OKjw5Yqf8da+DRgyeALZ/SFYt2k1Td/yMWTEDTRE08CDix1ZBek0ZmP/96koBJbXIZr94AeyU3GbB3vVaSx3XC8Pfabdh/5DRkp39NrKcpibGXEB4Sx+Xn8cBupADOwTzDql4zRj18pYX7GAERQUIJnwjAxeu1M7JAh343yzM1JYe1uEhffGhaQ0mNH9PizITS6wCGd0ce3E/uaUo4uM9ieffBL9+g3DpIkTZE/41s0bCcjvxO133sXe/XHde+MqoysVUCqgVECpgFIBpQJ/ugooIPw6AeEXK6sRvvssssm6kLb6/W+k6hpMoVPxj+E+11r8/vufy//oERUQ3r0XVvRWC3AbzXgwEWElAK6vnzdN2FykO7mhoSl2bN+FFcvXyp5sIUe3sbWSPeFGbEIWIDyTztwiS9qNfcx2BL3udNJ25/7CCX32d99KBjbQn5FkZMaFi3qvXr2RmZGNC3EJZG7peE539DzmXBfQsO2rWV9Lk7fVK9dIF/SJk8bQCf2ENGYTiwDDhw+X7uli3lmM8BJMuGDyw8LCsJNxYPYOllKOLpjwhnoDOHCBIZPg8tEPdyAfbqC/OWXYdbCjnLuwqgS3+5Tg6QdvQXZRAWoMzWFvbkgm/Agdxi9Qjh4OIzMH9oObsP+7FvZ0Ti8oSIGhQS2d0wNoWMZ9KM92VTFDnNnfSXuPIG3hTrhbuEFf4wQTZoJv+3kB9Cz10K9HbxjaO9Ex3RIqNaPbli7CB4e3IazncGl4t3PXJthzjA/+7xMuWAxGHtUDplbsa683wc533oMHFxWOlxdiXUw0poUMRk+y7AfK0zH82YcQ2mcgChgvp89+bUtzE2zbd0Iy4cYOIegZ6EGwzaizc3FS2eBMgzVfLlyInPDs7EzkxB+SIFy4o+fnXGSNTREYHISE5HQaxLkh1MkGBZVlqNZvANdQYMusdguVOfvOj+KJF2Zg8qS7MYB94aInfMfWLXjkkUcwasxYMuI3dO+Nq4yuVECpgFIBpQJKBZQK/OkqoIDw6wSEf3YhCzOikumhJAB4ux5x3XeD8ZBGBvo4f0MIvFUm3XccZeQuV0AB4V0unU47rlq1ShqbxcTE8COoL4EakR/Z2X6yf7impgGHDx3F2jWbJCNsYmSMsvIS9mt7wM3dmZLwVJqV5RGIZ0rn9KrqCjjZ28me8MLCfCxa8jNBda4Ef2obKzqjl8DV1RU9QsJw4ngkc8kvIqxPOPILi/hTiC+//or7FWLt6nWUrHsyJ3yclKP/+ssKGUU2ZMgQCcJ37txJU7g0eHm4SRDes2dPRBzcI5nz8eNvlCDcWDDblIpfSIjBU19GoM66BzzIhJsRSFZSXn064QxuDtDD9PsnID03G5Xse7Yjk3z04BFEnkmXIFzt5E55vC2Z8xqZpZ2WFiNBeE9GpVUy87tSzxROXIywdbRAwr4jSP9pF1wtXKFHEG7AHvbtS36EgbUB+oaGw9DOEdamFjAmuP7yl5/w8Yk9GNJ/vKzN4aO7YWRSgzlz51G63w9VddUwJIMOQzV+fvSfCCipRjTl5tuS4jCt9wg4sef9IJjR/cwDCCDAL+L5mHKRQ0SUbdx5REaUmTjSWI7GbHl5eUhOTJHGbILJFhFlFuzrLisrQdqZPbjpxjFwYaRaXnY6a2wpQXhcAs30fP0QRMVDalkBp2EJE2avm1TW8XycXOAAACAASURBVBzowH7mJKb9ZwZuG3c7hg0dgrlz52LzhvV4/PHHMZgGfUOH3qTT/adspFRAqYBSAaUCSgWUCvx1KqCA8OsEhI85GIudWcX0W2IPeDer0C+7vQWya5a9U4L741B/PMiHd+V1/VVAAeHde03Wrl1LabkBQWsVZcpBuJiWTvn3Efj4ejH2qy+yC8oRezYOe3bsY8KAkZQk19ZVSaZc7WiLhKQMVFPRUpCXD2vKl2trKiWbGtYnVBqzfT//B/6uCs6MxTI2NJDO2jMZuWVG53B9MsWvP/c0+5MdkFHBKLGqcsz75A1kZ+Vhz9F4xoU5YfCQnjgVFY2ff10qXdoHU3Zub2+PLdvpdp6WQZApWHdXgvAgHDkcwYUBDcaMGdPkwK4PF7LXJ+Iy8PzXB1Fq6QkbyuWN9Mls1xejMjsLtwVV4L6/jUV6WjZqq2m+xhaVPfsPIJb7DKDRnJGZB8rLimgGZ8/FBUukJhGE61WTCfdGVUUJTd+q4Ugpt7GtOZI2HUXOLxHQOHlAz94K1vxuWbp6EUztrDDcNwwqa0f+3pzxY/WYuWgefj19En1CBlF67oqjkYcIuk0w44WZZKp70J2cC4SUupubG+HAW+8jlDXdm52ASLqjP9JrGOy5wHCgIh+jX3gcQez7zs8ulwkQZrS4WLv9OFZvOw8zRw8E+XlxEaQAp05FyxtJAH5vb08uhLhIE73smIMYNWwQbOnEnpuXzfVQY+k0L/r6vQnW/b3cUcFFmUKqEwQAd/PwQL2tSvbkvzTtSTzzwVsYMqAvXnr6GcrRt2H6U8/jH9OmwcbcoXtvXGV0pQJKBZQKKBVQKqBU4E9XAQWEXycgPGDnGcSVVBKE/54IvOl+leiOx2W/45s93PBGgPOf7kb+K0xYAeHde5UFE27IBvDq6lrJPAsQfuZMNPwDfCXbXVoFJMYlIYJ90iaUpove8YrKUoJSR0q97RlJJnLEq6ThmoWZik7qWXRWt8DAIf2l8dfs7+dQFl4LH45FUlW+vvyakVvs485ktvXbL82At6cbUourUFJdhe8/eh1ZOQU4Hp0AL8rb+/QJwt59+7Fu3QZ40Z29b9++Uha/adMWFJeUUkbtJOXzAQE+2H9gD7x5nDFjRkvWV7zcNDaIPJ+O5744gDxj9jPTgMzAwITdL3yfjPtdobW4974xnHcx5dYqqMwNsG3nLpyPvYi+/QfAxj5YgnDRDy6AakriORiTCQ/w9yQILyVwF7nadjC2tkDK5iPI+uUQQbkwZmMvN1Mefv51PqxdHDCUINzcxhFGjlao0avAcz98g7V0d799whRK+K2wdfsmuqjXYdq0p+EbEApTFXvHLS2QnXsGmYt/RS8ugMSW5CKrthIjCPKryXzH2Rhi+NOPwp+S89zMUgnCTSyA9duOY+2OOJhrvNAzyI9MeD4d5qPkwoRgwgUI15CpT0lNQtbZ/bhl4jgE+Xuw170aRcXi2rrhTNQJ9Gd2uMaLfgEVlSjgtWrgPeLBKDMDOqhvo/T8WUarjRxzMzycHbB8wwqcTYzHA/c8iH6Ux9864Y7uvXGV0ZUKKBVQKqBUQKmAUoE/XQUUEN4EwpNSc9vVgHu62XX7he256wzOFAv5azeA8OYhBYprBtwN4pcN0OeDeH1tPaOHGn8+DPXAC34anc83a9NrmJowGeueCL98n6xNeH5qBMbMfQcTnDoYLnoWbnkFeH/dEwhtuVl7v29rKHmslTgv3gucjLkfT0BHh0Sr7d8fE4G9bu/grjRxLhqM33wSm5uOM/79OXjisonpXJprvqECwq95SS8bcNGiRZRzu1GaXMGPoR5Ki0tw/nyMZJeDgwNRVtGAczFxOH74BDQOztLQLD0zlQZe1mRw3RHP/OoqAl5DfQPY26qRkpwEM0q6Bw8bKI2/BBNeTUZcRIlZsQ9ZSM1d3NxhYWWDDPaS65cWo0dYCE3SClHOHOpZH7/HXuVsnI1LQYC3hwTXu3fvlZFknt6+0qG9hp/dLTQBKycIFzJ0wdo7Ewju2LkVwvl7zFiCcGHMRoWNq5MlIs9dlEx4nomGkm0qvMmEGxtVQY896HeEVGHKgxPodF7LHm5rppFVYu2GjZIJHzhwEFQ2/qikDNyG8WRCjn4xNZ6LDXRED/CSILyGbLeameDNIDx32VEJwvUJ/s3pwr5oyVw4eWgwyCcMptYOULHHuqimEM/O+QK72at918R/wNpGhc3bNhCE1+D++x9hfXy5GGBNEG5Jx/jTKFq7GSNNrVFLuXk5v7scCLaTWdtEOxNM+M/T8PBykiCcbdswZf/5Gi4GbNqfDCtnHwT7+1C2fxFnz56TBmtCReDP/nx7tgwkEDSXp57EpPE3UB1QQ4O9RKlKGjZ0BGLORMnscM8e/jBOyUdlLk3orI3gwuthRPZ/z9YdeP6tmdDk2yGUtTiScw7nS7MQZOPBnngnfLRmSffeuB2NXrAF70z7CCebtpn03nY8EtC8Qz52vXcPvpZvTsYHy6bj0lvNm8j9L+Delu/Fzsadr65s2qIfnvz+vxhtq+UU2xqnw7m1Hq+DuXZlPhz+zrvHXjrIimXb2z0BsV1X3m+5X1tj6Hp8bTePtvlp27+995vn19G5t9xX13m03k7bfu29315Nr+V8O7puuhxH27m1VXtt++hSD13m3fL+az0PXc6tq/eVsp9SAaUCv1XgrwbCGQfe5uXX+6NBeOiu0zjNXPCrAuGNuPpyObtwWpcgu+kNyjqdaLg02LAKw2iEvvBkGqLcPfnAyffZO/phmFfnQDgB7XIC4M0C/D6UgKmvND/utVXn3lrB9iVQPyKibXDe0adXAPcffXQE4Ql46BLwz8Cm51/HbD6I/gbgT2DWLSvho20R4Xf8NlFAePcWe+HChbJH24DS8JSUFKSnprFvuwABAoB5uqMepohnTFnk0VPwdPOSYDv9YgpUFibSAT3qbAJBKllwmrt5e3rhIsFhHeXqvcJ6Io3b/fDTItTQJV0YqJmbmUogaELGXGVhhRxmW1vx9Hr07omzCUnUX5vg6y+/JPAsREJCPJwcbeDrE4R9e3dhC/uNTSll9/YJkBFmhw9FoJq96b6+/nAnky6yrw8e2i+dv0eOHCl72/X1DeFMJ/LjZ1Px4uzDKFS5kgk34jkY8bNfhnpKrO8PrcffptyEksIK/t4SeoY1WLdxExITcjCI/ecWtgHS5d3K3BhmpnpIT4ljtrkJ/Hw9KEUvkiyxvZMaRlbmSFh/CEWrI6Fx80YDwb8pVT6Lfpkre7D7+4cRqNvTGd0aeeU5mD73C0TmFeD2G+8BTdSxbfsGOLu7YeZr73CxwY9fXXrSgb6QzvJ7PvoYQ01tqNsxRHZVKY3gVMilFD7OXA9j//MkXFztUJRXCWM9AwnCl67ZdwmECyCdkJCA+PgECo4YPUcn95CQIAnCz549i4und+Kl559Cn7Bg+TVcXFoqF2OWLlmMvryGfYcOQgWVCaUZuRBrmB7crt7UCJtWr8VrT/wbw4z6IdTLBevSj+BIfjIG2fphmGsvTFn0YffeuO2Ofhbz734aaAbeEqymXALNsT+Mxcv4EiseDkHLP/82XOP+G1oCdAmcd2FYM/CWY6JtAH9poDbGQcdza31K7c61S/NpHL09kNkROGk5r5ZApTXg7uiCt95PbHs1oEcbaNN28+kC6lqPoW1RQdsx26qBrvt05fq0NbYuiwFtLaR0VC9t59DW/dOV8+nK/abL+TZ/Lq7mfuxMDZRtlQr81SuggPDGO+APB+GSCRcgvKtydMlyN93OlKhC/PBBkWQReqiM0Jd9miNtTdC7oRTeJflQeThgU3QO7lh4FFWhPkAvciCU0X7Yw5UgvLNy9MsBa/Ssx/BKYhOg1caIX8Z4N4LhHWPexsduKzsNwuVxN7cB9Ft/yi9jwntjPHmiRB7zoYTX8Qr490tMuIYAQQuT/zt+gyggvHuLvWDBAilRrmRf9969e1FGdjkw0B89Q0MIdq0IiMspUc/EQTqG21qp6b5tgeqaCrK0powDM0c0QXgtc6T1ueDl7+tDUFqOqtoqstMeSElLwTdzvqf0Wx9BAX5kp8so63bAR598CrW9o5Sjv/rUEwjoGYKzFy5QoWKJJ59/AzV19ZJ1trE1Q1G5PmKOH8aJgzvpUm5IltmFfdv2OM6+dQNUw9bGQWZbO7tqKCE/S+f1XpTCD5ayeSGz1/DzfzA6ES99cwRFZgThZjSXYx44QBBekItH+hvjtjuHI4HMu5Cjqx0ssGP3HiRcyGZP+CDKuz2lnN6SINzclAsQZMLt+L3iTxVASUkR5ehVjCdzhD7Z/3MrWb+N0XD1DkCDxhrGlHYvWjwPnuyfHxjcD0a2DrCks3xGWSamff8xovJLcM+Ev6EOFVi7fil6hffEF199yYUGP64NVsCEx6vJrsW306djgDnd3MurkV6Qj950LS+rLicIb8CNrzwLjbMtFyT0aDhnyoWKBixYsgUb9yXB0sWHPeHeSE1Jp7rhvFyUEI73YqFCONzHxp5HRWokHnvk73BztuO1sWcWuprioHrMn/MdbhgxlOfiidriMlTmFAoJARx8PFBjwL7z5Svx3suv4S63SXAw0cf61MM4nJOAu0NGoLelNybNfaN7b9z2RhcAeZkv5r56ExqJ6kY2OfFuwYYLELwQ3s1guhVTXbDrP5g6+xh6T5wMbMTlTPhlx2s1Tqu5tDtOh3NrfUIdz/XyrTueT8ttOwLh2kBIRyCoPXDeHhAUv9d2vI5uIG0gvKsgT5ebVtu5Ns+tLTDbPL4u82+rProy4bqef/N8xLHa26f5veb5dDT3awl6r8X91vJatLUY0AzAr/Z+1OW+UbZRKqBUoLECCghvrMOfD4QLREaCWzLcTQy4I9kiez4EegmmW2WIoXxwD6T7sAsfFElvARmpQoAOPTcfSreNMfjznSgg6ydywuHCxzRfN3zYyxMv+Djq+PkQ4Ht2C+n2dOCV3/5+xSDjp7eQrTcC7gTv3sw5Jnsu3rsr8zdZeeudtcrMm9js87oA59Ysd/O+LQG8woRf6s9o+sOVf2/8zaXFgRbrQA1iRajlfi3fa8qnv2I//kK8ZWNlrOP9d203EyDcz89PupYfPnwYTg6OlGH3pxzalNFipSgqoUyZTtl7acymYsOxYKFFNJlabQULSrSPHIshSK2X0nAvD0+6p+vDmGDZy8+D8WUJ+Hz216xJHXpQ2l5dWSFN4O67/+9kVfkB5c/2Ncvh1zMUiSmJKKk0RuDAW2Vv9OD+gYzooinZMYL8XGZz516Ai40F7LhgYGljj0MHD8CgoZYLCC6wYI+y6MtOTkli3FkPCcTLyimRJwj3cbPGodNJePW74yhWuRGoGlKKbsZ1v3LK0QvxULgebr19KGLOxksQ7kjwvGfvfhrO5WLg4MFklj3k/K256GBhZshaxMBBbQFfSuWLC/Nk5JqTixNq+T10eul21O6IhzNl83Ucx4SxYYt/ng9fD3eEB4YBjEUTOdwZ5Vn4B0F4bH4p7rppCutQhVVrFqHPgDB89sXnZLZd+fVUDWs6kmefz8KCZ5/FIDsXpLPGJZTsD3RiD31mGtKdzXHji0/LWLa6KkMJwo1V9fj+x3XYfjAdNu7+VAKoUVpSzj7/GCnPd3R0lL3+JmSzU1KSYVAQixFD+zOeLI3vOSCcPfcuzm5YuGAeJoy7gSCcaojELORmZEGfLUpuXp4wrwZ++mEBXvr0fQy0CIczF2MOpkUhoTQbo73C4WXigH+vmndtb9Quj9aCfXZoLTO/HLwWcBEHASGwbUtG3uL4EmRHjG4B9C+fnK7joDUz3nKYK+bQPtDWNp+Ww3YE4rQBt/ZAc3tAp/m4uoLJzlxibSC2M2M1b6srwG1dT23Hag1ixfba5t9Z5lnXBQ1tx205N23Mc+tjdnT/tLVw0d33W0eMfuuFEl3qou06K+8rFVAqoFsFFBDeWKc/BwhvlpYLqEITdXuyMX3JkvnzJ8TSEGEE3n58OLanzFSfAAClZahgNFIZc4tr+MBqxoghC40zDJ2sMfLDLdibWgSoaSEstJV0egb7OT+aPBjPe3fYUX3lnSXZ7EyyxpORQGl6s4RbMNM/+pDVnuDMNuzWveMtQTgx+Hj2YYtG7Gaw3ZmecDEjyW4nwJvjJDYds/2PQEuALeYxG3iBjHf2LDyfNlnOt3E8HXradfucXZOtFCb8mpSx3UEWL14MW1tbCcKFhNtebUdjLg2dy/lRYr92TY0h48tisWf7Xsqw1WTD2TetX0fWlICS7uhHj5+TxmwljBjzYK+3EcGoFaXZwaGBjC+LxxffzGLPeFNOOBUvpZQ7N7CnuYxu7CamKnjRwMwvLBzJyYmobLCFUxgzvmv0MXpYCEprirHj0AWYlafBuiwJzhb6NHSzh6WdBvsjDsCIH2GRTS5itWztbCQI70kJtWCSRW45eJyBvX1wKDoFr88/hWILd5hxJ5MmEK5fXCRB+O2TyYQzas0IFjRPM6Y0fCdS04voEj6MTdb2XO+rZz66OSzJdl+IOw1Hup37+3qipLiACxAEtjSoq+I2AoTr7U2GnTul6naU3FfQHX3ZT+hB4BrgFYQKRqN5MEM9oyoHf5/9PhKLqzFxyCSuRVRj3Zbl7MUejM+/+IrtAW6ooqO8ubkZ0uKTseKFl9GfzurxlM+T6sYwBxdcSE/CxWBHTHz2CUrMTdFQ0xgfZ2hai9nzVmFPZC6cfEKgMjJiv38Zc+DPMA/eRMbOiTYDUyoCxPVpyInBk/+aiuKCTHkNLCyt0a/fAOzctpm94uNYL5bRwhT5BQUw5aKJ2pyu7072+GHxT/jvBx/gnjsf5VeoBeYvno8Lqcm4cfiN6BHQE/98ekaXb9zWD+e6Aoy2DngZQNUV2LYHwi/1c19FT3iLSXYInnWZa2fnowP468xFa82qdwbEXi3o0ZVx1fV8OgK9ne2N16UO2gComLeuixe61rL19Wpdm64y4S3307ZQo+v1aGu7zt5vbc1L14WCq5mnsq9SAaUCHVdAAeHXKwgXDLcwSxPUoADffBmSdRthaYCbrAzRl87F3vzRGBmCGLyxl1xkjFO+WsmH+7K8LPYv5lIeWw1zOyfYePnAkA/cempTrDhyAXfNOwSwf/JSD7o4Ds2Q3rt9MF4ZHNiJz00LCfmEzMY+6ukazJ7dsje8N6ZPz8TsywzcmoCw3FYYsw3B3pY92J0E4VKKDrLpope8w77wZtZb11PUQd6u61BXuZ0Cwq+ygFp2X7p0KY3UzGjKlSJZUjUzsdMoI68RknL2cevrmxN4JuLA3oMShFuqzFGnV0sJuI1kak9GXUABwaFgwv08vflxqiQzbYbe/XpJkPfZrK8kkyyM2eq5KGZnZ4ep0x4nc61hxNhFLJ7zJYIHDMaZ6ChU6TvAZ8RU1MIMI4fSFK62BFsPJ8Ew5yws8s8wf7ueTuL2UKmdcCDiEFREiE52ailxtxQ92UkJ6Mu4LAHCL17MIAbXx9C+QYiISsDMuSdkT3gzCDfQpxEdmfDHBppg0i2DkJSYDlMasxmzz3rL1u00jSvFEIJwE2tnKUe3pfu5uak+zp05RSaccnSC8GLuL0C4k4YgnP4SZ5fvhuGBFFg6OdPEzBAWVXVYveoX9Pb3IyPvhxJDE0Z+eUoQPvnzN5BSWoubBg2FsQmPuWMdRo0ahfc/+AjOGsaA8XvQlLFkCRfisO7fL2OItQsSWOMGguqhamfEZicjNliNO55+UoJw1JkScJtA37gaX32/HHtP5EHDqDNn1iuDBnAioszc3FwqGUS7gZCjR0Wdgl5eHB647y7JhOfl50Bt58CM+EHYQffzcaNHwlGkR7qqkUOfAEuuWVpyqcLK0wU/LlmETz7+GM/NfFNmk78zcybOnY7F2x9+gsCwMIT6kfnv4utagfBGWbjHb73bugBbMWctTDh06gnveJwr5ta6VrrOVeyn63y4aUeArasApTuZcF3AasvSXc2CjRhH2/HaYn/bknJrk3DrAtTb+vh0BJQ7+ri1vkZXs7DQ3tw7On57Cwrt7aPL/HStRVuMePO11kVi38WvMWU3pQJKBdqpgALCGwvzxzPhO06zJ7y0ERQTELsb62EA0bWzmT5GWfJhk8yXhlJz0muNEnQRnis2JMPVQKxeTaBQzgzcckYh1bC3G3V0OLa2hS3Btyndl2uramBItvw4Wa1Rs/ehlGCDYcWNWmJxTI4jQPgbN4XjzVG624FLhnu2pslw7cre8HaZ8Cbm+qH3qWC/Ru7o3tLJvFEij3ZdzZsY+Id0cD3v5EJAd3/LKCC8eyv86+JFZEa9aa5W3bj+RVBZV19DllofRmSN41KzyIy7wIvsbgPBtGBThQTbgABX/D8xIVmCPAsLC5iamsouESMCRSsrK+ZT5+Obub8gYt92MsAEuIz2Ev0kH332NWXPw7F5y258PfsNDA8Nw7FTZ1BkGohx974IZw81Gd0alFYY0wW8DDnnNqE2/ShcrMh422tgwqiwqMjjUOlZwImu6BaWxgThpkhLT8aAAQPg5RmI3OwSLsbpMWfcHdsOJODNnwQTriZQtSBjzB72WkMYVaXikQG2mDRpOOLOX5ARXnbOVti4dQ8jucpxw/DBMFGz35vfOWbGlowAM6bE/gyzyFWUbNtz8YGxYDwjG08NVFUNODV/LcoTC2BNgzp9YyMpR1++aj76ePaGd0hflPO7x83NGcnlmXjovReRXVOKW8ZMRWFxFnbu3YSJkybgnXffI0C2Y199DXvfrXDhxFGseu51DHdhb3dBkaxtCK9HVEYKKgK9MX7GQ8xPtxZf55TTN/D6mGLWvGXYf/IiVHb+jDvzQWleDiL274EFHddt7LjQYu8EByoHUlMSYFR0GrfdfgsXQaJRUlrELHQ73EQGfAdzwO+YfJtcbEFeiXRYN2bfuGDSreoMMH/uXDzz9ky8+uob6N0rDK/+51WcPn0a//jHw7j73nsZcde7yzfutQDhjSAXl7uY6wpstYFwKSNv0Vve3pm2M06bc7saEK7rfHQA4bqyr83TbQ/gtPV+y1PUlb1tr7RXu7+u42o7Tktw2xJ4a2PqtYH95vm1B/o7U8u2rlFHzH/Lsds6p84uIHR0rO6+39q6Pl0B/l3+MlN2VCqgVOCKCigg/HoD4XygFwC7J0H3p+6muMGeWb6GfJznM3t9VT3qabimR6m5HkFzfX0dKskIVRYXo4o9qw2VFIKSqdI3NGb8jwY2rp4SW9dRam5ooI8qZhLdM/8Q1iawP5y9nBK9Cywv9LbiDzV1eHtiH7w2rIeOH5XLWeXA6ZPhPTuCcnQhS2/RG85+77k+K9uOMmsJdFsaprWaQeD0Rll7W6/LjOC4weULA633aAbhb8PnRzqiy1yzNl6iR70rDu06Vq4rmykgvCtV032fZcuXMLLKn+ZpJpSKl0u5uGDEbclyZ2RcRCwjyDw8PGhE5it7ik1NG3vXjdhvLUB4LcGfkLELcChyqgWrLn4vALwA9Tt3H8Bbb8zkZ7YQNmTIRZ/2v597AeZ0Co+JjcX2VUsxnL3QW+hsXmwThDsem8m+bFMajRUg7mwpLuqpUJt4APpJx+FuZgFHAlCxsHb4+BFYmdnCgaZsNpRDq/i7ZILKEaOH0XgsBEWFpexdV8HXXY2128/g3SVnUM6cbjNDc/ZOU2FTbwyD0kQ8PFAPk28Zxyz0NFRSBm9NlnvV6u3IL2nAyAmjUOdG7pdJCzwCjKv0kBwbDU93M8rgHXiMcprDUcTuxugxSs9PL9yCqtRimFFOLkzMjFnPVex5HxIcDgcvN+TU0vSOud1pdDafwprwGwn333o/CgjCN25ehbE3jcUH//2Q56NGFb+/7OxtEUUDuvUz3sBI10CklJTwe9EQocz4js5OQVmP/2fvO+DbKs+vjyQPLe+94+zE2XuRQRJI2ITRltJS+qeU2UHZq0ALhQItXZQCZc8yA9mb7L23nXjvPeUl6TvPKysowrbkhED4uOLnxpbufe97n3ul6rznPOf0wdxbfsKas72Gi5RG1lz8L/76n3ew7UgNZeSpHCOcn6HsCd+1k4x5lKq7OSScbQdhKGVfeZgtE9f8+IcKwNdSXi8LmeJsP5/58QLC42IjUVFQjPLycmaGpygmXcf88zfffBN/ePpJXPuT6zFpwkQ89RQjwXiMaedMx2/uuINjTPT/JvTa8nRBeNcss59mZ2cQhPtkwE/Uws+5qu39XBTgll8XE+4viHSfjj9gsic3jC9w3JOxPLf1BZ69x+1MBeAPcO0JkD2dWnd3Pr7OtavX/WXCfbHM3Z1XT/rNO7vWnSkRPO9FX+d+qvePtp9WAa0CviuggXBXjXTZBWUnfKe8y9YrKcZ3JU9ziyFuJlxAuDwItkPItiUHGXBHYhB+EKNHCEG0vVWvWKpmuhG38otoC3scVbS4gADmFpspoQ1LSEGQ9Kuyl9JJtk1HObuBfZnPr8nCrfNpuBPDMCRxYZczVjsLE+4C4Y/OHYWHz/EXhLtP2s0+izGb9IR79Iazz/ritZP8A+GeNfSThXYBbni5mHcsDqR7GsF1f4Fc45Sojc6mbHDPWWsg/DTfZD52f+fdD5h5PUCBZxuztatpNia/R9IlWxzGDzIzXCLMepPdlXixAIJLeRjJiAsor2lsUqBbfheDNpE8qxgyvi7AfOe2rXj8D08wx7oUaYnJKie8ni7pFrp0t5LtnTBoKFL5WbNi6zoY+47HxItuQ1uAU5mgHT5QhAZnC4IqDkCftwOJVMkkMhbNbg7C5s27KQ+PQAKd0mMIFIOZhpDN+DAB4QNoAmdraSbYtCKJjPz7i7bjmY8y0RqdyBgvo2LCBYQ7ao7glnMNmDNtEvbsyoIj0EKGOwoL569AmZPtL1fOQMtABwKbHIhsYuRYRQAK9hxC/5RY1f/e0CCmejUw0+AxqI61ens57CVcpoS9XQAAIABJREFUkCBIdrI3PqDBhk/nL8LU4WMQSwBb4agjCO+DI2Wl+NG996KObuUTh4xUZnAbt6zCVM7jkcf+SKY6hh+F7cpwbisN6Fbf+ySmxPfDUfbdS53HM8rsYBWj5DJScMmvbuWigpnu9PS/4OdmM8H7n59/C3vy2tFuSkZaEvPFmXO+e/s2KgbCYaWU30KVUGioFWWlRQirPaBAeBgzyeu4UKLnImVfZosvX7oUF19yISKpPrDz+ubn56ttEhIoz+fn56uvvooXX3gBv7j5FvUx+p//vISC3DzcfOtt6DegP6ZPu+DM3rhdje4d3+W1ne+IMu7gDcK95d7yurDsJxzYu5iM9zg+5uY9SpdzPdX58AC+QHhPmcnuLvKpHMvfm+brBuGnCnS7A9PuMf01ZvN1Tj0B1FLHzhYIPOvrKaP3BXr9AdTe5mvex/K+tj1lyH3dG53Vx72P97lqINxXNbXXtQqcuQp830B4TmF5p8U8e0C4AsUej1bJ+OYXXzr43h6nwwPGGpST2bK3kvHml1v5r52gXEdAEJ6YBiuZO2GC7GTJBRDII5D9onmVjUj723qAxkL85u2StCsGnA/ZjF/2iQTw6JwxeJhGUD15KAC7kkD7mXh8qPq6v8qEP8EUbtWzfevIk4fuCmz7A8LVNrs7B80drDq+wqCf7Oju+zz9cVv3PcrXsYUGwr+OKnY9xrvvv8Xc6CF0DDczpqyZruK1BNCBMJsZRcb3xtHMXCTQqC2NoLO9vV25m8uamYVZ1fJ7LUF4K4FfUBAZcnozCNMt70GRo8vve3cdxN13/Q4NZFmj6Qyu43tw2rkzMHDQICxdsRK2hlKalvXFhk1rkTB0EqZdeRddw5lJHdKEdrqGtx9qgKOsACDzGxNBszNGiLUFOrF72w5EmkKRwB7zuIR4BBqDGYmWS0O4IYinW7khmLneXExIigzE/OX78c9FBXDEJSFYb2JHih2B9gC0Vh3GTbMiMXfqJMqxs2BnjnmYRY/PPvocdZRrj/7FBSiKaISVC3rJBOGWYh1Kdh3A4LQEJBJoN9ZzsY8LftaUKOgoTd//5jIYquwI4vGd/OzS1TZi0cL3MW7AKCT3H0TQbWe2eiJ2Zx/GdY/cg3aLGRdOvpYj2LD6i4WYc+FMgvDHmKFu5seTnXFhIdiwYjE2PfoPjIlIw3623oif5GQaq2XXl6FmaCouuv02GJj/HciaS4SahD489e93sSunHY0BCeiVZIKDxng7t25RMvfw2GTVqiOmbyWsV7TtEO67/x4kEVxLG4KFdRQV0tLFizFh4jh+dAarbPhjjJAzmk3MZe+jQPezzz7LVoJ/4eHH/qBurrvvvEfdB7fdejtGjBqJiRNmntkbt4vRFXBlvJj340J3bniHI/lCtcG8zrO+O2HC3bFjrnFP3k+O+X6v/+GhGZEnH9ZrHF9z++o47qzxrx6zu/l0V3hPYOi93ZlmJt3H624O/t40vgCrP+P4M4avbTqrWVdO4J09L/P0PEZnv3uD+c7OzRfI9Kx9d+ZpnmN3Bcz97e/2B7h3dZ18LQr4ur7dnaPnvGSczhZJfI2vva5VQKvAqVdAA+Gu2n37IHz5bvaEN35plOa+pm5MTnkoxa04ElWEcH7zq3Xy2z+Zbwd/N7P3O4yyz0CjSQFyJwGA+xFIGTrDgDHllS3YkMee8yiRobt6ydVDydE7fiFr9+j5o3sGwjuAsBqrqxgx2YZs+FcAuOxziiDczVx3J1N3jb0b3W7TUagvFxLmoofe8Kf+7uvhnhoI72HBerj5e++9zBzr/gixxijw3NxSw/5qs5KnFxaWIL+4SvWE9+7Vi687FPDWcdFM4rAEKLY0tzHKrEn1g8v+AXxdHiJblse6dVvwx8d/z20qmfOtU1LnPz3xFEpKKhBktOBXt92MUUNHYPPW7UjsPw7X3f8QykLy0WyisRqMiK5OxPaFK1F98Cjioy0IoleEnQtxh3cdQpQxBEm9mBtOd/cWvv9z84sQwyQES0gEY77ksyEY6XGBWLLuCF5eUY6WmHhYDBYasLXBQCbcXn0YN8+Mw2WzpqIgv5wg3ExviUq8/fq7aGLkmYDw0gQy0oxMS24Jg7mgHaW7DyAjPZ6S/WjU17byYyQQsf3IzpfVYtcrCxHUZICRueA6czDsVXVY8Mm7mDR4PJL6DUAtG8h7U5a+9dBe/OLx+xFEU7kbr7kfmVn7MX/h27hk3lz8/tHfq3g46F094V98ugi7//4qxiX1RxUXOhysejoXGI6U5KJxUArm/vb/KInnggPNKrn8QQWAHU/98x3sFibcmIqUGBM/CnXYTfl+BHPKLZS6G8icR9LhvbS4ACH1B/EwpfHCctfUViGBMWU6msytXrkSk6dMVHFzDYVlym0+tl8vVWtHdQPee+89fL52JX7169/SJb6OPeKvqoi7Rx95TIHwtNRBPbwTtc2/iQqcDgDuKbPdHdMp59qd+ZavWviai6/9PV/3xwSsq/F8gXT3fr5YWs/xPRns05lbZ3M+nfl2B6p9XY9TudY9HbMrdrs7RUJX16cn94+2rVYBrQI9q4AGwl310mXnlXctR0+J7llVT2HrIcs6QLjIxDt9ECmT+tkVUYqBlKWWsW88mO7MIcwKNoaEqi/90iOuvNo6lObsHIeB8TvPbMjGXcuOsQ/c7NED3nEQOWuyaYpW4pf3R2eJHN3fL40nm6Cp3myJGevy0QmrfAKEz0MBc8O77NGG576+zNc8JuCDUfeUofsD1k/h0n5tu2gg/GsrZacDvfbW0xg8cBwiw9IoIycn20wQTmdvkZJX0whs1+4cJUcf2L+/AuABAS4QHhRAMMwFLOkhd8nUXQy46gmnikX+lee2bN+C+++7hxFXZXQxpzEaGfSBZIUPHz6CadNm4PDOnUjolYDFK7bAFJWBm568A4FDmV9tYr91Yx/UkZn/4pWVdIC2YXhyOoxMR2hmy8qRA3RLZ0RabApzwxlR1sCFgLKKUrLiiTAwqisxKYXzNGBgryiC8Ey8sqocDeEEoYZggnCy1fzPwYzsO+ZYcdHMKQSSbGMhOC0uzMM7b3wCQ1waJl97ESoTHAiyORDrCIWusAUFB/Yjo288IsJDWB9K5bnmkDAwDS3Fldj13wUwtbDXPImsMqMTW8ursIqM8vSRExDGaLJSRq4NoNR7+5H9uOXxPyIsORUXTL8auUVHuQixGvOuvAT33HevMrlzkjW3Mpt837pd2PLy60gPi0IjQbiTn5VxXGSsaKiHKWMwzrnufHpm6BUbbmAPToOtCc/+6w1kFjtR74hALzLcgezc37pxHU3VEmAmC+4gsx3PmLGSAkaS2Utwz7130agtCuWsX2pSIgVD7fh8/nzK46fAStf5Vi7EVFZWInpAL6V4aC+tUSZsDioTRo4YzYWYZhw5nInH//hHytBnYOjwYRgzeuqZvXG10U+pAp7MrTcj6O+AvljGzo7hCXbcv58KMPumQZMv0NqdesC7nj3pi/deLPH3OL5q2pPz8SVX7wnT3Z1U3dd9d6r3m/diRmcLUN3dq77mpb2uVUCrwKlV4HsHwvMrOi3UWQLCxR29g6H2nKZoHgUkt+uxkCD8vIAW5De1qy+zkf0z+AW6ir2KdhVD5H44CQYCLcE4QGnojFd2oZw9l8pZXR5yDPeSgzwl0nQJGm4jCJ9NED7FXxB+ajedttepVUAD4adWN3/3euH1Z5AxcDLMwcloqLfxPdVAIGtRALCRPc3bt+xVxmyDBw7sYMGlU4R90owGFHl6LfuN5W8B6PKv9IQLCBdmXID8rh1b8MijTyE/twqx0WmMwqqma3oFQkPMSElNYJ94EFniJCxdvRKJvYbj188+iPKYo2jSVSGsnb3dzQ1Y8vetqN3iRLIliT3NJhjMemzbtoZS9AAksj86IjqEvdCVZIErMX7SSISEWBAQLIsCOvQhK/3Jkl14fQ1TFCJpoKangSMX4Ix6mr+V78evZvXBhHGD0cx++JDQCJRUMjbtrQXsWw9Gn2ED4QiJI1y3I5EgWM/ow5ryoxgzLpmA1kxjtkb2mFsRlZ6Exvxi7HtjCcIclMvHRKGNPept/IxavPB/mDVmOmLSe6Pc0YyBfdOxae8O3P7kI4hgXa847wbk5GZi+44NmHvhBbjp5l8zVpELh+TYI2iqtn7tGlTu34lBBMe1XCRxGpyIYW1z80pQzZkNmTBGGdCZrBaarVlZrzr866VX0cB5lNfpyEgnor2pDls3rMGYUaOR1rev6iuPiwlH1uEDKCvMxq1UI8Qx5k3c0aPC2avPmLk1q1bh3JnTqTBoh4UAX9zRzTSKk+vbxkSLA7IIwgWFwQN4X/CjNft4Pv7v5z/HeJq0TZw8CcOHTPD3FtS20yqgVUCrgFYBrQJaBb4nFdBAeAcs/faZ8F2dy9EVaOaPZIU7AvBXSxl+TWbsWGML6mhq1H94BswDM6BvakU73dHlochtfrlssARi1gvbsaWSkWUEEsoNXdHkEnh7Aq6zH1y+5xKNU2r66Hkj8PDknvWEf0/eK9/6aWog/Mxegmf+thiVZTq0NoYRGEfTZ6GJGd5BlEJbFMvd0krn/969MXzoUGW2Jiy4ncBMmHAB4eXN9aoXWFhvYcRVTBnfjCGUNwsw37d9L+OrnuL2qZh3yY1ka81knato+lZJ0BuE0opy6JmTvWLFa+jVJxpXsMc5M7gKuvg2WPkeNWUFoPG4DunWNBqYEQAGOVFZF4iFH6xHVHAUeiXGslfZjuKyQ6isPYpLLp+OhKRwjt+o5iIu4G9+uA6vr62hMRvjzZwGOqQ7EKwLRmPRLiTXx9CVfAzP3UT23ojDx/di4eIvkJowFBfOno0Yuq43cyHAxMzuhoY6zvcQJpyTxr7zUP7NY/AzJCQpGg3ZRTj8v5WIDoxEM/vJ2y3skWf9Xnv1Y4xIG4Xw5MGo4IJfemoy9hzfhaff/ifSh/fHdZf+CMWlBVixchkSk3vh8suu5QJIHGX9lIwzLmzhhncxsk8iLp07A20qVlHHvnYdPvtkCRYs3oArL7xeye/pI8fPMxsN1A5jwdKFuOzq65Dabzgl+Y2orSjB+pVLce6MGRickUHxD3PPJeZt13YsWLACP7rmB7TMYKQa+9gjaMTWZGvAzu3bMXrMSDS0Nqv+/urqasXQyzUVw769e/cqF/2M/gPVYsuRQ0fxv/ffx4+v/Ql0ROVW05k39jyz7wxtdK0CWgW0CmgV0CqgVeDrroAGwjtA+PH80i7l6OnJNDs7w48hS3e4QHiXcnRhqg34rbkWz5hqcJy5u8nMEH9tTx62NIfhj9edS/djI9rqW4mv2Y8aa8Gji47ikZW5APtH+Y3RBc/djugdjupEAnxNgD6/uYox2/nD8fBEDYSf4ct9SsNrIPyUyub3Tn//5wc4ciwaP/7JOAQ5aIRGcBrKjHBjUAv2ZNZh1cZMnD/dignDexFcR7MfW8wNm9jNIQtbdhRwESy3tprWYgRxASaEE8TpOE4cW0ISKUlfufwj3H3P3zCg70/w1+dvQmwUG0a4LtZEs7A2ezDZawOWzN+LPz31c9jqA3DrL57EgBExnAcN0SKDsHLBJjLmobju2ivYx8wdeeyGehOWL9+HUWOHITrMZRZXVlaGVWRv09PT0bdvH3X+8nw4Px+ee3kZFm4tRUBCXzjJogcHtCOg2Y68g7mY3TsMv/rVZYzxYmuL04Sc4sP4bP4XSIrux8zrOQgOYxwiJd7BXHQIpBHkKoLZgX3ZGx1mQUUlxwwyIWNQfxzLLMZ7bzJfvDyQDuvpMBnNOHjgKHJKd+K6X/wfomhu5+SJyxi52Vn47xsv4pZf34qpY4ejoKQMWdl5KKOD/CCyyymU1Nu5WBCXFI93P/qUtTRj+szzwIhzsuQg+w5sWb8Fmw8cx7UXXUJHcxpV6toRGKZH5rEcvPSvV3H77Tej35BkOOjg3szPuPXrNyAlLRVDBg8myK5DDE3f9u7diY/mr8aV8+YxviwErbZm1otu6lxc2bp1KyZMmAB9CFdCWwNQQQl6WAhzxtmnXt9QjV2MI4uPjefCyWAayRmwafNm1NXVkgkfS9O+EFQx3117aBXQKqBVQKuAVgGtAloFPCvwfQPhTCLr9AbQfesgfNFOHKDrubJb7vQhEWIGXGG14QNzMWyMNPogqxLXL8oRyI3RI/th/g2TkRRmUnFjhVXNSP7LJiCMcs6OPOMTEnRhioRZFxAhjJLbJV2Y8DkaCD9bPyI0EH5mr8y/X3wdpdVpuOW2yQSaZLXpGi5J4GF0wj54vBXvvLcLE8cGYiTjsJwOmq3ROTswmCBW1rDopp1HGXdOTRVaDUamFzgRxegxs8mAqEA94smcL1+8AHff+yyGZ1yH5174BRnnNrQR7Nl1zWSeI9i/bcQbL+3Fgw/fiDBrJF56+R1MnBqOqppWejA6kXOcBmSNlQSnfQlsGX1mcjCu0ELQdxijxw9CBHuvpf9cmNrVq1cjhfJ0MZITabww95HxIXj8n5/hk02MiIjtDUNYMMKC7DCzjzlnzxH8bHoy7rnrB+wFZ1Sfjgt3Qa348ANGjVGOfvXV56gcdActx0PoJm6gYdkXa1YgnQ7n8XGRdEevJutrZERaOOX2FTh6sJZMcjqiaQAn/fH79h5CIUH4ZT+4kgDarGLHYsnM5+fm4/EnH8ONN92Eseyprm3ieeblUtJ9GH3YH5+WHEcDNprbUSL+2dsLYKER2+gx46Ej+g6iasDK5IdDBw4zPi4Ho8YMIxNthJ7XJSo+CqVlDXju6RfxUzLS6X0TmH3eStDdgrVr1yM5NYUgfJBkSyCWLvPbtm3HkmUbcdXVVyAhPkapB4TVrqfj/Sa6z4+fMAmhXLAMDDAyU7xSvRbKz1o99z+0n8Z4zB1PpqTeGhJMd/tNbDOowqjRo2GiX0dzXeuZvXG10bUKaBXQKqBVQKuAVoHvXAU0EO66ZN8+CF/YAcK9I8o8bym7ARNMLdgUkocH1ufgiR38Mh0ZBX6bJ0PDvkkaB6352UgMSw7D5Bd3YmNhE18nKBftudsFXZBcR2u4YsFp2KT6zYWBFyZ89jA8PEljws/Gd7IGws/sVXnxhY9QQgfyX9w0moxqJXuOgxHE90YkwfT+oy1Y9PEmDB0VjKFDe5EpDYKOTKyVDuUBfH/p7c3IYzdITmUF7EHMB29jEEFYKDPE9QjjYpcw4auWLKPZ2F8wYthP8Oifr+RCWCXayJ6bmPltDoklk2zEq8/vwBPP/A6xNA57602akDGbu7a6jr3bEZSYl6KcDHF0VBLCw6xkgttgsxmwfds+jJnUn5J1xpbR7E1A+Lp169CPYD0uLk5J5AU0xqSG4am/fYolW/i5EdYLeh43JKgNwfYmHNy2C7deMRm/uHE28o8XwGKNRbOjhiB8JayBcbj4orH83NAT9LeRBaarOk3JNm1ag7QUAeERaGis5bmGUFZPkFpajfqaQNYmXnlVGOmOXlVZiyL2e6f27Y36Npvqp05NSEJ+dg7uv/9+3EUTtqHDh9N8zobsnDwU5B1DbyqQYmPClKQ7muZyH732CZMgotiHToY53KpAuIFgft/uw8g5moWp540n4Dfwx84WghAuJtTgL0+/TGXDT9kPTjDP69DaZqfx2zYC7USk906l1N2p5r9ty2asW7GBOeFXM/87lq0HAsINqCGjvW7tJoxlf3eAno70NKyrYH+7ZLFbqHBot7dywSELUZFkwgemMMYsEJvXbkRNRRVGDxvFRQIr6ii91x5aBbQKaBXQKqBVQKuAVgHPCmgg/CwB4UMXbMP+6k4iyjyvFg3Vkiw6jFu5GJ8crgYS6dpuDmUEmcjNyaC3OxDNL7zT2KP58bEaOIUVd+WPuR6C4gRsu0G4/O42aRO5OkH4YwThD03UjNnOxo8JDYSf2avy0n/eRXFlGkH4JLTUFxGEMmKLTGdyYhgy8x1Y+M569BsbgiEjB6C1iQ7cdBYPDbcQCNKMjUZjBTRLzK9hfnWQVcV1RdPYy0lwHk7TwzhGhC1bsAAPPfJ3TJpwM+59+EK0tpRSyh5M0zGmG+hCKE6x44W/r6FU/R4awiXhzTfeY290E+w2G0It4ShkRrjEY0VFJJNhjqQJmQOtzYHYtHEnQWI/9kcHq15l2WbdurUYOXKkYsJdIJyMPCXtr76yiDnXLWTwY9k7zXhDfp4EUnK/ZfM2gsah+N2dV6K0oIQAOgZVDWVcCFiI6JA0XDFvCvTsqZZe9+AAOpPz3/fefRvx8bHsNQ+FncqccAJkkzUQFVW17IsP5xwT0NRaS8Y4DHUNLSg6ko2UPunQk722UlYeExGtmPB77n4Av7vnXvQdMITSfJpO5ueiojiXUvRQnrfLUDKZ8vGP//MaghkhN2nSRC5aWHn+Tq4jOmh4dxB1mYcx4ZLL0Uym3kRwHklGev+BLPz9hTdx/f/dwJ5t6tcpsxeDum3bKR+nuVtacpJi9BMTIrGDsWXvrTiECy69mAA+UomDzIx2rC0txO4tG3DJnPPhJDAPCjahpqaGCgdmhvO6NnC+h3OLEZPUC317J0gaJDZ9sQlNBO8jhg6jg71EvZ3Z+1YbXauAVgGtAloFtApoFfjuVUAD4WcJCB/y+TbK0fltrcue8A4QTTkmKO1EZiYdnyiJtRCEKzDNb3+SEWQn0LbzbzI16jk3s656wfk/jFVy4XKXsdGJzHBKOKnXxGPnDcdDE04DhJcuxp03fAzc8hiemZvQ7TviK9ncnex7SvndntnlJ0WbuafjijjrNk1NbdpJpNq3+B7XQPiZLf7LL76HvJJESqOnoqkmjyCcplp0D0+IsyK/PAALPj6I0IxgJGf0haGVTChBWLCVjDjfVpaANjRUlaCytYUu6cwMb2hFHM3EzJSIp9LZ29jSjFXLFuK+B/+Gc6f+Gvc/dgmBK3tj2nQIiTAR3AYrIP7831bgXy8/qBjsd9/6gL3Ldjj5vtQxyzu76BhlzpVITemD8IhQAsU2tNgCse6LnRg3YSDjxsi+M29b3LtXrFiBsWPHIplMtQBnkambDS1Yt3obpe4JZNPj+PHgpBEc49UQjAULl6GB8V533X01qkorYQiworAiG++/uxyJkQNw+eWTKQF39TYHUALAIDC88sorGJoxhMeMotkchdlkfIPIrhezrzvYGEYJeDr75m1KCp+XV4bynBwMHjoYIXQuF0uKQPbcHz2Si98//jQeYKZ2AhcVBSTn5+SjNC8HaXRWD7eaOKYFyexv//cLL8LeeyQmTBxLVlrH9UMHnd8Z27jjKMz5WZhz4bmoYs+6kZ+DcVQFbdt9EP9+Zz6uvu6njHALh9kZxOz3NvZ4b2dd0ymlT+IYdsTHmLFv3yE8vnAPhlASb+XnqpjpmflaXUEmio/sxo3X0rCN9Q5gI3pVSTXCCK6Fza9uacUX3LfFaIW1dxSsVDNk7dqLcC5UTBg+lH/TH6C6/szeuF2MvnT5/3D+7Kuh/avVQbsPtPeB9jmgfQ5onwOdfw7I/4VKbb6NhwbCzxIQ3u/TTciqa/YBwmWy/MZPySmycviTx2//lKILCFfgmj/CiEtfuUSSdWzuCg9X33o7+r875OnuJnFhwQVJkEW6/5wMPD51iN/3ou9scI+hBszDy8/MRVzHU6UE3R8SsC+Zcws+v3Wk61kFxDdi5st/wKidD+GG5+PxxOe3Yqj3jE4C2l4veo6HYjKDCQQ1ntsICP8YvXmMuXH+/O53Oc7ohhoIP6PlJUv8MXKKYvGLX44n0KSShHJ0kzh+G3XIKjLgjf8dQk0CATH7jY32IJBYhoMyb3FDT4jQY4S1GYVkQDfv3I+DOw8gmRnZo0YPxezJ42EkOF8w/yM8+Pt/Yu6se/HIk5cRqNpgq6sjyGTcFjn3+sZw/O2pJXjptd+jT+9EvPv2O0hKoUFcIyPG2kJQxoWB4tIS9E4fxPW3EDKxdrp9t2Hzpl2YwvetztHE/PEY5BDsLl26FOdMnYzk5GRlLibu6O22amzZsRNpZKNDI6yqL9tI6XygIwQfvPcZ7IEJuOHGmWhgJnpgcCiyCzPxyUdfIDk6A5dcPJEg3MZjEPxycU+CFj784ANMmTKZYwRLUzyl6KEqzi2PEWVNNHtLTIyDnn3l8lmUdbSI4LUAQ4YMptTdSAZbT9OycGzdcxR/+Pu/cccDj1AyHoqmxlYcP3wYtvJSZPRKRDhjFg3sqY+jHP3P727EQUsq4uKpMKCsXE8WO9CiR0mhDePQgF9dNBAltnrVg54UEYEte3Pxn8/XYPx5FyI+KgyFaKF8vxk7d+3hAkEf5oFHUI3QRGWBhcZxe7H7QAkGDRrCvnMLQgn8jVykqCnLw/FDu3DFpReijZ+17UyWKCmpQHxkNGLCjVxwcWL9gUOMbwsl8A5QtTiWmaUWD/pTek8BP86n4kB7aBXQKqBVQKuAVgGtAloFPCuggfCzBIRP/mwzNlb7YMLdV07QGJktkLHCoWwCcf4uIFz1fQsQF1DtzgIXCTp/V+7ofLil6PK72wROxiOTBbJE/5gzCreN6ef3u0RA+Ou9T4H1dh+BYPpfuBVXFgjgpiFUlw8/WGkFzNE5aD9pXH+At+c2fpfjjG6ogfAzWl68+e7/kFucgB/9aBgiQ8nskjkNpC2YpPtlFTrx2vtHUZ0aBBszooMobY5gvFc730MmsqLpcSaM0JehsLYGe/Zn4uCug2SskzB8xGBMn0CDLpqCff75h3jubx/R3O03+L+bptFVXE9ZtxNBNFnTMWu8pAp47T+r8Ppbd6Fvr1i8/cY7SOmlp/Sdi2bMui4uzmc/8272jsdQ4h2JKKYeVFfWs4c7h7nao9iTzSCE6GhkZWXRMX05Zs6agaSkJNXHLaxtU2M1tu/cgQEZg2GlYWMr+5mDDDxHOqG//sq7FND0xc23nM/jyWJgMHPCC/AxI83aGkyYPnX89Y+YAAAgAElEQVSocv4WVlv6zuvrawj+1zE/exoXAxxKVGMhexxCmXhBUSmPZUcSe7pFMk8LNWQeLaGhWSFGjRiCMLLULC77qgOwYV8xHvn3K5g452KCXiszyhtRnp+DWKMD50/OIHgOVox/ZFwMnv7vKhyMHc5zoYSerL2RsnYYnSguasYoLlDcecFIVJId11O+HkefjFXbM/Hmlv1IGD6Gvf12Lgy0KxAuPecZlN5bGbXW0txIZ/MI7Nu/C4VFVZgzfRrC+VEY6GAvO/PGD+Xn4aPVX2DqnLlw8DO1idf7OPvy46g4SAi10nG9FnkFhUgiU58Wzng0LogePJSp6hQbzWgyyvR/mSRtQdpDq4BWAa0CWgW0CmgV0CrwZQU0EH6WgPB71x3AU0cKKCnnF8sTNubd3KoCsvlFj/pZoKiC3xq5nwBpYcCVpL1Dai7mawqYq0wy1/MCvt3kDNkkZcwmh211YOf1szAyPqKH75FiLL7zYTx/pKvdRnQCjD0l4V4Au0OWnv7ES7j1KxR4N1PTQHinxfkSvJ/88gl+zuMX9WvH396vf/Vv1zMnxu9IwHMN8eUf7jHd+7u2l/7cjvm4N+UT8lQ4M7O/jceb7yzGtp0WDBkagkgCNARY6IxOOXp8IDIJ9NavPQLDhN5gwDWCbO0IddK1nO83CwFfWqwevRqKUEJmu6axDTWMsUqOj0NYlBX9UuIRQup4/oJ38PzzS9gpcjHS0vXQ07U8zBzL/Xm+zMJuDmhFXmYJ1qx7lDL1etx5+6Pcv1W5m5vIrB4/UoqVqzaxxzuGYDuFWeFWlBQVw9lej59eP4Ou5Rb2aMfj+PHjWLpsMWYwC1vyqyXPXCTjegLLXTt2Y+yw0TSbYysL2WtDMG3l+Dny4iuvYtW6Avzs+mkwUnLd2qZHfmk29u8tQXsD6xFhJ2iNYU90ACLZA95AQG9rqcGVV17AvnKDknUHGkP5kRSIQkZQNDa0U17O3HL2bQcYLCjIrcOazfOV83gEz8VKtjmATPi+okq8t24bRs6egzZKu1lQFLB33EBV0BQuFsQxCqy9jToBel+8ufwt6Odczx7uMBjYcmM08rMu2IktW47BvvBtXM0M8XpLoJK7J9J5ff2hY9inN2LMRRciQEA1Hd8rq6qRm1/IfvnRqk/e3t5E87cImtttRgKl/jf+4CJEMjs8qLUJQTzPD7YexuMfLMAF198MMxUJtZS67yvKY255GAZyP0N5CbavWQOd3aGM5ALIlueWlyMiMUUB8yAa2P3IormjfxvvZ+2YWgW0CmgV0CqgVeBsroAGwl1X51t3Rz9YVouMD9aTTuKXf4e/8kWCZ3EC4hd+ZpKRHSeSFsDt7vUWsE0p50l/u06XAIPHENNe5ZDOf9nPOSkhCiuvmQpjYIeU/YzfuS4gnq36x9EtkB/g3WPenRzda95zvgLmNSbcA2t7rPm4QPD3FYRf/7ObYGPMWGOjjUC3jZ0dwQSVJjLMJkrO2U/MZAIxOhPJt7DBwnYKQBY5ehjNx6rIHEfGkqWOJCPKBTFhoIMJ0uOiopEYG4f//fdtfPbZZyrHW/ZpbHT1WEuGt7iX69kjHUZH9bKyEjQ21ZPFjle93+L2HcDxtmxYrwQuqak0ZouOZNxWPRoa6pAxZBD7v0cjnIsYlpAIVNU248P5S9DSHggdHdNDw4yIirUgxBGDHdvI0CcPoZlaCmpq62kAF8p+62iC9vk4kLUTGRmD1PkVFBTQ/XyTAqpTpkwh8KZZGedgsVgRQal3WVkFDh86SpAfz5841XMeYo2gs3gCdu/ejcMHDyGtVwrCw8O55qdX7PyqresRQffwROZvm9g73U7QnstIsrhR52DuNdezJ70RDZSWVx/LQmJIA4akh5BDl5z2MCTQSO3F5/+BFC5s9IpLpKt8s6p/ABcF1u3YhPVbN+O8YXRer2+k3D2UaxoE+Hml0MckY8z5l/BzNYKxYyJHt+E4s8lDqV5w19ZICYFck5DD2zBz2mSqA+xcbDAgJiUVKzfvwAGOc96lV6KdNWug+WVmYSEi2K/eKzYSpsYaLH3jJWxfvphRb/worq2FgTL3UTOmo//wESp27vaZc874J6l2AK0CWgW0CmgV0CqgVeC7VQENhHeA8GO5FV0i396pjAH7Bh6/W74Lf8ks4hdGMtyMOPKLEReTNWHPK2j+U07HdMpa1UMYcWbpuozXOkzYFP7mDpTRKqClALiLFTdyu48vGo+5A5J6fKbKPK1bKTnwFRDNXu0v2XNhwm8Bnn4Yx6/7Kvvtr+QdfjHh/pqyucvghwy+xxU7tR00Ofqp1c3fvcLZJ93WSlM1gjU7ZeLS+2zQS883wSzfQzo9M8EJnqXHWhzH3Q95TuTe+iATouJiYQ0nU9xsQx1Z8WC+H9NT0tAvvTeK8rLpwr1DPS+gWwC8jCvGaQJUQyyxSj4ubLOskAXxfe2kbVp7e6vqczYFG3HkyBEUFRfwObLjJjq001BRwKgAdTtl5AKWo2OTGCMWx/U8MxcV6unUXU/Qa0F473iUFtdwnCiy01b2Q3ORgGxyRBRjxei8rte1KeY8gMC7mSBXos4EtJqpCpB56mnIJuPL73L8avaOywJCBDOy5VyiwhzsCTejvLRMOYgLmJfzaKWDuLDzlU10k+dnWySZcBmjmat/VS06hCf3JWAdA0tQOOyNTtQWFiCgnQ7tpgblfm4xR3KeoVj1xVaE0SwvgnGMreU16loERFtxvKES2TVlqGgopkEc87vZzx3Jnu0W5rw3trNGXJhopMonFPWwMfe7sKiA50Wn9zZmyrG2Ol4LJ9sFxLHSZY/Rxt9cLToOPQ3YYuLozt4XYbLowkXOIJqwhXAhoZGZ8JFGqhgaq9g7XkIXezs/tnWoZ2Z8Kz9/pX/cwfmuXuzbAtLfe1TbTquAVgGtAloFtApoFfj/owLfNxB+PI9t1J08dGcDCG9mRNjPF2zBu7mcZGhHH6EgL1/EuIBscUaXiLMqgnEB4sKAi0mbQm4dsWSqZ1x+hPruePDLaSAl6S9MG4afj+t/Sne1LwfzbkG0kp4fx3Wfz0NBN5L2r4L4TqbqFwiX/TQmXKqgydFPvodM7FEWMOmgEoX/nAgWcAcMmPi+EsDcSnm090PeUeTEVW+3dHfY7e2uTTo2NRoCEcYosoaGhhOgW4CogGv5UYDSQJk2I8ZEwuykfF3AvrwmAF3mZbWGKHd0AfGyUCDgWwC7zEnGpSyGgJJjcQJJ7HMe2NeEa64ZgXBTOxzEmyaLDYEBRthb9GimoVigngCSIFfixizWYCYUivt3gFpgMHCBThYW5PjC6Ov4GaEjsJRjyTbyCCKb7T4HF+vvmq+8rpfsdH7WyPNyPm2cr9nAY6v/CHK5eKAWO9gbziHVv9XtlQjlOeoIXnW8Bq1tjerc2+1m5B6vxh/eYAY7N25pa0dTkyv3S5QKgQTGsl0NTdaCgwh+W21cfzTAyvm38fOthSZxBva+G9HKMZuV7L2lxcZER9dCSscnJJplMUOAOR8GtTjScV0CTVyUsKlMcrnOwVy4NOhYJ+5v4DU3hZpVEEVzcytrHEL2W+rDa8bz0vFabN6y75Q+V7WdtApoFdAqoFVAq4BWgf9/K6CBcNe1PStAuEyklUD84dV78e/DhaiTHklhxd0ooMv7kF8jFbjmN8F6G5kZ0uiqB1x6xOUbJX9Eeq7OVH3DpAkbnyBQGMzexj+cMxjzhvY65bv81JhwOZwHKz1nHm7J/thPJvx02WwNhEv1NRB+8i0fES7MraxbiXrE9YZRDDiTAxQT3AGGBRC7H/K8+2EiwJXX2rm9npSqgFHlxMD3tIBR4kHlUu4Gru5jybiyrYMMrABTAd90+FJjCdMsP7Iw0ErWVraVMfR8r7vnIa876VrexDd7gM4OB9n81toK5pEb8P4HP0NUAnXSZKZBhpaN23DWNaChhgt2zEE3kb23UX4vcnKDxBt2nLMsIihALV4TykOCrwWTga6vp5u7mWCVwJzn7mbzVR2CotAsr5PBl/m1kkWX85aPJXlI/7k8lBd8mBVOxrZxGYJj85nWZjgjCKZD+XmnFgkJiJm9rjPJ72ZkHyzH8Mnb1PkLyNVxUUMug13aBkSxwBrouUiggL+9DW3tNrWtmhdrExzIdgL2kavayoehUiGQ7Gbd7dzeINdWeGyOpRY/ZB9K55VYiLVQzL2w4FQJOKggUIsOXABo5jgtrI1BpPEGLuBwgcDJlAmx2pC2Ih1f27cr95Q/W7UdtQpoFdAqoFVAq4BWgf8/K6CBcNd1PWtAuPs2O0a55ZqccmwurkITv9jp5YupL0bc9Q3a1VMuGULuh9uTTb1OBSZfSiZ7My01BpNTYxEhQP80HqfGhJ8ukO5kwhoT3ulV1IzZ/Lu5Q0NcINy9YuXq4hAZuguEO8lyC+h0s9fCyrrBufwrCYCuTxMXw+0GyQEdQFpYWRegdr033SDRLUk3iNu6AokyBM3OZByCQde2BJmBAuYJsgWcUyYvx5Dt3A87ncEdZLPNBMNNVMX07dOO224fSaf3egJH9p3bqa7hZ0MLHcKl591Bh3eLOQS2BoJ0HqeVHwMypoBoxThzQUAtJHBRQeYlx5I5y8PN0tfXNygAL/vZyRALiy5/i0Gbg2BUzkEAq8zZHGxVx2nnokQIj6sWHLjwIIjVSRZdpPumED3Hkc2CyYCTaQ5oJ3tvRkVxM+76zz7WOJBO51JrOX/OmQBZYuKo+oalhdJ9zttAVZD87aDBmoFg3UnTNAeZdicjx9TVFbUD5+aW+csiQYDUlwcWL3c5D1lEkesuMn89F2QCiMabm82u9EeqjNrtLaoWwpbrJbKNc9GRKZdxlACJ40srgWyzZVumfzegtpVWAa0CWgW0CmgV0CrwvamABsI7vjYfyyvpuic85aSQ6e/NzeHviZ46E979EXyB+6/srYHwTguqgXD/7mTp03YBYDea/pINl+edHT3cJxhWea6juAp0E7y1iba6YwwXi+4aSyTfAQSBbgDvyaC7QLgAa5Ghuz6GBNTJcdxgPogMdpujoYNFd43rkn4HdUjoub8ssJHVDWS/t72VrG1AMyXZLWRyOWAbc8iDyCx32EMEB7pM5QJ1QUp9I+BRcsNPsPwEnp5yeTVHB00j+WiniaMcd+DAgTSSi0B1VY2rR95RS2O0elTXVLoYcpZPAL0LDBtgo1Rez2gxh01aYMhaU9JtZ8lblUCdIFykAmSTZR1CpO8i5ZZHcICJ7D5l/jx/B09SmOc2LjK6Fj70BOXclvVrZW76l4skrB8BdTBrqhcVA8vaTMCvVANSt47aKha84zly7FygZLEU0pbfhRl3XY829oyb9exZ538OOsFLvJtw55J3HiwgXEC9w+UdIAumsojh4LY6RkceOVLs3w14JraqXoo/3Pg0dneMfeHjK/DzE11HVVj9+NX4p3pxHv70wS34SkOS2v8YfuD52tHnccUDH3eMOAa3vfgkZvgK1OhsnG7n5l2MbuZ6KvPh8FdcNevEQT76YEWX1ZftTuV1z/06G8Pf47sn5rm9POeekz/H8bWtr3OU4/naxtc5us+ju1qeznF8jet5gX2di3sennX2vg49Od6ZeGtrY2oV0Crw3a/A9w6E55d2etF0Ggj/9m5m6Rm/f8lXY8wUCD8+D5/fOtK/yWkgvNM6aSDcv9tHTM46e7jrR3x44uHuI/ZcuXOQAhWg7vnQdUiiFbjtGMit7va8Luo5ysOFeT1p/w6w7X5OtvM8hPRuCxsrD4GdXApwtZyoJ1yqGAOBNpyywMAe6w6hjPd5GvhCq9eNojwbPU4nIIDsNJl4OYD0WM+ceT4mTZxMJ/USBWzDww3Ys2cPvvjiC8rBxaJMbCkEvLvPiRnefI6Kbi4WnFxLwdsO5pW7zkPUAFxMUPuqM1Ln5JRe8Y6FDQH2ni0CavFCkfRqQ5mhAuFEx2pMvSyQiGrAK3lCnj/xEMWDQOeOhRRZBFFst7p00qIg/fAiV+fkOy68u56BlEE4aQKnQLw8hA7v8OTIOVLmXe5v6O+DeOWqXwFu4K3Aat4J0Hz01Vm4D3/HR9cPhufvX07Otf9CT4CugPNqTHEDbzUmOgfwJwbqZBx0PzfvAnU511Oaj2t0N6j1BlPeYLeri+W5nzcQ7u4Ce+8n2/oL6NzH8TXHzs5JnusMsHcHnj3Be0/r4N6+u0UCX+fhecyu6u2+lt297jkXd719AfGuXve16PENvbm1w2gV0Crw/0EFNBDuuogaCD+lm/lrlJQrg7aNmPnyH5D8oYBy14R8G7J5zWHOLX6Adh894U9Mwsr7P8YRdJZvfkqF+lp2+hIj+dOX8OUhNRDuX/mFwTy5Vi6AdoLN7jBJc7PVbmm2bOOSJqtIA8WOysMN5gT5KvZVjMk6AJ6D6NZAtlU5jVNSHSCmb4p5FYBLVrpjLFcfugtwOp2u7QXQu4/n6ml2tas4ycTKuHqmIjgEDJIhVi5x5JoNjCR00FU8kO7h7QTtsp0cU9haPqWc0smdKxLYzYarsTr6plvJBMtQQUGUnIufBCHukIzhmD5tlgLkAfwJCgU2bdyINStXiiMZzdc4vtDaBL7SWy7svsxVuZFTzq0T13n+Lb3oyohOWsaFiOZ2TunD559OJ3vY5bdAkcxzoqIYEMpfgWnOg8BZgDqb4RFg5/z5q50LGWKsJkp+JXeX9QfZvMMrL5DmbXIdnCIlV6y1KAooMSczr9zU5Nq4Dq4WRpSphrDdQfTbEPU8D2vitRQ2XFoU2mThRHLSxWBO7peOxQN1L/AaH8us8O8G/Lq3EoD8QR+8/MD5cBHVLjY5+yphwwUEv4F0N5j2YqqrV9/LxIvtGHHBPGARTmbCT5qn1zhe59DlON3OzbsQ3c/15K27n4/ntt2BcF+guDvQ7Q8YdM+jqzl0dSt4gnBPUN3d8z25rTo7b18g2j2Pzo7TFfDv7vzkta7q3xlo9+f47uN1pgiQ17paiPCucVfz9nW/9OQaaNtqFdAq8P2pgAbCXddaA+Hfn3v+O3umGgg/s5dO5OgCiAdnZKhe7KioKII4KDdyYZmrmCVdXFKoAJsAY9f1ENDM/Wi0ECyAmgDcTkCoYx+0geBMcJ20IgubaucfLkDv6itXeytm1yVTV47bJ8B3B+NN9le2F1KVHcb8ncCV/+skYNdLD3jHeoyOzupsq+aWBLfUgQeyb7mV8m4B2nJOclhhkgUUCjMtu7nAvou5lR5og0F6zumaTuJcxmqhKznNvzloE0yOINgCKDmXKbQGwkQ0GpSWjJ/MPg8DU/qxRgSyyWF46d/PIPNYNqXbdC0XMzpdO2w0V9M1c3yB0zwR6RGXk5BjKnk+FxVGjxmDwYOGKCl7LbO2RdY+fPhwpKWloLy8XG3XWNuIt95+i/NzMc4C6lUNO0zsRMrOiG8OTfAvvfdOOp0TPwsw5+VynQtfdzH6Lhd0F10vQJtRZh2sufvadHa3uVsEPK+fbOc2qOtsn+NZnUdynNm7ubPRPdjnGG+Z+cngtfroQaD/YER0JiP3GFqB7I0zPID+ycf1dxx4M+Oew3xlDl0DbV/z8RzWF/Dq7vp0BxJ9gULvcX0xst5zdv/tS2Luz3F6emxvUO3PPewvc9wVy+8L4HZ3HTubn/f2vvb3Z3t/6qBto1VAq4BWAe8KaCC846tYVk55l/Rin7Ro7c7RKvCtV0AD4Wf2EgggnnflFXj22WeVYZliS4WVJbMpkVjvvP4m/v3Cv1BSUqQYYwHt0k8t20jPtp3u5XZlXOaKsiIMVCaICv1JHBjdvk88FCr20GQLA+60YMjwgczaNiI/Px9lpdVqMUAAuDDbYdHhiI9JQF1NLfLzjomFmKvHm4PSEF0JsMVETIC5mI0lJiShL4FUAPuyU1KSEBcTr6LMautdOeVyvkVFRdi+fTtzwstIAnOeXAgIZJ62AFdreBIiU+MZ8VUCXW0LHcxD6f7dgJoGsr8oQWSf3rh2+jT06dMHDYEWtRDx7svPY/+xTGVuJu3UzkDRcpNBbw9iVdr4qxi/uZzfRdkuooGE2Bg88+enMOeiK5QaQPrLs7KyKG8PR69evZQqQGLONq7diOuuuw7FpSUnJPcmkxUDBgxA3779kZ1/BLSI57kZUWtrwKGje1VfemJ8PMIjYjhOi8sMjosAjY2NaKc7exvr2txMJYE7TYK19Abh3koIuYbeILw74H46TLg38+cLkHT3DjkJoPoLbLsC4Sf6uU+jJ9xjst2CZ3/m2tP58Ng9AaC+Pnm8GW1fwM4bWPt7Xf2Vo8v4/kjJPefR2fbdMcfufbs6jr+LBL5q19nr3R27q4WCrqTvXbH/3seQvzVA7uudoL2uVUCrQE8q8H0D4YwD77Q8Og2E9+S20bb9NiqggfAzW3Vx9b7qqqvw1NN/Jspy9QNLFraZkVxVtTX46P338Je//AU5OcdPgDCXXLxjXi60TKZWj7BQi5Klt7QFIGXIeGSMnorGmqYTUm83sBPMrvK+CTIzt6xGv/5pmHHuFMRERqGyslb1ZLv6kplx7bChtbEZe3fuZPxXNUaNHIzIiFAVzWVraiXgpBN5exMaWhqxc9d+lJTXYdToyQgyBsNGwGkk8G4g+JRjh4SEKKZffj7+9BMsWLCAYF7k9ETvsjjA6LLZ1/wGc2++EQHhZJYb+Vx7IOqaq7GGEYoHlryBgNZaTImJRHR0BAyhkQgMC8PHr76MwpJihKekINhsIrNdgvqyOpgoK7exp1pHebiL2+eDUWNiWBcbFY7//us5XHjVTwmSBajbcfjwYTXPtLQ0VRuzyYgtm7figgsuQHV1NZ+jaoCpEcJqnzvrfPzoRz+mhL0JRjL2Zi6gbN6zA59++D7CSOtPnHAOEvv2ZYY4jdpYa4kea25uRm1VNXJzc7Fo4ecoLi7lAoqLmfd8eBroudzoO4z2PJQMblDuua3nGGcDCHfJwlO/7N32B9jKSfhgwuFXT3j343xlbt5vc3/nKvv5O59OAJXnYbvrVe4OMPsCyb7k3r4+4bxl597b+7Ow4M82bsDZ3Xz8WTjwrGNn0nQZvzvlgOfr/tbdH7beXzDdXduBZ238qYWva6u9rlVAq8D3rwIaCHddcw2Ef//u/e/cGWsg/MxeMgFR1157DZ555i9KDi19wAIAQ0PD1d/zP/4Azz33HI5nH1e91QLKROot5l4ud3RKygnkxg8YiMEjB6moroJCG2qtaeg1fAZqbMGKXT/RK87TERAuIF9+Di94BrnZhzFmzDDuG4zqilpER8UgPCoSGUMGYv3alSgpKsbBPbsxedww/Ob2GxAVblFxW6IqtzW3IijYgGCLGWs3bMdni9YQU1sJhkNgsppQVpSnzmPYsGEEztHILyxAbGws1q1bh+3btnHRQBhh6akWkByOhItux7Tbfwd7tJXMuAEJjhZUhAdiweLNqHnrWSS2VKOfsR3hcaGIj4hnjrYOCz/9QIH+6TPnYhAZ8sa6SrUgkFtQixoi70BnI8Itelx02eVoYr91C5UEYdS+z506AZNnX6Kk6PIQJjyAknphwkU2L4sGSxcvww9+cJVisSUCrVViwJhFNnzUBNx82+2sVTCMtFvX89qsWL8Giz78CL1CozFqzESE9+utosusVjOVAcwwJ9suaw21lRWU0P8LefnZdD33MGnrwa3mzYp773o6cvSvgwl3gVyc7GLuL7D1BcKVjNyjt7yrunUxTqdz8x7D37mq/fycD7fsDox29Zq/+5xJJtxdHm/w2lmPuHvb7hYVPMfzLL2/59rVMfxlwmX/ntTbG9i79/eui6+WAe/95G/Pfbpa8PB+3t9FjR58pGibahXQKvA9qYAGwl0X+hsF4QcLyr8nt5d2mt/lCvSLj3JNv4McPMERnvjbHafVcZYiPz7x65d/qOc8X+t44sSigvs16Q/mpuGhlG5/C49x48YogHrvvfcrxjOgI8bLag1V4HDt6hXYtWuXknRbrVZGTx3B7t27FbvqZkHb6hoxh4ZlwyYNQ4DRiJzsJqwociC03wSKvCWCTCTuHbnjHUZvJrNRAfayZc9RHn4c40YPRlNDLZITU9F/wCBsI0BOTU9FQ10t8rJzsG39WkyfMhqPPXwnIlgrycEWFrylXY8GyrADCeB37D2CTz5fjeq6NoSERROEW3Dl5Rdg0aJFSEhIUHPes28v4inVlvELC9nrTmAbKCL61mYUVwFp592E8++4HzYLsTxJ8lQ0ozDEgjc/XwvD4v/gSqMOyTXFsMSGICYmFjVss/5w9ypEkqE/f+6lSA0NQ0tNDRp0RhjTByM+aTAMtlK89sKzGDVxInTWWO4XhzouPMQYbJh50eWKoZZaCAgXRlzmJ7VNSkzCJ5/Mx8+u+4laSFAyfGals+udEv6xuP03v6N8nRJ6iQnjdVu0ehnWfboQQ8ITMWnGeRgweyacHDfIzD54gv5mLlgY6BhfkpeHRx+6G9mZlK57gPDO5OXuyDb1fxhejHh3t2v2MRbzFB+nC8K7Zpn9NDs7gyDcJwN+omZ+zlVt//WB8K4umTe48wfgeo7V2f7+MqldAUBvBt4f1tjXLenrvHo6Zzled2Db33p3tp0vYOyvsqEz4N2ZHN4ftt1XfbXXtQpoFdAqoIFw1z3wjYLwLm87FYPjclJG0zG0HVsPR8Fexu9W8AvpqbE0nsfiyPyTQIcMX0B0Kgxpw2BIn8M2UH7LdiOiji+X2lvj7KuAxoSf2WuSn5eDNYzXGjlypDJbE+fxQAK6kNBQ9oGXoCA7S/UfJyWlkAkPxoYNG3A08zBGjRqhQHkre6JXffQZ+rUFYszscQgmYN2/uxj3fLIRtaH9CY7NCoR7AjgDTd4EdCrWfMVfkXmELPdEvi9pEjY0QxjrWCxbsRyXXnYZNm/ejOKCQmxd9wWmThqJxx+9iyCced9Cg7frsGP3ERxlP3ZoRDiaCMjXbX6clb8AACAASURBVNqD0gobQXgkQsLDMPe8adi6dStGjBqpwK6A7zBKyFesWIFGm43938mUjbO/vKEKR7Mr0W/mL/Hjhx+HLtQJM8ePNTSgTB+Kt5ftRL/spXjQbEHyqi2UonPRJD4SdS0mbOrL85k3HekDMhCn59zYS7/uUC42FzWgrdGKMX0isHz+m7QXN6LREI5Y9rj3MjswKMKAjFHjyHLXE5jHKDO2djqryzVwsBbDhg7Dex98iBt+/jO0NtuURF+M5yjmx/AJU/Hr397Na1ILs52SctL585cvxN4lazA5tj+GTpyG3nNmws5M8wDxmjNJJro4nJuRdeAAHrjjZhTlHlLxZPLoqr/b83nPa+iOTetqv9MB4ad1x3vHd3kN5juijDt4g3Bvube8Liz7CQf2LmbsPY6PuXmP0uVcT3U+3QBCX2DRX/DpeQ49ZZW7uu5dybu7Y217cg91xgR3B3q9z9Hz77OVCXfP0dc1cW/XmYxeA+E9uau0bbUKaBXoqgIaCHdV5tsH4W4AThvftt0vo3n5a2jPL4BTeiRp0dx5gnHPbmw3S6nGkkxkMnBBgwbBcuk90CfM6Nlg2tbfeAU0EH5mS15UmI/ly5dj+IgRCoSLGVtkZLRijvNolLZ/11YMGpShgLGZhmBiaFZSWoQZM6YpmbOTMV1vP/cfROVUYvKl5xDwBeH44WrctXgHmpNGwxRg7Igac0nS3VFj7j7lXILwvJxDmDQ2g4x0GwYPHISIyFjKvxdh5NiRZNXzUEFwemDXDpw7dQweffC3CKbxmZioyWJBcbENza02hFG+vufgUSxcsg55xZXsgbYiPjERP7zqcixavJgmbSlqUSGPLLD8vnzVSiWHP+fic1HD57P2bWfedy6SZ/0SP3/8abQ4a2Gh89v0RANybeH4x+JtyKjegCcZ0xX1+hIYEmLgSIqAvjEAa6ZEI/ec/gi1RGN4Ivu56c7+7optWLKvAFZzKuZNH4LV81/DniNHEdJrGBc8xmKApR2phjpkjJmEMhrExcREdbDdVCMQhIuZ2rDhQ/Dm2+/jxht+hnZKyY3BQTR2k3i3AGSMnYKbbv0N+qeHIKiFn2vszX+brQNbPvwcsxOHYuTUWYibcy5aqQYINNPnnkC8vtEGa1A4svbuxSN334rywsPyfwMn3WBuoO35b2eu6Or/QLzy3D0HOh05+unc8Qq4Ml7M+3GhOze8w5F8odpgXudZ350w4e7YMde4J+8nx3y/1//w0IzIkw/rNY6vuX11HHfW+FeP2d18uqufN8Ppua2/zKns44sx9p6DN9CV1/0B9p7z9Wa+3WN0Bca9z60nx+uqht0x+p4At6vfT6fevoBxV+0AnrX2Z17e597ZPpoc/XQ+pbR9tQp8vyuggXDX9f/2QTgn4aRTb8vye9H4yVtwNkkgrXyhdOXOfu0PGkhJbA+9kmCIscB601MIHPDDr/0w2oBfXwU0EP711bKzkbKPH8WqVWswYcIERFMmLeDPZLIogJpLwHrs8D4y4YMUMHcz4WXlJZg+fSqMxiDYCYQ/f+ldRB4txcSLJjKqzIGywjbcuWI3qqMGw0JDMAGVbsAmMWfC6Mpz8lO2mqZmuYfRLz0WQbo2DB8yHLEJidi5dx8mTBqPrdu3oLiwCHt3bMX0yWPwyMN3cEzXZ0OAgRL0rceQnZuNvoP6obismuB9DaobWmEyW2EJDcGUCeOxd98+TJ48GdnZ2Th06BCi42KxZMkSxeSnDhkKna0RFUWZOHi4AAMu/DV+/MDDBPaVSAgKJqvswJ7mMDy5cCvGVm7CX3RmhL6+HMF9esEZYYWDUvjls+JwYGAswuwWzBoyBkEc9/0VO7GrqBXhCQMxNFGPrcveQ3L/Aciu01FCHo0oWwnGJxgxZc4ligGXueRRlSD9+ElJSYq1j4uLwSuvv4Xbb/0lWmxNrD+zvtmn3u4kEz5uKuXo9yI2shW1bPUxUFWwmHL0vfOX4fzEERg88RyEzpiEdvbFWyLYOmB2oryyhr3pMchnDZ586LeKCRdXeU/A7Wa43c+JWkEWTtxAXP717O9X0WudPL4tEH5m3y3f/dG7A+G+zs4Xi+qv5PxU59AVyPTsE++K1fYGkp7AtLPz9nf7rlon/N3fV83dr3urAXzN2XO/7pj+rhY5uuq192fBw99z0rbTKqBV4PtZAQ2Ed4DwzOyyLiPK+vaK+UbujpYtf0fDS49RXkpzIYn2UVlD0jDb5dRc5E03L3c6cfW9XSKSRKBOU6mWdhjCgxD+yGLoI4d/I+eqHaTnFdBAeM9r1pM9CnKzsHT5CowbPxmRNEQDWVx5WCkjLyoqQPb+fUjt2wshEZGIYJ/1tnXbUFlajhlzpxJwt5P1teKjv7+OlKxq9LloJPShzMTe14gH1h9CVlIGQmEF07MY3yV5207Kqu3ch8CcC21GmpAdWvUiKnO3YnCvNEqt9Rg7eTiS4uLxxZpNGH/ORByhY3hhfh72EYSfN2sKHrzvN2Tk6ZwuwzECbfe+gzjMOaanp6O2xY5PFq5CPccJCjQjlT3VM2dPV4A7gzno0uN+JCuTCwqRXHjgduyznjBrFifXhNVLF/CzIRjDLrgTNz/wAPJtZYgn09+PsvP5hY1Ys2YzRrVk4680Rov5cB1Z8HjY6YTuoEndqjm9UTAiDQGVLRjRZyDawk3IzsqGyeYkmCYDXVeFIwd3IS05RuWjNzTZ2LfeiAsuvgSTp81g33uTkqGLA70sfqSSqRfgG0Jp//Mvv4jf/voOOsM3c2GSUWdGM+PTnBg5cTZ+9av7YW3PR0FVJZJS0rBy0RJsXbgM05OHYtT4qYg6dzIaLcEItIQRwLfTad7OvPJg1BzchuK9i9Gib0RznQNNtlr21regrJwu8Bu2Ud0QjFb5GOb1sTDqTU/3eQcXRVuYg64AeXOjUioFWSJYugbYJIiccngDXfFBNYOdZnc5x6p7chtq235DFegMzJ0Oq+057a6Yau9t3H/7w0x3Nr481xmQ9z6+L5m5N6j3BXS7O6Z7Tp3J0T1fO9VadwV+u1oE8J5PVzXznltXbHtn17Cn1+8busW1w2gV0Cpwllfg+wbCmUTWOSz9tkG4o4Js2ZNXwV5SAZ2xIypHoa6OIODOpt1hcKWTaB0/bzSF2fkF9AR6dzkcQdfmhJGMkfXG9/nnt2OM5ecpfG8300D4mb30hczeXrJsuQLhEWS73SA8hL3PAsKP7NyBQcMzEEETskBKsXdu3ImKsnKC5ZGIiA8neDPgs+ffRtoh9lNfOBJOixONe+vw+y1ZyKL0OjLITHaXztz2RpdLOvusDWTCDQYnrBYjjix5Edn7VmD80CFkxq0YPnYQ+vZKx57dhzBuygQsZIxYRVkpDu7egYsuOBd3/PpG7kewxz5oO6XZFdUNyDy0X5mZldQ04PV3P0VFfRtjzGIVmBcQvmzZMsrnZ6Cqqgrbd+2k83uoAubC6v71xZdRXpKL+x++Dy2MNxt9+YO49vbbUOqoRQgDt/uFBWN1tQ4rV63H6NZc/IOfO1EfrkV7bDTsdGSXPLXVc3sjd3gqjNXtGDtwCJpDgrBv7wGgqokLBWaC8AqC8D3olRLLi+lQILymvkmB8GmzzkM95y21ycnJgcViUky49LyHhYXihb/+Dffccx9hLp3o+b8tBPFOJ43ZJs/Grb+6B5FtZajnQkB0ZAw+ee9/2L9yHWanj8SQsZMRNescOMMZUWZlnBoXQerI+Dc16RFYnoN4QwkGDKcLuz4MjU21StWwefse3Hn3o8jMZUY6WXc9V0oiOB8Ds97b+ZlZ08IZEHybCLR18sYMtCKIyoYayYqnYzu35DpLO8G6HVlHNRB+Zt+52uhaBbQKaBXQKqBV4LtXAQ2Eu66Z7tsG4bZlT6PxnT+R/NbxS58gZT9hNb/E62z1cErkTmf3nwdTLr/qKfF0GMWIzWNjweHiVETH5IjffwBD4jnfvTv5ezBjDYSf2YtclH8ci5cuw9hxk05iwgWEFxcXsn94D1L7pCMhOYk9yaHYun4rmds6jBgzFMYQ5lYHm7HoH28jZVcxhl0+HuDbrGx7GR7clY3sAWMQQXf0gEAdQWabyhZ3EDiLHN1A2brJHIC85f9F4ZG1GJSWioiIBAwYmk6DNqAgvwwXXHYRVq1ciZzjx7Bt00Zc+8NLcPst19PfjGPQ5Vuno1O4LgiWYBd7v2L9Zrzx3nyU1bYQqIcjnP3Q/Qf2w7FjxzBz5kzVe73/0EFlCLeS44r0+7Z7HkB9VQmeeuqPzDtrx/grHsaVv/wFGgJbwdNDRngwNjabMP+TpRjSlIW/CTB9fw1aoyPJ+ofwc0uPtRf1Q86QZBir2jBywGDYeF4HDhyCoZo0OBcu6morcfTQbqSnJpwA4bUNNlx4yaWYNO1cMvT8LCPDLvndbhAuzHgEjeWeffbPePjB36O5hdQ/YXgg52zXG5ExfBJ+e+dDiAtvQTZ72s2BJiz95FMc37QL01OGKhAex0ULh6mFUvUwBAUQwPMa1Dc40HL8AMxNmeidkcyPxADmrNtgZq127zmCJ//8PHLzK0CyHWaLheNbEeBo4752FFY1KsY+gUy/iSC9nfUPpOleMXvN2wjOI40mGA12Pt+ONZsLz+yNq42uVUCrgFYBrQJaBbQKfOcqoIHwswSE1/1jHlp2rPKv/1sU6mRjhAG3V1VAnz4Mxj7j+L2UGUEe7ubE8ypDWBC3XgKAGenTkr0XQeWH0Ea2WwKh3Mp06ibVdpYfPADT3Du/czfy92HCGgg/s1dZQPiiJUsVCI+i+ZonE15SUoT9O3YgY+hg5d4dHhaL5ctWobS4BLPnzKCDejDqKV9f8s93ELf+OKZcc66So+dtyMf9e3KQM3QCQTi16I5WlXPATnC0UefspArFwNYTYjgUrHoBxZnr0SchnmZw6SS4bcz2LkZcbApmX3g+9rOfuyAvF+tWr8L1P7kCv7zhxwgO4ocBmXADZdMNBM5NjDEzGHTYn5WLjz5fjtKaZkRRWu+gwWNZRanqtx48mOCYbujCKEu/8+rVqxWgvOl396E4Lwtvvfsa0NCOiVc8iGvYg13SXkcWX4++NDXb1mrFZx8vxihHAZ7l3EPfW4WWaJqyWaxkpu3YeNkgFI5MR3iTAWPIhFcT8O7dtRd6gnBnYBBqayrJ1u9Fn15Jyim+vrEJ9U0tuOiSeZhwzjmoIQiXuYhpXJg1BImJ8ZSNt3FRIgx/eu5JPHjvwyCuJZAOJhgnsGdNR084F3ff/QivVyEKKsoIluNURvj+lRswu/cojDpnJoInjYYxwgx9cAjl/5Sj89g2mw7NBOHWxkykc+FAJO52avvl3717D7MH/UNk55WiqLwGYZEhSI0JJ9Amu83jZxZXsA2gDX0TIylTZ9uBnVeUrHc2FQQNdG1PjwpHhImXm9L195ZmntkbVxtdq4BWAa0CWgW0CmgV+M5VQAPhZwkIr/79eLTTHEik4T4fZNH0gWS+KF1v7jsZYfe9g+DYRAJufoH02N9O1BYkTaiE2q3NDcolOX/nNpTfcyGG9a5HXSvdmqXvnPicNJqSVZouvBmWq//kcwraBt98BTQQfmZrLiB84eIlSo4uIFwXQGTMh/SECxOezR7qPulpZJOzkZbah27lhSgqLcEcRn850YI2vtc2vLEAUauPYOq1s2AIMyB7bQ7u25eLnMHjECbvRwI8vTgi8v2m1wUT0DnQTpY52BKI48tegK18P5IYMWY2RzLijO9JZoDX1tiQXZiLgYxH01HyvX3jOlx7zTwFwkMp93YyjozWbNi28wCK83MQGxtL9XcLFixbi8KKOgL6FEaYtaGWrH1jY6MygRPmO71vHwVw169fr2Tp1996J7IO78E7770OO/u0J1z2AH56280oaa1CIo3XepN1X19jwAIank0KrsCjbWTIyYS3R0fRCd6KJjK/6y4egMLhaYhxmDFl6ChUOlsYi7Yd+oomGqKZUV1VimNH91Nmn6x6qgWEN9hacfGlV2D8lMmopqS+laqevPxcxq+FKWd6mWNkZCieeOIRmtE9RqAsH1isH93oRYY/ZPwM3HP/owi256KgvAIxETFY+NEn2L9qI2b1Ho1x086DYdxQSuaNnGcoWwkcaCYT3mLTw5F/FKHtOeg7JIUVDEJDYzWsIWYueBzEP//9CvKKylBWRRAewTi2CAJ4yvLt9K4/nF+q8tmHpkXTZd2pnNqDAp3Yl1dLqbtdPZ8QwjYhxkH+7YO9Z/bG1UbXKqBVQKuAVgGtAloFvnMV0ED42QLC7x4Ne1mWd0pOpzeU9Cfai6rR0mcSrA9TPm4iq1Zdor6UunXm0uNpYgZwS201exdpABXBjFy+mn+8CG/OuQI/HFSDPhkBoE+SYuGUEzv3Mc75Naw/eMzvG7l08UO44fg8fH7ryJP3KV2MO2/YiJkv/wFz47oZbt+/cPH9wBOf34qhnpt19XxnQ6ljfYwj8tqAeXj5mbno7pDw2v6JmRuxNvkPuLJAziUec5bsxpKO48x54iXcetLE/C7N176hBsK/9pKeNKAbhAsTHhMbf5IxmzDhhQV5fA85sXTxMkyccA7fNyYaeJVjyJC+2L5lHfu2Z+DQ4k0IX3MEU346GzqC6KyVWfj93jxk9R2pgFlqQhRduZk/TnCmpzw7M6cIx4vYdxwciIIv3kLB4S/IriYQJIcSMDpgpit5aEg0ohNjcZhO3tSwY+fmDfjRDy7FLb/8KSxmAxxt7C0nE75i1Sa00Shs+PChyCooxnsfL0JJdaOKVGtvboGFLLiw+L1790ZWVhbaOJawziJHFxB+w2/vQ2neUfznxX/CSYn4JILwK/7vpyhrr0H/hGj0CzFiSYENSz5bganWetzdWIeIj9bDERuDIEa2NdMkbu3F/XFscAIibAGYlDECFQThwoQHNzAfnbFiVZVlOJ65nw7wqUqWX9/YjCZSy5defhVGjB+Hqopa5YZeUFDAvvxwBcLbKT+PIrN813134C9PPwcjo94iQkIRz958Nmuj38DhuOjieQgxt6Gwppo93RZ88r8PUbDrIGakjcDISTMQOmU8dLHs1OZCpJOKoYbmJgXCUXQMIS3H0WtgAmsdh+qaMoJwowLhL77yBgoJwoso3Q8nC54ezYgzfky20ZV9f1YJe8vtGDsgGRFcnNDxM9lBqfq2rFrlSD9uUDyS6QkgiyMPvbLtzN642uhaBbQKaBXQKqBVQKvAd64CGgg/S0B45V2j4CjNInPSnRO6sD9kV0pq0NJ3IiwPfYgAAvDAehsclMK22Ospc+XrZJiC6CZcuHkLVt7xIAzsYZzyyD0YcPWVyKW51Otzf4gEmsHPON+BxNQWNDXym6V8uyTKM1/w256BcALaDwmAlwj4ve44brh/dzdvghE+wfYJUD91Y+fgvLu3mAD313v7CcKP47oTwL8Yi+98GM8z8/ZLAL8L/7r4Y/T2tYjwDb7lNRB+ZotdXJCNBYsWY8zYiQqEu5lw6QkXEJ6dcwyhdOTeRWZ3/MSpqCRbnFeQj96UVq9ftRhzCSSPrNgO6/qjmH3b5QqE7/t0Nx7Zdvz/sXcd8FFVefdMykx674U00oBA6E2QYgELAiLYUcEGuroKrmJdd3V31d113QULuopiQaX33kuogQAppJDee5+U+c69k4QACSRIlP24488fMJn35s2ZN5N37il/pHbvjxBalwN8nODuyGw4M836OlPEJmUhnWq1Oe3cqVsXtmTCCwsr4e7riN/Nmo3bxk+k49yA6Q8/jML8PD5/FB5+YJLMhAtrtabRjMTThs3ue5CafAa33nozUrLz8OmX36OEqqwrx62VFhbg8SeewuDBgyVJ/ydLznbu2c0aCB127twps+Ev/elvSIk7gX+9/yc5unD0PW/gvqefQE5NPvxIQl0NemxMrcG2Dbtwk0sN5laWw2XNQegdHJlpt0WJtgGHp/RGIgmoTamBBLUXCukQOEVCa11J6725KQoLcugoiEVIoJ8k4WUk+9W05U+cPIWjxgaioKAENSxry8rKohuBWLkbR8W5OjnimTnPYfVPKzCs/0AejxOc2NZez0UHHa3plRU1cPHlfHIfH9i4uGLhJ5/ibPQp3NZ9MPoPHQuroX3R6MDCNDsniVkpm8zLy/ldm5kAp4Y0BPagPV5jzwUA4RgyQ/SxGDoCljMTnovk9Ey6BnwR6mHJtUoDFw1McOhUMvP69VxoYH6fZiMts/h6KvZ7TxUjv0yPkZEe8LahZYllffO+PNa1J67au0JAIaAQUAgoBBQC/3MIKBJ+jZDwoj/0ZTM6s4OX4uBUWwx5ZdCHjoDVvB/khZ9JaQVOl+6EtbkzAp2GolKfR0c7iTmttIunPoy07fvAnme4hwdi8oFtyD6bjiW3TIJLAUfu8AK8//AyuPvoUVsnLK0k4bc/TxLOYqZO3c4nrDHzH8e8lCZCezlF/DzF20iGt459Gx/4LOs0CZfPu6ENon/hazlPCY/EOEQjhc85PfkNzAP/3aKEe2CWIuEt52TLqdn0F9EpIG4tiwOiq6AJa/mzlsfJU+vcz5pa/S/ajneIHzmQXP0Wt5zMs1i9dh36DxjSQsJFZlqQ8NzcbEnCPZmvjj50BIHdw1HEVu9cdjKEBPgilepub9rYozfsg8XeeEyeNx1mDmbYv2gXXue/c8OGwIa5YU9XS/h72UJnQps5yVpqdjkqOA7MzMoB2bs+xNmTW+WIMgPvq24oRWA3PwweNAKu3u5YsXw5leJ8JJw8jgfum4SnHn+Qjd51XHYjqac6fOjIaY7D4gLAzWNxIiEJX367lCPKiKeDEwy0jtvzT6F49+/fH8ePH0dZZYXMhG/cuFE2qv91/kIc2rMF7/31TZix/XvQnX/AzBefRWZlLvycbeFnY4H1yZXYvHY7bnSowpwKfnesP4Ia2satbOxRrGvAkXv6ID7YFZZsRxdKeClL506zHd28lAfC7y9Bws8mxZ1Hwms4Xnvi5KnoPaAvCgpLZV5dzEMXqr27h5v8twst+n+Z9zZiY04ikCPRrEn4b7+NURwuaJRTkS8pKcG+PflwDAyAE4n4Z198jtTo0xgXNBADh4yF/fBB0Fs1sEDPWWIm2tH58qHJPAOH+lQE9PRGPZvrK6vKuTBhLhvpf/xxDTKyi5CcchZ+3QMQ7MHFDlr5q7h4ciD6TBMJ94UDi+tMuS2T/dh1vEiW4Y3u7wVfGxbw6c3wylfHf4vTmYsyP+LWm6eqPxUO6jxQnwP1PaC+B9T3QDvfA+IXtPhd+VvcFAlvIuEJybnt0t/gADFOp2tvhb+PREN22wU+gqyYWZAkF3IObfhoWL/0lfy3RYUpjhT8jL25r/Ci3hW3+H6MIOfBKK3JYMbUFtvefB8H/7WAhVBAn/vvxshFHyM95hS+Hz8NPuVs/NVaQkvLa3ifcnh41qKmwgRWE0jCH+goCRfke0Er6/YsYN65f1+E2LhZrWzrRsKdHBDJEUlUz8XPpuScs5VfuPFlbeZNanZ8R4jzhSp387atCbxSwi8m3S0M20i+/5+R8PysdKxctQa9+w2ED2dNC4JqnFFti/w8kseUNFq6dZLARvTqiwqquDlUnAcM7IOog7vRt29/nNp2FA5b4jD6jYe48qVF/Edb8Ore08gcfCMsOfbAluMHA7xd4Wxrg3zml5NTs+lCsSU5dETe7s8Re2oN/N2cYGVig/KaMhZ7kWKbW/N/8XnV0dKtwxE+18z778KTM6Zz5JYDR21VMZcMjtWKR0FONkaOvAGHT8ayHX0FiqvYLO7oTKMLpyiYm5Gwa2TGup7/C5IrnDVrN22Qo8AenPE0W8GPUG1egobaKoy+40U8POcJ1HOkGtcT4OHughN5lVj69Y/o76XFG/lMR6/agVqq5DpbqshUkPdN7oms7p6wLzGgZ+8IFBmqkXD0JHS1dPGQwGakpaAwL53zvz1l9ruUc8E15jqZCQ+I7IMyjiir5szyAlrA7RmhsXVwIQbmVKnN8Mkbf0AdlX1HJ2b0Tx3C43Oego9PN9Qzi12WnoLvPlwMbdgABA0aiU//8w8U077fz7E7ho++C86jB3NEmQ4WHBNnqjORJXYaLgxUph8ldtkICglFPc/nKk6asLO1xJ69Ufjp5zXI46LAmaQ0dA/xJwm3oAUdLHXTYs/R09JxNKpPMJvj67gIwmw+Iz07jqTIormRff3gbCkq8HV4/cuDXfvLQ+1dIaAQUAgoBBQCCgHjtakQdPi/uH4TI08bGb0Tf2++/9eCSVxDiv/FFBxRjm3K6y3x9+b7xXFcbySck8jahF/zW5PwonZIuJwUTpUFueXQ9xhFBXwRxxxRsa61xsGc77A//3U48YK+vrESNdWWuMnnc3R3GobyxmyOLtLi5OKfoKmpRvhD02Dp7oQMqlI/TngAniUatg8zI0n1ykBVrkfPSnh6VQFj5sD2gXc6d45KNTuHqvFkJNOa3mzhFsr0okCq2uM9GcO+MDvemoSTg49jDlsEsZvJdmcy4eJopbqdjADuJ6XpOdt/Ea0JtjiOBcBcZtfz5mNOxmR5vMb9dSDT3jmkftGjlR39F8F32Y2bSXhE3wHw7ebf8mXeTMLPUF0WeeF85sB9SdJLmLfOyy2gWuuEpORYDB8+Asc3HZQkfOSr98PE0wKJ87fjld0nkT5wBKwpBttba+Hr4cLPngUKi0uRW8DPNYmaKAw7u/mfOBO/AZEhgexyYBmZuyNmP/c8ekf0x5mEU/jbO++eR8KffpwjymivFmVrFib12L3/JCpLS3gcQ7GfOexvlqykGVzLRQR7lBeX4L6HHsSE2++Q48m++/ZblqAVU/mtwo69u6UdPYTPo6+rxvGo/SSYdRgy6nHcO/sRODALHezpiqyMTJwsqMHqH5ZhWIAt3iysh8Xa3ah3dZQkvIwLBYemRSI72EuS8N69eyPfUIW4wydgWk7Sy0WAJk9b6AAAIABJREFU0uICOaKsV89QScIrq/TMZ+txz7QH4BXei3PCy1FDZbuQGNtRube2cyA5NmV+XYOv//IWFX2NJOFZJw/ikedmMDNOBZvfh6Vpyfj2n9+0kPDPP/4XSuLiEGkfiBE3T4bHTcNRb2sOHcvzTLQaWsqpW5OEV2UckyQ8MLg7DIz0VFRyJjrfm90c8fbz0rWShCcmp3O8W6Ak4Saigq/RHHuPxTOeX4eREUGwM6+XJFyQ+N3R6Shn0dzw3t5wtqCn32CJPy5SmfDLfvjUAxQCCgGFgEJAIfALEWgm36LvpqGhHgml9ThWYoL4SlPUGjpQfN36+S/hTG4Wodo83Fbb6VjmGmbTgEgHA0KpZpjyOkOU4zaTcUXCjQj+9iT8ebb3XqSEcwXFgle2WeWoDh0GqzeXsBW9HjZVVjhcsAR7cl6CI5UwM1NLWiFBm2QhS4wsMc73M/jbD0alIR+2omCK9vQytjjraFHPSUnGj3c+KEm4rbUVLFhmxLG2UnHr3bMIfjNnw3xyZ9rRW1nIx+cYc9SzPLBgQetseCRmzcrBgvMK3JqIsHysKGYbxlKnVhnsTpJwaUUH1XSRJb9kLrxZ9e7oJ70D9vaO7uoXPk6R8F8I4GU2FyR8xcrVECS8m19Ay6OtOSO6IJ+t3mcSWXLmxObus/Dx9mfTd4Uk5BG9e9BGLTLMbojeGAXHrfEYMneKJOHpn+/DSzuOI23ADbh3bD8quZUsT6tgtpgrtCSWjSaWHIFVilKOBDu79WskJmxET9rbG7keZmZpitf/+DYm3DkRy5f9jPfe/Qtz1eY4eigKTzx4B2Y/OQM2bAIXJNy0oRo7956QJHzw4IGIOZOMr75bRldMo8yEi5b1UTeNpYX9CZSxJf2Pb73FTHQ5p7CZYcvO7XxdLniGI8piTh7F4s8/oxJeg9smv4ypz0xHdW0JDOWltJzbIrZQj03L12JsmDNey+MMctrv6905uouZ8EIzAw7f2xfpdA45lWoQERGB7NpSJNEWblbN0kfO384kdqlcsIjoFUYnAZvQ6wyShE+77yG4BfdAZVk5amkJLygogL09h7rR0VNLLlvLL6mv3nmD7fIWnOHOue1Uwh9+9lHa6L1goCuo+Gwili1cAZPuveEdMRiChJfGxyPCxg9jxk2B162jUGtpaCHhIocuSHh1ZjRsdTmShGs4Qq2svFiS8F2792Mpi+1ymVFPPpuB0PDuCHLTnkfCGziN4oaeAS1KeC2V8P0nMlBJf/2gniynM69jg7oF3vvhUj0ZXXtOq70rBBQCCgGFgELgekBAEHChfAvyXUJH2tIMkm86hq/kdu56+0q2Pn8bcVziFmrbgHt8DXCw0kkyLpRx/0DhVb5+bteuEi5IeNY5O7pYZTHRCQW8GrUhw2H1xx9JwJlpLGM7ctEK7M2ZBzsre2hNbaGvr2FxlBO8Xa3RoD0FfbUdbun2EXyt+zETmssLfnY6k6VbOdhxDnESlfCH4MmLZFsbK2gt6mhJbaTSZMoL1AYMeHkG3B7vZDv6Ao+mwrWLs+HtKuFNyvX0d+lgv0rt6AGyydxokUe7reZNCvz0DrSed3IhoKs/RoqEdy3CBdkZWL5iFXr26Qf/gCBpXRK2IUHCCzl/OjHhDAmtMy3LFfD28pMjylJSUtA9OABFnE4QGtYDh9bsgdO2BAx8YRJMvSyR8cV+zNl2DNlDR2NsqJeIRcsyMb2+hj0MdLTYU2EmCRf26OStXyHt7HZmwn1gWmcOVy8X3HX3FAQFhiE9LQnfLvqaK7kGHNy/B089fJck4Vb2zpJMa+oqsW0XVV0LnSxe23f0OBZ9v1wq4WJOeC1Hgd1+1wSMGDZc2teX/PCD3K6Oq8Xrt2ySs8PfePdvWLt2Fb749784e7wBE6a9htsfuZuW8Tw4s3+irtGEq8oN2LF2E27r4425qSSsJOENJOFmbEfPF5b4KRFI82eWu0rL4+iD1PJ8pJ9OhJZ29Dp+CeUSY2FH9+vmJZXwqmrmprlIKDLhHixyqyqvoKOnUmbf7aiCm7MIr5Yj2Gp4nJ//cR5fnx2z7RbIizuKh555RJJwcLEiPzEO677ZAFO20DuHROCLTz5CBRvge1l3w5jbpsLzphHQs71dzBfXaBu5Ty5wltWhKvMIHCwL4B8UyFUP5ssrSqQdfcfOvVi2fD1y8ouRkpopSXiAi5kcESeU8AMnEjl1Qo/BISyCY9Gb+GVaw4XMw7G5XFSoQ/8wV9ib1HJ10xIfLT/VtSeu2rtCQCGgEFAIKASucwQEAa/nONZiTl1ZmGSC3NoOEPDW3UUX4XdJKbxdtC+xFVOKDXgy2EABlSNTKYwGdne+rt61a5aEF77Qk0p4gvHN4DuoMaXxMU9PC/poWL2+iMU/BpiV1OBEySocyH0XlhbMc5taMa9ZxyZhezixGMnWMY/EoZ4zcEt4Ee2AsT5/RTfbQVTICyQJt6RtPZOW2p8mTodXqYlUwrVUwnllybIiDR9jQMCjj6LnW3/q4ElxvqocOmsyAhbsox1d2NJbZcOZ9/48cFnbo8xaE93WhWkXHEHoLKOtva3beUVwfIC0vrcsDFy4RTMJfxuBi9iILueatXETGfUraWjvIHJX8jBFwq8EtY5vU5iTSeK1EuERkQgMCpYZIkGurDjfWpDws8kpjGy4orS0lMQ4FKdOxpGEp2LM2BEk4Xn8mQ+2fLsW9ptjceNrD8DM20ra0Z/fdAglY27DmBBP2FhZMpVt4C8KfrYbqA5bOyIlPRvFZdVI3fENTp5YKe3o1lxcyy3KocXZOE9cZML9fXxRypIyQcJnPzoZwo4usuTNJPz4qTQ5D9zT0x2H2Ei+dPVmVLM5XSjKWhLEnn16wZFjC4V6X1xYJAvPmJLC9t270K1bN4y9fSJOs/RtF0l5PUd4jb/rD5jw2D0kysUIZJTFxdUTe5Pz8OOX3+KmHi546WwpnEj8G93sSWwtUUAyHDW1N9J8neFRzdJHFsAlFmUh8chJlGUUICAshHb70yguyORhVsuSOP+AYJwhhg889Cicg8JlHryazeWChNvak4RzvzVcIKzhmLLP3nwZDjZOjASYozgppkUJFyQ8O+4kfvp0GawjhkoS/tXC+ajmAklPK1+MHT8VLmOGwcBZ7OYc46ihfb2OtjSZCc84DCfrIknCGzg2TtjR7e2ssH3HnhYSfjYtC8GhgfBz4jb8bq4lpodPp0gS3j+QJXEsehPWsmpuf+xMCaq4uBAZRCu9pprf5RZYuLbtro+On5nqkQoBhYBCQCGgEFAIXAoBMUmlli6+L880Iq5cDGW++Ca6XHqzr0fcTuTqeYWlgZu1CdxtTJFDR2JepfAVo+W+XI5XFfcJUUZsZyCZ0rBjR27LP0UzMS8tEODE52u+SKd4I7bJqxD7YpHMBbcwu3o8FkrhU2fBqNslByr/v3vDr1kSXvR8KxJubsJxZXrURYyB1Sv/pVLNOd98M4+XLsfB3L/zgpwFQ7RO6nkRmJVlRwLuCAfnPF6wV5AsWECroY3TPgOGehuM8X4X3taRbE0vgRULpnLPpuKHCQ/Du7hJCbc0knBeQ/J5DAic/gjCXu9kJhzN6rMoZhOW8lbZcOas79w1rGMkvPXp1kEV2ki4cUGLedPiQEDrIrhLn8vG/eTIB11Ls8FbH7Ui4V37fVSUm0UL8gqE9eqDoO4hkoSL7I7ISxcV5nPU1kmq3UFIT0+nnboPYqnwnjoVi/G33SQz4aJVfeVnP8J24ymMe2cmtL42iPlgHX63IQrlN9+JQf4uLPZipri2mtSX+2bRmpW1PbKpthaXlCFr189IiFsv7ehCCbd3scPTz/4OkX0GYvu2jVj2408oooVb2NGfeWwynpr5iCxma7ajl1WZoqqslOPKWBx2+Bh+XLFBKuFCURZztV+a9wc4OTigsLAQMcdPYP/+/bSa12DNhvXw8vJCSJ8ByKNSnRJ7mrGWKirIz2Hio/eyfbxAkvASzuCOZ75qy8qNuHNAN8yOy4Pd5kPQu9pBx+coYNb6yP39kMIxbB6V5pKEJxVmInr3QcRHncDNE25HciLL43LTUKevkscxdNhI5BYW4/4HH4Gtb3eOS6QSztZ1sUhgw9Z1E2a49bTtV9XW4bPX53IsmQvHoZkwy52A6b97jCPMuDBHEp5x6jiW0o5u33cE7APD8SVnnQsSHqbzwi0THoTbmKFotGKLPEveNHT8iJw5SjgvPP0QXGxL4Bfkx1iOMRPuYG+NzVt2MJqwUSrhaRk5CAr2RzcHbmNokCQ8OiETjVzwiKTqb6Wp4S9jYk9ifzK1ApVcMOgd4AAbQ6WYN4H/bkzs2hNX7V0hoBBQCCgEFALXOQJVVZU4SffwF0lkxRfcmq+fG2orseXZHvKnT36XiGROcnnvDk/09bPHl3sz8e2xMjw9zAV393Nt2cPSo/lYsCsbW5/vfd5eszkJZc7yNLhaAR9ODT7vZ3Jf0VVMA7c+lnMa+ePB9ejlboVwTma5nm7XLAkvfKYHGjizljXnItyNuqBRsHj5C6pgdbCs5sicsp9oQX8flmxS1lEWq+XIoYx0e7ja057pTKWbF3wFReYoL3VHNy+29eoqUFpbwEtNK0wJWgxdgxN07hbIOMSL80kz4Ku3go0lCbtV/TkSbmJA0COPILSTJFwS2K0k2h944GeZ675YCX+XU7hlZnt23/PPt/bIdkdIuHxMdNukuUlVx0UK+vmN7pc/+TvStn75vVyNRygSfjVQbH8fxXnZLONajtCevWkxD5Uk3JwZbAsLC+a/2WSeEC8z4ampVMQ9fVHLvLUgwCEhQcjIZClgcBi2fb8edptOY+xb02HuYy3b0Z/beBC5w8fCRq9l5IOrpRzCXVdfa9y/1oKfZyvari05J3w+c+eb0Dc0CCU5ZQjvHYY3//RnWt/9kRB/En/98zu0WVXicNRePDvjHjzx2MPQksQLe7mwo+85cArFnCPu7e2JVBbGCSW8gkVmbuyFCOsejMlT70a/yEhpsV+5fAW2bNmCyuoqbNy6BUOHDsWzc+fhpyWLsfLHJTzEeky4+xWMmXYbKsoLEMqxYCFBPtiTlItvPl2EMcw8P3MmH867Y1DtZCcz4fm0eUc/MABpfrSjV5hJO/rZErbKxyQg+WgsyTJL4qyJJZXwPszRr169mk4eDYaOuBG33TGRJDxYquCShLM0ThTKGUiaRSa8oroW//3jK3Cmfd/Cktb23BRpR3dycpGZ8NQTR7F16W5YMQ+u9QikEv4f1KamIVzryfntzJuPvQENfJwg4TBjYQsjOo1F1SThUXC1KyUJD5CRHNGOLpTwdes3SxKeX1SGTDbgB3b3h6893UmNwmlkipikHPLxeknCLUHFm2nxSm4fl15JJbwBPf3tJAnXwAKfKxLetR9ctXeFgEJAIaAQuO4RKGUnzjexekSXcKJKO2jUluZi98tD5E8/XJ+ApdGFWPtcf/7LgB/2puBEdi3+83AfvPfTfny37RTuH9MTL90zFE9/fgAfzxyC5SzaXR2VJK9l/jR9NH6MSseRxAJ8/PhgPPq3ZXQxs3SN0bbCBhsUmzjSxWx53pE0H1dfhzpM76lD70j/6+p9u2ZJeMGzPdGYQ8WEo4MaHP2he387NI3VbBWuQUzlauzL/QcFHzuO2NHxwrWWOUVHeNBm6uiay4tHFkQVaVnK5IbufrS6mmQzb8kmQOQhwuke9LV9FjqqO7Wl+Vjz9Cso3n4crrSvW7AcSmtNMwYVcBOWKgmrZSBJeKeU8CYiLM+i9saIicdQDb+IgIttrpCENyvXl7KpG/cdjUs+pun0P7eQMB7XqjlEkfCu/a4SJFwo4cFs6Q4OCWsh4UIJFyQ8NSmRM7ftcPjwQSqw3hzZ5UtbOYsSOWUg5uQRaWMXI8pEMdugFyfLYrasL6PwwpYjSOw9CN72VG2ppDIoLIvZhIVZZJi0Ok4p4Bd3xraFckRZBFVZbaMFR5cZuMDmgrJSYWvmnG9rG5TV1ODY4f1Uwu/BzEcelO3ogoRDX4FN2w7JQrXu3QNxOjkV33HElomlPRcO3ODm5IxSto73YvZb2NHjTsfSpm4Pc52WWfKdkjA//rsXsWLpD1j1w/cynjJ52uu4adrtLCvLh7etNextTXC6SI9VS1bhjgGBeCIuB3Zbj0kSbskm8zxmo4/e3x/pJOGulWYI59ivNObJ6/LLUZ5VhA07t8GOWNkwm33zTaOwatUqHD9xGjePv10Ws+nc/biwUUUSXkHVnUq4jR0aSZar6xo59qsGn7/5B74OD6mEGwrT8eDs6XL8WjMJ3/zTTpiH9YOJSzd8//VCGLKZ0ycJv50k3HXM8BYS3qyECxJelrofbvZlkoRz4Brb2stkJnz1mg2ShBeVViI7N58kPAA+diKyU49qZtRPJufKfHgfPyrz/KYVt0reH5dZI4+3h68VbMHFEY01PtsQ17Unrtq7QkAhoBBQCCgErnMECgsL8NpBDRfKjRbwthrMa4oysP/NG3Hg5FlUG8zxxfYULJg5ELEp2TiaUsJuLTuEeNrhvvc3wsya01kqS/D93FsRl1GIicNCMX/5AXyxk+NqzRqx5JXb8e2OM0jIKsXCZ0djxj/WscvLmq5ic6SUkYOZ2ZFfNSnhF6wKWJB3vTtUg34Dul9X79o1S8LzftdLtqOb0OJYb8EipSc+gn3PSOiotm1kC3p8yUaWIwVRAa+VFnRXEnAXtxwWFrHEqEjHVmFXBPgyt2CWS4upIOD5iHScgqGOL8PAi8faijysfuJl5GzaAx9HX3F9TwWORMCC/4tUBO/oPAk/vwRNZrPFmLF2b22oyi0kfDIyODe83Yw2Wm97ufK1VgdwGUW9tQ29I2T9t/y0KBLetegX5WaSfK2Fj38QR/ZF0F1i/CIXxWwlxYVITUyWqrhoRw/w85cZIaGEOzk5IDo6GsE9w9nanQ6r7w6i98ybYdnDHdlfRWHutiOIH34DPMwcWmZGiv2KbLjYh8idC9t7xvYvEB+7Dn1Y9KbVWJGqN6CgpBQ1/A6oZqN6D1qiDcw0H9y3By88MRVPPfEIzGlHFxn1+uoSHD2SCCG0Dx3G1VqSyO+WrSdhNKWS3g3dSTKTkzJlXsqE7XAN7JJwdLTngp4e+6OiZDHb1PunY/PmjSxnWy1z6HdNupf3PcR96GmdZ3xF/GIp0WPdunW4eWAQXtiazJlkp1DhYwc7jRY5OmD/zMHIJSn3qGXWqW8E8+5pXPwjGaW7Z8WqFbDjTG03ugn60Lq/Z88exBw5jJE33YwHOJXBzNZFFtZVVJTTnl8o57M3yl+mJsS/DP987WXOWPdiPMAE9czoP/bS03Ty8LWwB6MwLgkbft4Ai8hhsPAIwqKP/gm2VSLAygvjJjJ+M2YEqlhCaW7GcY6M9zSyFE9bTjt6yh4eTy3cAwJ4H1VuRgXs7W2xbMVqrCIJFyPUsrJI5kMD4GEr5n5zljgxjU7Kkt+XvamEW3CBRNyqaGc/kVjEMXINCCMmlnUik9ZIO3pT10fXnr5q7woBhYBCQCGgELhuEcjLy8Gcfe2UsTWR4JqiTET9eRQ++nEn7h7bH99ui8ONvSi98VrscGI+BoZ4yKz37K9jobV3h74kF/Onh8uRpIN7dDsP24OxmXjhvwcQ6uOIL54bc97Pnv7yFGLyya7Yx9Pe7R8jGjFwcNh19X5dsyQ8dxbb0YUdnXlwzrhBlSVPiqffh3Pf4Wgso32i4G2klnEcUHU3KuQOzIAXstiJilGpBRVwZ/h6N6LRNA+1ejNaLYvR22UCBtj9Hia2zI6X5WPd7HnI2LibuUYfpkRB9Y1D44UVndeVpqK1zZxEnCfpldjRr6sz6Dd8sYqEdy34zSTc2y/wIhJeVlqMpLgESZZPnjpBUhZKO5INF8CKJAlPSEhAaERPpB6jTWnJEQz53V2wCHdDyic78cLmg0gaMRJuJOGSfNMO3kzCxZ9CERf7Td/2uWxH7+7lBlsLR5RVlMLZ3QORkYMQF38K+Vmp0Fnb4WgUSfiT92PmYw/CQCu7GDlmZqjhLwkb9kUY97101Xos37ANFRRpg7uHoUd4KEk67erFRRxLaMlCEHMjCaeSv3XHVjnT++5pD2Lr1s1YR7LM1Tnc9+AM3HPvA8xsU8021CHA3Z3fQfXYsG4jRvX1wbO0WZtGx6Pal/lnqsi5JOF7Hh2AbAcbeNdbo9fg/khITkJuahbMOJc75lQMNDXMrPO7JzA4nBbzKmSdTYGHty9uIeG3cfZiWVwlFx2q2VLOkWgsxKujtVtDNbyU88ObSbiOz9PAjP7Ml2dDa8nJDyYNKIxNwYal6yQJ17kHtpBwf0tPScK9Rt/QJgkvT94Nd1e9JOE1bJAXJFxEDlauXidJeFl5NUl4Lt9vf3jaiVmOXHipM5EkXCxeChJu1ainYg+W4JnieFIxv1zrES5IeL1YAVckvGs/tWrvCgGFgEJAIaAQEOvuWXhxz6Ub0WuLM3Ho3TF4+oPl+HjOJESRSB88nY5B4d44nMAFdxJqezr/Zi9OhlYIA4zjzX8wkO68UtxMwrx0ezRjZ8V49eHRmPfFDmyIrUZfOt++eO5GhD7wT5hZ2MBUZwOdoxdFEpdLk/CRjRg81JhPv15u1zAJ7436zKYWXV6Um9BiWmnjDcMT78B1wFg0lqZjb+GfcKbkECzNmINEDdUiLUf6OKObJ+fiaQto5TSVRLyPy0Ra0J+DmY0O1cw/bJj9BrK3UAF38IWOF4taqlomVGuMRECMEScJ58oPHagsZpuO0Nc6W8x2vZw+v+3rVCS8a/EXJHzN2nXw9PVHz169z1PCKzgnOzE2np8dLY4cPUTLd3dJwvPy8iRpO3bsGAbdMAxnj9Kyvuw4Rs2dBh3HVJ2ZvxXPrduHuCFD0c3GQyrfzURcKOGCkAslXPwvlPDkxM2ymM3SjN0PzFAP4kgxAy1Tq1Yvh43oi+CIrZijUXj52Ucw/aFpaDCz4C+HEjTWliFfzO221jHRUodD0aewYuN2knANbfNeHEdoQzU8jL+kcpCUkiifV7SoCyu7IOHDhw/HxLvvx8ZN67Bu5XJJwu994FFMnHIv0lnWVkZLlrO1JdJLDdi5bTsmjIrACzvSoGXeu9rXCXbMSefamWPvYwOR62ALT70lIgb1x+nEBGQmpcHLnqV0LEY7tIuN7eUliOg3COHhPaW1PreAxWwzniGhtuPc8FqS8Cq5uCFiAMKNYEYFvpDlbR+8PBfB/t2YCScO/Pn0uU8RDoGJAUXxZ7Hq2+WShGvdAvDNf/4FTW4uAq29Oe/8EUnCq7V6mJrboM6knqWV/B4srUH52T3wcKM67+/P0Y5c/OQigLu7K9ZwoWEli+0KRSY8U5BwP74GwanPJ+F9OBPdkvEgQcKrGkwkCRdKeDMJNzB+8OUm1Y7etZ9ctXeFgEJAIaAQuN4RECT8ld1osaM349HaCS5I+NH3bsKDf16KeQ/cgB4B7njoneV4ZtJAHIrPRnpuCf721M2478NDSKmwQIBNNb5/fhBe+vdqvPfsnfjopz2Yv/Io3pkxCrcMCsWd70Uh0NGAL5+/Eb2e+t5IvFnGJoi4KYtlBbc679Z0MDra0d8bpVEkvAkcTXxSTruj3UICuz4lnD2rDxrSW12scUSZhvOEqyy80Pjkn+A66CYYSMT3kYgnlB6ARu+B8hIHcGwxreRFqNGLLHgW+ntMQV/rF6BhZ34NbRTrn3kdeVuj4O3kTQWcGXAqZcKC3lylL4iAyIM3k/AAkQl/9c/X+2f5mnz9ioR37dvSTMI9fPzQK6KPWJ6STygs6FWV5bId3YvKdFLyGQQGBkoFOjXlLK3cYWxJP4UQ2tGTj5yB5fcHMfyFu6ENdUH6wj2Ywwbx2MFDLiLhYtGrNQnP3vUVs9prpR29mjOsQ8KC8YdXX+MIslps2LgWxw7uR0lFJU4fP4zXfj8T906dDA3naNcwJ15XVYr9+2KQm5MhR39Vcw72T2s2cVHOmm3fTqhkzvqluS9j5MiRyMrJxvfff4vY2FiphO/hyLMBAwbgzonT2Aq+QarhZLa4444pmDB5CuMtVSSZDXCw4gJASiE2rlmHe8YPxAu7M2B6PAFVXnTmcHZ2toM5DrK4RJJw2tF7DuyH02fikZWYhr7hEVwUZNb6x29QUVqE8D79MWLECOzZsY1q+Vk8+vTvZYu7uAkCnpaWJvPeQg03YfO4WDx458Xfo09oCEeU0cvDfTzw+yd4XPUw4aJiyZk0rPl+JXR9hsLMxU+ScBMukAg7uiDhnqOGo0ZXZyTh/M9A1mxeQsWdJNzLowHu3diOTiwqWQzXmoTnsR1dkPCwMH942Rp/RfDtwPHELI47M5VKuI4kXLyP5bTON5PwHr72sKIrqZHZf2VH79rPrdq7QkAhoBBQCCgEhB19/qFanC5uezyZQEiQ8OP/uAUPvrMSk4YF4u7RERjw5FdY8PwtiGLPzfyVx7DsrQnowd/tWeyN8XKyxOmz+Zjwh2+RuOR5fLTsCD7blgmLhjJs/WAKtp/IxfK9iVg0Z+x5b8DhpFI8tSiF1OripnbxwB6O9XhmiO66s6MnsE+nrdtvTsIznux7PgnnURrMmRUtL0OVzh2GZ9+Fy6Ax0JRlYW/RGziZFwVb8yCG/muY82TGkQR8kOdU9LF8EY02zICTgK979jUS8INNGXAScNo4TZsU8GYQTNiIrhH/Nynh/oqEX7PfZIqEd+1bI0j4uvUb4Orpg959+rKYTaxVGaRVXBSGCcIt2tKjo4+iT0SEJF4pHIPVp08EC9VOIzA0GEmHE2C6eB9GzLkH5iHOyFi4Fy9vOYy4wUPhY+Muy97ETWwrF8CE64X/CyU8betCqYT3ZhN3PbvYgoID8c9//4ft5t5YuWo55n/4dxSXV1CRP4E35zyFKZPv5HeEpSSPJixxzM+rxt49u7h3zrHUWuNFfUUZAAAgAElEQVS75euphBvg7ubJudx1eOuttzB27Ghm2jPx4YcfIikpST7v1h3bSYiH445J07Bh/Rps2LBOkvBJk+7DbbffwaKxGmgtzOHhbI8DMWlYu3wVpt4+GL/fkwHzU8moIQm3qeOsbidz7H90ILKsLNCN4xH7DBuEWDbKJ55KwNC+A6Hn98y6pd9BT1LfPawXBhGTXVs3IiMnDw89+Tw83d3ka0lKSsHZs2fpNgiR5XFinnlGRgb+/srLiOzBGAAdPiZsUL//+RkcK1ZP+xfnhiekSBIulHATJ19Jwk1ZQCdI+B1THpMkvMq8VmbCa8AMN8eJCRJelrKbUR7AlTPYhYNAkHA3Nxfm19di7ZotECQ8OzufCy2B8LRhfwZ5eBk3P3YmE1qeF4KEa+uZs+d7KEj4iWYlnCTcmmPmhBK+cGN81564au8KAYWAQkAhoBC4zhEQxWxH00rxyXGSnebbBfJqXTndwu71iM0o5XzvBng7W+FoajUnwNjK+F42x7DWVeRjTIQbwqmSx6bkYtuJPLacW6FfgC1yyhpR0OiIhuoyBDqwMNfOlqVtZQh2oarC3/ca9vaIHHgly3VTylnSxmuxtg7m6b516M+xaNdbMds1S8LTH++PumY7etM7JtOdLFEy4ezfGis34Fla0/uO5gVoHvYUz8OJgiiYNvpSyc7BYM+J6G3xe7ZImUBfWcQM+KvI3bKPCng3mPPCX0cfuhkV8MZzTM5oRaclQs4Jp9pkwj/9H6Ed/VVlR78Wv8sUCe/ad6U4L0uScGfat/tE9mN5mUG2lwuCVcfCsMx0Kr8krbt375QZak9mpBMTEyVp27VrF2677TacOZIA7fdRuOUNjigjCT/z7y14Ye0+nBk6HH72Xi12dEnEm4ZoNJNwoYQnJmzkCqwPpySYwdXdhXbwe1j+Vof1G9bwvho5Mivh9FH88aVZmDrlLrpftJKkak3qOLc8k/PMc+WiQRGzzD+v3YLcogr4+gSQfJqgJ5V6oTInkuSK1yFmgws7/b6oAxg8eDAmTb2fivt6bFi7Cqa0uU9/eCZuunkc95HP7w9TONha4ER8Ljax9O3eO4fgmb3psIzPQKW7HazL65DlaY0DJOHpbIfzb7RDn8EDcIpK+JmT8RgxcCibSBux5qfFPFYgrHc/9IzoRVV9JQqKy/HYsy/Cy82ZmfVSHI+OofKdh0GDBslyNrG6LcrwPn3nXURwocPC0hw65skfmvukJOFaKvSFcSlYufhnqYRrHH3w7YJ/w6ygAEE2PpgwdSY8bhyGCtNqScKrDbUc3cjvu+IqVDAT7tfNBM4k4Xq9XmbCRcZ/yU/LsGnjThQUlvJYCohdUAsJL+XChiDhOi7ICDu6tq6a36OmJOcGHE8ulk6jHj5UwpkJFyRctaN37edW7V0hoBBQCCgEFAJiRFk5hcu/760nAW5LDTegUV/FKTIVRps4p500MmJmYk7SLrqxBA9i5K9BX4n6qmIYeM2loaXczMqRv+O1aJC/681gasHxqdy2vrpURtQE6W6so2OQcTp5bSfEFZ0tI3gOcn8X3gLt6jHnBo5stbW77kaUXbMkPG0GSXgGR5RJatx6CYf/FkScmcwaG0+YznoLbiTiqMzHruI32Zq+EwOd70cfm2dg4Oie+upibHjmTWRuYgmbIwk4d8UOJp4MVMuNIlzLzdSEd/A8pEHd2NpMEh7w6CMImfe/Y0dvc7SYnBGejOmrZyPi/9H3kiLhXftmChK+fsNGjv3zkCRcfF4ECRefDdGMmZKUzBFlDjhwYJ+0ozvQ9i1s08HBQTh48CD69++P5OgkmFAJH/fmIzANdUYS54S/sGYvkobeAG87D+MXdKtituZ2dEGKCw98h4S49bKYzcxggSHDBmPkmLFUgfNYwFjIYrhTOB2fhNMnDuFPLCW7e9IdDDZb0QlTizq2o+/ZfQKuLg4yr36Eo79+XL0JmblltFd70jptBh9fD4wePRqnYk9j+/bt8GcBnWhW37J9G/r27Ysp902XmfBtWzbyGM0x5e77MPamW1BRVQ5zS1OOSNPhBO1a29Zuwr133YCn96TCOjkHtR4OsKI8nOlljajHBiOTJLy7wQGhkREyE57MYx415AYUsPV844olsKTDJ6RXJHoxd79t81rkUG1+dNaL8HSzp50+j06DkyhkTlzMLre1s6YSnUnHQRK++Nt7JOGhzMqbwEJfi+lciKhrrGNZnQVyTidiI0enCRJu4GLH4vkfSRIuMuGChLuPHIoqsxouUJwj4aZFlShnO7q/nymcvH0kCa/n+2xnZ4PF3y3Btq17UcQFAqGECxIu7OhCCRck/GhCBizZECeV8CYSXsryuQtJuHAlfLqeM9LVTSGgEFAIKAQUAgqBLkOgsrKCPTeVyOPv7Y8OAFlVbZS0kWzLbp4WhdwYx5URXeFQFNdn/Lu45hMknSxajhwTN4Mg6mKaFEm2/Hcju7WatpN/Nl+kCxrHfRqb0VtzOsCThdjPDdFw3Kot43bW6NGLost1dLtmSXgKFaSGLJEJbzuabuBFtKaiBLUObNx76k249BtNy/kZDoQ/BleTodDa2aOGF+obn3sLOVv2wtuhG3Qk2RwDDI2YFS9OjiYSLk8JnkMm/LkwxUoaLk8+A/wefAhhb/7lyk8JSYCXAbPexgfjORf5EreLCHQb27Y3v7v1aLGWpxg3yziLvEMkXIw5W4bAz/+E8e7ZWN/ueLRIvHuNkHlFwq/8tOzIlsKOLki4g4s7+vYbID8kzUq4sBllpKVLwrt//16phLu4uFAdT4efny9z1FsxbNgwZMdnwfTb/Rjz2oMyE352/nY8t3IXYvsP4qKYd8uIsmY7ujiu1iPKRDu6F9vF7SydMPOJGZg8dRrnepeysKwaf//rO9h/8CjSU+Lw97fn4hZay6GzkDbq3IyzOHQolp93E1rOx2L3gcP4fsV6FJbqqey6wIJZlFfmzZXqtxhR9vHHHyM5OZkzyCu4zyhazydJO/o3i7/Cpg1reVRmuPOOyZg46W6xOMxRiFWwphp++ESaJOHTp7FddHcadAlpqHF3hE1FA7K8jSQ8g/sP0TghrG9vScITY89geP/BHO1VzxnjX1MJ16Bn3/7ow/+3rFvJMWZZmDX3Dbg6WaMgvxAxMaeQl1uEgQMHwsnZga8/l+3zcVIJj+wZJpVwyzo9HqIlv7a+VirhgoRv+MGYCW+085RKuJaqvyDhE+994jwSXtMg7ONczSYJL6MSHhhgDicvb1Rw3Bx/9UoSvuib77BrZxQXPzgnPDuPJLy7VMJN+V1ZwpFxx4UdnSV9rZXw4up6nOCc0WYlXNrRmQlXJLwjnz71GIWAQkAhoBBQCFw5AuL6TIxhFUQ8v6QCnx0BUkrbzmRf+bNc+ZYB9nV4oj/jb7zGEwRcx+u3kLCu7xy78iO++ltesyT8zHRePObEs7VX5LPbfuEGXjhqKouht/eAdvZbcOw7iJbKSsDWBLW0rG967m3kbWMJG6vxdWRs5hbMioo6dEG0m7i9ceou2bh0aggKLnRwcSf/pMzjc+/D6PHHdzuM/OVng7faVehkfP7BeDSfcrkkyz+TsG9oJs/ioZJA78NYkuN+R1/HzAUelyTBF5L0i47nguc8dzQXk/CtYy+/cNBhYLrggYqEdwGorXZZlJvFYrJtsKRFqD/nWIueBHGzsbFGaXEJ52wnwdrGlHnlFLi5+sr54ZlZySwKs8LZ5Gz07tcL2UdSUL14J8a+/CBsIryQ8J8teHXFPhwbMgieFm7GJnQz8VnjKqlceBV/N/47aePHyM/eBT8XH2gaGtGrd0/86d2/o3twN3z33ff47guOMMvN5yzxGPz1zecx4Y7xaDDVsdGb7dy0RWVl0D7FcV3d/P2waesujinbhCI2gHtxBJiGxPiF559Fv379kZmRjc8++xyFJcVUwouxj3PHBwzsz6w1lf2sbGRwJFd5YRkm3XU3pt17D4q4+AcS8KKCSpzJzMYxNoc/9sCteGxTOkxoj9d6O8MkNRN5fl7Y9dQQLgwa0MPaQyrh+04cRX5cGgaPHCXL7ZZ997lUwnv3H4i+AwZiLZvYUzPy8fSLr8LZzoJldxWy5E60offp04cYW0q1vpmE38Djb2isgSMt93f97hHUcjyYmOudvPswlv24Ft633MZcuRZfffwfWFfUIEjrg1vuewQBzKdX6BppKtKhHrXgW4D6vBKUpkYhKNQGtp5eKOcscy3LMB3cbPDvjxcj+nAUcouLkZVdh2G9u8HNogF6M06kYKZ978lM2LGwb2igE/S0TJhyn4V6Cxw8kw0XtsD38LTiKji/ZGlV+2xtXNeeuGrvCgGFgEJAIaAQuM4REKJJfX2dLKutZmStiv+fyq7F7jRTnC662Bb+a8HVw6kWI7o1oKenDlaWVpz8YiULf83Yoh7Yne3a19HtmiXhcU9PhCZxt7hma0cLb3qXhDWiohi11s4k4m/CfdQNqGVWde1zf0Th9iOyBd2cqp2u1RgysUPRxCyu+kUJW7M7QtBvSTNESzOvSjVkecHP/QEBs57t8CkhSO+iwMuT1/YUbcTMx3zMxpQMQbhzLvG8HpglVWvxEEGgF2DDRY9uUq2blXCuJcxbFHge8WftwsWq97jJmJWyDIqEG4znXtOCTWu3Tqu7W/3c+IiWxYFW567cU+v9tP5Z05NctB3vED9ysBOT7H/9W2sSPoAZ5uYPiiDhZZwRmcT8t72DDkePHqF6Gi6bu7OyUxBBsnyC87J9/b2QfjgJ9Uu4iEQSbtXTA4nzt+E1kvDowYPgbuHaQsIl+W76IDaT8Iwd/0X8iaWIDIuEjYWlnBMeGNyLhYrGAjgfZyeczc5lg3o0/vzq7zD+1pvQyOx2oxjj1VCN/XujoW/Qs+ijLw4cisbiJStRUq6Hn38gGoisE1vLw8LCceTwMRLbcnj5+nC8WRF27tyO0LAQBHUPpn29AMdPnGSspRb33D0N4269meM+ONpLa46c7ELEk4QfXbcBT82YgCe35cGyjA1yrnYwJKUj299dkvD8ugZEMgoTwBK1XUcPojqjCP2YiS8syMO6ZYthx+K2MLbPu7Bp/gCL5CqqGzHj2blcHbZinqsSx48fZw68gAsG/Wj/t5M5dlGGt+jv/8CQ3pwiQRLuwQWQSc8/hio6BGxsrJCy5wh++m4NfMffRmeAOb6kEm5XXSdJ+E3THkYovyeLTUQxm0UTCWd0J69IkvDuIdawJgmvZqZbkHBrRx3+Nf9rxBw7jHwuAGTn1GMILWOChNfSltZMwu05Qm1IgCNnqLO8T6NHYa0OUYqE//ofXPWMCgGFgEJAIXDdIyBs5oKINzRwqb1JFZd/Mr7WQCdeAxfMDRfmcrsQNWFbNxX/UzTQ0Y2oY4RNqN/iT1ORLaco4x/o2IVHcO3t+pol4Wf+/T70K95n9kDDk0XkUNsBT1jKWQiE4gI0OHmhZOz9OL1uD8p37ocX7a40QBrngDeNIZPcW5BvIbuRiRvt50ZKZcyBy6JgKjkUx7WW6PafzxF0442dfOcuZecWu2rL0t2aSLcm2Hx4ky094N2FmH2JUHfLAkC/6JYMOLgoME+wc6GAT0/GzItIeNNLa6W4X8qOHtoBW30nwbrihysl/Iqh69CGzSTcwsaWzd1iPrdxM0HCK8rKcSaBzedmdYiLi0PPHn0lCU9Nj4O3tzdz1HsxbvxNiNt7EoalB3HLSw/CItwNSQt3Yd6yPYih6utu7W5sQhcLXiL+0bR/U44jFPensh09LXkjQryDYMEVUv9AjkrrMwhnU8/I7LmzlSUSUtNx+uQx/OWN53H7+FtkOzpFc87dKMfunUc4a9ucGaNwNp7vxbLVm1FTZwI3ZsL5mwDDhgyUJDw5SVjXj8DWwR7p6anMsx9gC/p4TJw4FYt++BZ7DkShvrwKEydMxL1330PLtx7llWXI5vzMMzm5iFq9GrOfmIwnt+fShs5yEirYJnQC5IV5Y/fTQ5Fdo8cAlwAE0jq+i+PUCk6nws7VXZbbnTqym9lyS1g7OLEMRYu8LGarbZxx72Oz4GJviYICQbijWUZXLcemabVmtKPnk5gfw48LPsaAHj2Z266Gv7MzJv9+Bsqqy7mirJUkfNXSzQicMImr4MBn//oH7GvqEWLphxsnT0PY6BEoZQmlKYvs6gzMhvM7ry6nGOXph2gHs4Wdlw8qmAm34DFqbUzwj4++ZPb+OAo5Hz4ntw6De/q2kPBKEvV9p7I4ss1KknChhAsSXlCjbSHhPZmPN9FQCRd29NWqHb1DH0D1IIWAQkAhoBBQCPwCBAQRF1NoxKQVoYqLP0Vkr5H5bXG/+LnMhHfxTV7jSaejuL4zlZN1RGmuUL/Fn9INyZ/7BRhHs14vt2uWhGcdO47MF+6Fra6YF6siv02S3Na7Iu4UqqJ4U+sqaR8tx8lkCzjbusLKtBHmtI02jyGT5FuOHzPu6RwBlyWAUgWniCZXaYRz0jx0EIZ9+y1n6f5aGQojEU+RRBeXyGWTU19AhtvKhIfOmoW5/UCLO1XyViR8VsA+YEqzim4EtcW2Lu3qkTjKTPjWgEgIed1Y6GZcWLiW1HFFwrv2a0qQ8E2bt7LoywZDho5oIeHW1lao5Giw2FOxsLFjHtlSxwI0b+Tm5iIp5SR8fLzYSl6JiB7hOLD5ABqW7Mf4OQ/Asoc7Uhbtx9yfdiCG+Wd3Gw+58im6OlqTcKGEi/vj1nyEwlwWhdHqLuzoEybeiT/++T0+vpE59P34z/vvIS4llXb043ifmfDbxt0sSbieynM9YypR+2Ng72QnR5utYm579YYdVG0BO3tn2Njb4O/v/xWRkb04M7weL788D8mpZ6Ud/fDhg7jv/nsx7MabsWzVSmzjyLLG+kbcwWb0EUOHscGTZWbMWaWkZSONjoBDJOEvPH8fHl+fAQtmzqstTGCZWYKiPn7Y/uQgZFZUo7ejL8vXepCsRiPvZApsXdxk0Un0gW3wcHHiOLdwOLu54yCt8PUGLR6d/SJsuZ9c2u0FCa/n8wsSLooshBJ+4kQ0vue4tv7hPSQJ785m+onPPYrSqjKuKpsjcedBrFm+VZLwqqpGkvAP4MACtQiH7hhJEh44bAiqLMxYUKejhZ0Np9yzPrtAKuGtSbgtdXIR4fnHv+hKOB2DAs6Cz8mtxeBe3nDVNrYo4YKEO1KNH+zvgFquvGtN65FfbYaD8bSj08nR09O25XtXkfCu/dyqvSsEFAIKAYWAQuB/EQFFwo3v2m8+J1wcRPS/5kP/7ZuwcWJuUX9524SB5JrXrSivMCDljHF1RWtdR/IgFG5Rty8u9o2m1xZCL64+m+4QznRTNhmbiZlBDVp4ffY1gpld7eytzZK0C3ZysaLcWj0XSvgs4P03kDz9YvX7Yst7O3b0ZuI9L9r47KHMpQoRKhQYO7cVCW9S2uPhgXHjWNwQOBljty7gc/MY5jWXtbXOjHcWka55vCLhXYNr814FCd+4aQubwK0w/IZRcnSFIMuWlhaorqyiDTwOdrSjC9Ln6OAux3sJEi7mhFvoOJKKLYh7NuyFfvEu3DprCqx7eSLph0OYs3QnTvcdALdWSrj80rkgE5686RNknN2MYK9AODKX7uXjiVAq7hoT2qhI9BJjTuBMWgZniZ/G3956EWNGjZCZcLGi1lBVglMxKVSta2QmfPuuvVi1fqck4Y4sZnNydcJkkvrc3DxUUOVOIZmv48pwYWG+HLn28PSH4BfcE5u3bcVh2u1FUGUIjzm0eyg8OL6LZi5k5hSisLoG+5f+jDdfmYHH1qRIEl5D9d0mrxy5YR7YPKMf8vUN6OcaAP+wYOw4EgU9s+oiE55B1X3Nz1/DmRnuyIGDqfJH4sfvFvM4zDFrzmvQsPxNZMKPHDlCIl0j2+aFyi0y4VFR+/HTx59gUK8IScKDPTxw5zMPo7ymQj4mYfsB7NgcBbcxN3Mfenz96X9gW61HT7tAKuH3o9ugfqjk+6alHb0BgoRroM8rRPlZZsLDmAn38EVJdQUc6RhgngcfzV/MUXAnkUPHUW6eHkOY73c2a2zJhO8/nc2FTzomOOezmqvsrUm4my0z4Zw5Kr57xXfsgtUqE961n1y1d4WAQkAhoBBQCPzvIaBI+DVEwkVW4eCrb6J+/cewd9ZxRh3r8cV4JJLq5pnCrU8xaajgz821BlRVaGjbNKNuJCyX5yvfRjv6uS2b+qZoQTfOtyssrkbfT75E4J23X9EZ3G7eu2lvl8yNtzSZT0ZGuw3lFyvhzQd6/nNfqF43EX2cXwgnVfAUI0Ef++4wsMMKY5kJT57+NgIXNanfPstwZ3tW9itC6ZdvpEj4L8fwUnsozuP5smETzJjHvmHE6KbJE1zostChpqqa5PcsP1+VOHnyJHqER8LZ2R6x8Uc5oiyYM7oTMWTIEBzfewL1/92OsdNvl5nwpBWMSqzai9h+A+Fp62m0JrVSwgXJb7aji2I2YUcXSrinK+dPW5ijtKIOhUU5LB+zRwgz3InpmUhNiZckfOQNQyUJ5+AsVJfk4Ux8Jhr5WXfzcMWO3Qewfsse5pw1cKYK7enjDQ83R1rp46Hl3EvRDm5tZ8uSuWSS3kN48KEHEDl0JH744Qe2k5+Ennbw4KAwlsP1Re/hw2Hp6EC7dj3ySsqw9IO/4ZVnp+Ghn+NgS9W5hvPDrdk0nhvkgq0ctVhQ1yhJeEB4CLYe3Ifq9ELceOt4xJ2MwebVS/janKUS3iOiN5b/tIQWegfcP/MZWJLkiky4IOF6Ppcg4eYscSspKcHevbuxfOHnMhOupwMolC3vd8x+CBW1lZKEx2/bj83r9sFu2HBa2iuw4vuvYVdTh1CrbriZZZP+QwegSmvKYjZmwg3VcgGkng3sZWlRXOiwhx0XGkT+24lWMQOPY/4nS5CcEMsivEyphN/QtxscuRgiitmEHf1AbM55JFxn1oCCSlPs59x0dztLRHjb8b3gYiifZ/4qNaKsaz+5au8KAYWAQkAhoBD430NAkfBrhISLjIK4IBd/nly8BDmf/AvWVelSBTPllVw75nTj0XMbU3MqOxxrV1Ii5t2JHMK5oeCtbehNG8j91TWaQtdzIIbN/zdsfL2v+Oy9MiVcPF0rRbupHK1jSnjbhyqPI3mycUxZu7dmhXsyktnMbhxRdk71lo3sW4dhVgCL2jpQOHfFoF3BhoqEXwFondikJD8H69ZvhAkLNG4cxdIzKuHCJq5lKVkzCTc1q8dRFnZ1D+rB+dvOiEs4hoAAPxzYfww33HADMjmirGHhVoycOEq2oyetP4XfkxwKO7qfg+9FJFxmxKm+iucRJDw9ZVNLJjyUJPaZ516Cu4eTnOu9askPSGYxWmZ6Et774xxJwkUxWx2t26V5GTgcFQcXD2cq4b7YtnMflq/ZIkvPPJl39u7mi/umTebYr0GoJ0l+6623OZ87TyrhMTHHmWe/VZLwPXv2YM/2XTDQiRPWozc8g0IxecYMdO8fQcLLWkNa8D+aPQvPP3Qzpi4+Clvmr2voDtBms2k83EeS8LNUs/s7+yOImfAth/ahJq0QfVnMlp6SjB0blkkSHtIzAn6BQVjx849cDHDFY8/MYUibc7tJwo8dO0bl30DrfKTssigvL5cN7mu+WiSV8Brm38N9fHDb0w9IEi6cCbHM5G/dcIBK+Fjm3POx7Nuv4MRJE+E2/hj/4CPoNrg/qkVUh4sWdbSj0xtPO3ohSs7uR0i4Hey9fDn/Ww8HrpDoDbVY+N/lOJsYj+SMNGTnVWJkvwCScGMxWwUVc6GEu3JhpFkJt+RCKEeySxLuYW8lSbgMAHHx898rTnfiLFQPVQgoBBQCCgGFgELgekBAkfAmEh57JqvdpH5Y90vPu75aJ0rrsgB9dTVOb94CzZEYVu1XyjFGl7yxXU3Di0RBwIUd/dId6/w5L1yDH7gfjqHdW8h/c3a8s6/nypTw9hrO23v2tsvbLl95dMF2LbtvZTfHubFoRkIumtevnfngzYesSHhnz8zOPb6sMA9r1q6HhoVho0Yzby3iGq1IeGLCWY7lbqQymgVrK0eOz9IhvzBNzglPPJMGd09PlLGjwfDpVgy/dShse3sjeVs8frd+H472iEAgiemFSnhrEp6w7j+ShPf0D0MjV9R6RvTAPz/6FB6ejvj004VY+cP3SGdreH5uulTChw4e0KKElxdk4dCBWJaE1XLkRQCiY+Lw4/L1tKebsvU8RKrej894GOPH34yDUcfx5z+/K8eWlZWV4MCBfXj0sUcQ1Lsfli35CYcPHIJWo0OvyAHwCe+JMfffDw+2p1eTvJcUl+GjJ2Zi7iO3Ytq3LHerN0ONvTnqkzNREdYNO58cjLSKKgz3DYdvUABW7aS9v1iPgSNuRGJcLPZsWQUHtpn3GTCIze8hWLn0J/ZbWOKJ51+GCW3m4rvr6NGjsr29V69eLL8zzkEXlvllny2UmfAqjmPr5eeH8U/dLzPhQi0XJHzjmj0InjQZSUmZHOf2Cdxp0+/nGoY7pj8Oz369WRhXxvFoVszRN7CYzZTFbAUoTtnH47CiHd0b1Xy/bfl/NWeQf7FoOV0JZ3AmNUWS8FEDguCgYeMqSXgZS+qEEt5MwmtY/MJR5cgpa8D+uCyScKGE20sSLr6HFQnv3OdQPVohoBBQCCgEFALXAwLXGwmPS8xu823VXAsk/H/1hLtyJfzSr/hy5P7CrTumhDdvdbH6LWeYt+TFgXGXaWf/td8vRcJ/bcTV8ykEFAIKAYWAQkAhoBBQCCgEFAK/FAFFwn8pgl2wvbGp/GLluX1S/QtVdPkamkm4sRBOtqDLUWfLIEejcXr5nSx4u5aIuCLhXXDyqV0qBBQCCgGFgEJAIaAQUAgoBBQCXYqAIuFXFd6rQYabDqjV3G6fn5tmffNHXTenu4mEi2K2ecmY/nkgFs3ch7EyI37xMbXcd1Xx6xuDGQAAACAASURBVNzOFAnvHF7q0QoBhYBCQCGgEFAIKAQUAgoBhcBvj4Ai4b/9e6CO4AoRUCT8CoFTmykEFAIKAYWAQkAhoBBQCCgEFAK/GQKKhP9m0Ksn/qUIKBL+SxFU2ysEFAIKAYWAQkAhoBBQCCgEFAK/NgKKhP/aiKvnu2oIKBJ+1aBUO1IIKAQUAgoBhYBCQCGgEFAIKAR+JQQUCf+VgFZPc/URUCT86mOq9qgQUAgoBBQCCgGFgEJAIaAQUAh0LQLtkvDTCZntzgkPD/a6qkd1OiP/qu5P7Uwh0BUIBHs4G3fb9Mlo+YC0/Nv4l5bFAf6z+TEG8bfW27X+mbyfjzj3YONDeYf408FO2xUvR+1TIaAQUAgoBBQCCgGFgEJAIaAQ+A0Q4DjwNp9Vczoh6xIk3PNXOVQDSYhGoyEXMaCq+ihSCr5BXsVx1DVWosFQd9WOwURjCnMTC9jr/OHrOAGujpNgojG/avtXO+oaBJQS3jW4qr0qBBQCCgGFgEJAIaAQUAgoBBQCXYdA7Jnsa5WEizUAQcDrkZT7d5zM/hQ19RWoI/kmNe8SRDQwhYWpJfzsh6FPt/eh0/p2yfOonV4dBBQJvzo4qr0oBBQCCgGFgEJAIaAQUAgoBBQCvx4ClyDhv54dvb2XazA0IjbjFRzL+S/VbwPMqFhTGG+x+F5NmAStF6TOgEZJ8r2sQjAy5AdotT5X82nUvq4iAoqEX0Uw1a4UAgoBhYBCQCGgEFAIKAQUAgqBXwWBS9jRf3sSnlX0PXYmvYCGRhOK4vXSlq7R8O9ddBOkX5B8oYg3NDagh9sd6B/wGe8z66JnVLv9JQgoEv5L0FPbKgQUAgoBhYBCQCGgEFAIKAQUAr8FAtcsCW9oqMS2uNuRXRELE9JiExNTNJJ16esqJBm/2jdRgWVuZglTU2bBqbobDA38uxY3h/4Xrna3XO2nU/u7CggoEn4VQFS7UAgoBBQCCgGFgEJAIaAQUAgoBH5VBK5ZEp5dvBpbE56GQdMIrYk9reiW0Jiawd3Fj4TcjCSZqvVVgkpQekHyS8qyUVlRJA3pdY2l0DfUoIf7QxgU8MFVeia1m6uJgCLhVxNNtS+FgEJAIaAQUAgoBBQCCgGFgELg10CgXRJ+Kr59O3qPkKs7oqytF3oy60McTn0fZqY66DSOsLC0QZDdAzh7yAN5+cXQWVCxlizsl1FxYT+vqzNQ9TZBj0FWKLX6AcWliajWV6KmsRhutpG4vdf6X+O9UM/RSQQUCe8kYOrhCgGFgEJAIaAQUAgoBBQCCgGFwG+OACeRtXkMmt+ahB9N/TOisz6BzsSSdnQdQgOHI+bnYXj//b9j6Dimtk20aKgXWfEGkvErJ+KCyNnYahAdVYLu7hMwca4dKjXLScrrUFZTBGfrUNwVuf03f6PUAVyMgCLh6qxQCCgEFAIKAYWAQkAhoBBQCCgE/tcQuGZJ+KHUv+BE5gKq4CKnrUWY/zCseCcIybVf4In3ilGcX8XodgO0Zk5obCARv0Iezv41uLgbcHArcPCz29HnXkfkYTMG9WqkHb2MI8u6457+V0jCc9djzsxliB83C6tn9738uREzH3fOiz73uNDJ+PyD8XCX9xzD/DsXYAMi8e7q2Yi43N6anjvg3YWYfdkHZ2P9nDewIF7s1AOzPv8TxhuftOUWM/9xzNvQ+p5LHId87n0Y28Z+2jvs3PWvY+aCnMu9KuPPm/BsIeG56zDn8eVIuOzWkXhn1Sz0aqdSoOXuVn+Rf23694U/v/jfxntajku27RtvonPgvP20/lnTk1y0He8QP3Kw0172lakHKAQUAgoBhYBCQCGgEFAIKAQUAv8bCFyzJDzq7F8Qk0klXGMhVe8Q/0HY8mEvHM35GJPnnoVF7UiS5GIUVR+FldaDxKfuihAX/N3exYCT++qRumoqek21wd7MjQjzNqf6XgprC3/cHbmj0/u+NKlsm+hCkPBFgUbi3fT3WQHLsECSXw+EhuYgXpDwuSThF5Dkiw+wiVgHXG4BwPi4rWPfxlwsIBFGOyT8dWRMaSbnzaS9LSLemtBfArYLFiYkXsmTL1qsEOR/10guJGA+5mRMxvTkNzAPxtd0Pgnfj7EL375o8aDlCGIWYMKrUCS802ey2kAhoBBQCCgEFAIKAYWAQkAhoBC4mghcwyT8r4jJ+ISFbBYwMzFHuP9gbPwwHEez/4spL8fCy+Q5hDg9j93pd6C8Nh46c3eSsvpOYyOUcBsXIGaXHsmrJqM3SXh00XpYmFjD3akWkaFumNJvWyf226xYGzcJnfU2PhjvKf/eTMxb33feji+hhBu39WhHBT//OS9/sG0vAhifo20SftE+m4513AVKu9jH+yTJza+5WcHHZRR5IwkfhlkpXHSQinxbt0iMGxdNN4Ai4Zd/j9UjFAIKAYWAQkAhoBBQCCgEFAIKgWsRgWuXhKf8lXb0T2FOEi7a0HtQCd/0YRiV8EWY9IcEuDXejxv9vkJe1QnsS5uB0roE6EztaPlt7BTOQgm3daUSvqcOKcsnovc0axwv2gB7KyuSeg383L0xd8KqDu6zSQVGs438QnJ8GSt5G0q4UMXRmoB3wuIuLeRNhLUjL6DzJDznfNW89fG3PKERg46R8LaV8EWB5xYyWr8mZUfvyLuqHqMQUAgoBBQCCgGFgEJAIaAQUAhcSwhcsyT8QPJfcTzjM44n08GEs7t7dBuIzf8KIQlfjIkvJcIND2Ko96e0ox/DnvQZqK7LYHbcmth2joQLJdyeSvjxvXqkrbwDfabaUgk3knBT5sydbfzx+rRlnX7PWmeohfJttHo3Z57bIeNtKeFzgfdFrrz1EXQwY96VJNz4+lq/DkG2lyHwohx450j454HLzuHETPy7Y/dhnrCpT8lhzjwZAR1UwnPXv4HHtw7FwpZM/TkA2xszrzLhnT7N1QYKAYWAQkAhoBBQCCgEFAIKAYVAJxG4hkn43xCd/ilJODPhpqYk4QNIwsNwKHsRprxSBEOFJ+wtItHd4R7sy5iFOkMVzE1sWGQlLOkdb2lrbNDA3hU4sacW6atuQ6S0o2+EvaUVFXjA3d4P86Ys7yCs55Tvdi3n3NO5vPgFtvB2lHAZ/26lgL9LQi9z0q0L15p/3oEjvdBC3rxJh5XwpsWCNl9jB4+jLRu7yIRLEi5I98h9xnz89GTM3DUM4jULVb/5z8tmwkUGfFGAIuEdOB/UQxQCCgGFgEJAIaAQUAgoBBQCCoFfD4F2SfjJuIx2OqSBnqHeXX6EB5JJwtOohItiNjMThPv1xxZJwr/B3S9XoLxIj/rGaliZe9I23oAG6Em9yZo7eRNKuB2V8FP7BQkfdxEJdyMJf7XDJLyTT37ew9vOdbdW0Y3E9ULLe9NOJPlNxvRWzekXK+GXVqU7RMIvZ4e/qBn9CpTw1iS8xQlgXLDw+fmcxb7zdnRiFTIJn73f3Dh//vullPBfcv6qbRUCCgGFgEJAIaAQUAgoBBQCCoGOIMBx4G0+TPObk/AkIwk345xwoYSH+/XFtn+H4GD2t7h7biVqyswZ/6bubaigbdxSEnDjQKfO3QyNGpJwA2L26ZG5+hZEMhMeXbSFSjjnk5PTXxEJ74Aa3L5SbiTZydOblO429hU6azICFuw73/r9q5DwpoWC80anXYD31SDhzbZ9+Twe+FmMZmuy4LefCb+wHf0YFkz4mHXon2HWBSPalB29c58R9WiFgEJAIaAQUAgoBBQCCgGFgELg6iFwzZLwfYl/w7HUz2Bu2kzCI7HjoxBE5XxHEl7xf+x9B4BU5bn2MzuzvVOXXqUJUsQCKBZEwS6WxMSSm1giJrn/jTHJNSa50cTc9HajUUkxxSRqsKCCRkClCSK9l106yy6wwLJ9Z+Z/32/m7J49e+rMzu7AvscAu3O++nzfOZnne96C2pN+FTjN5yPyrViVdwLOMGpK+CZSwg++OZ18wikwW8XCNiDhVnmym1OCNUcQjyyoPkJ48aBxWFASTVcWXW8moPogZS22QcJJuF1aMt1I4iThxnzqmm/98NmzMa2YfeoperrL6Ogbn34A38JDeGN2yxztQsLb7gUiLQkCgoAgIAgIAoKAICAICAKCgDcEkpeE74yQ8ACR8NRAAMP7j8UHvx6KlUf+gZseqUbDKb/i3ax+ExX3NmtdaY6Ontc1TObopIS/fRWR8Cwi4e8TCaeAcHEp4V5JuEbOiWwufJqU8NnAYxzojP79yXeIeM4C5wxfODhyn/N6tyDxCSbhrQOxGSGPL01a5ACiCDMWcAoy/UXB3+YMxgsqOJ3HFGWMyf16hZzV8RW45PXZMIjjqkMxR4/5MZKKgoAgIAgIAoKAICAICAKCgCDgEoGkJeHLiISvYSWczNFTyRx9xEBWwodg5aGXcCOR8LqTrIDHTr41fIIUTD2fzNGZhJcumEY+4W1Fwg0RzQ0L0tocXYsuHiHdbI4+9UOOQE4VdabYSgmfsI78vw0k35aEFykT90j+bWOOcE3hbr1jmsZojNreVNQ833jLlrz5hBuVcOOonMzR+/6L1G/GjHy/OTI6OEr6M0X4wRuz0UP9DDz03BOYoaLdtbyEhLt8a0gxQUAQEAQEAUFAEBAEBAFBQBCIGYGkJuGr9zyPNH8WKeEppISfhw9/MxRryl/GDV+tQhWRcC9R0K0QophuyO0KbFlVh9J5V2Ls7TlYe2IxCjLaWwnXRmjwCVcfN6vMVpHNzebnNUVZzLvItqIHEt6Uws1hJNFDCc2snFX0+5+Jpn+b0dr8XKUrU/eL8NDzRMB7mLcvJDwxO0BaFQQEAUFAEBAEBAFBQBAQBASBZgSSloQv3fFjrNkzhwKzpSNAJHzUwLFY9IvBWHbgFdzyzSrUkzm6lW+vlwVmEp7dPYx17zfi2PypmHgv+4QviY+EexmAlI0Zgeb19xYPQHzCY4ZcKgoCgoAgIAgIAoKAICAICAKCQJwIWJLwddv2WzKbscP7xtmtc/UlRMI/ISU8QCnKWAkfQT7h6/8xBL9+5jUMGp1GXuBEwik6esvLjXl662mlpvtwYE81xlMwtAl3ZVIatA9RmBWHEu48PSnRBggICW8DEKUJQUAQEAQEAUFAEBAEBAFBQBBoVwTWbz9g2p+vw0n49p9gdckcMkcnJTzVh+6ZQzA+/QGUHa5GbW09BU2jwGwxXD4O5mbC1UNowKA+RZhXMhdLDyxEz7wsKhdGj7z2yhMew2Q6eRUh4YndANvKTya2A2ldEBAEBAFBQBAQBAQBQUAQIARGdM/vVDhYkvCNW62V8NEj2kEJj5LwAJHwzNRMpJNZ+pjAZzCqaDKQVo1wsFnR5p/8FMq8NliH+lADpS0zX0OOop6dmk15yTgSNv3FF5NyYnNpqWkoO3YUP1/2SxwJHkAhRUfnyOsx5QnvVFuo4yYrJDyx2AsJTyy+0rogIAgIAoKAICAICAKCQASBzkbCN22zUMI7moR/uI2V8Ofh96UhIzULWZmpaDydgYO7uqGuHkhNI2dulaKMDNN9ARw7fRIjs/thWP5A1IYaWyQtYzKd7k9DZf1pfFi2FhkZmUgj0h5kIk6Enck5t1FWW4oK/1FKT5ZKfuiRDSEkPHlfDULCE7s2QsITi6+0LggIAoKAICAICAKCgCAgJFy/B3wdTsK3/xQrd88hVTuFCDL/CSAtPYxDFaexuRgIBv3kKx5Gis+P0zWn4A8X4fHrf4yR3Qeiur5G1dMuVrpT/QGEUtLwk3d+gKW7X0OvLt1IAQ8q03QWzkNE1LNT0ykgWwYoI1rTJSQ8eV8NQsITuzZCwhOLr7QuCAgCgoAgIAgIAoKAICAkPKlI+KLNP6TAbH+mMTFFbkSIGFeIGHNOegANDSk4fDQNdQ1+pAf8OHTqOIZkn4evXPEtIt8hIuhBqkV5xHVm6WHSvXMzu+PNT17Gy9ueRb9u3SLkOxw1S6ef2aw9rPudAemZ3x+P3faax+cjkmZs4TTK6T2zV4u6nE7rvoWTMYdyWJukqm7VjypfPAtO+bO1ii3Kq9zhnE98Forvm4vBc57ETHedUr25wOzW4zcFQvUzF4Oeeh4Pj2lOp9aq7PBZreetcpADT817GGN0FdykVxMS7nFbeiwuJNwjYFJcEBAEBAFBQBAQBAQBQSAmBMQcPQJbhyvhH2z5BSnhz0VJONFjZsz0D5PxVDIVbyRr9CPH0lHfEEAjEefq6hDywzmU0owUbyqjcWlF1OgvHzuKUzT1k+EqBHJJ9U5T02xhtm62Y3oW9MNjt77uejMp8rjAZXEzUmqo6paEq3It8mwXYfjwUmwfNBvzpi43JbqRrmxIs+k0ijDbQOY1wvwUnsZjGIcZC0pbE34m2y8MNjl8MM8jLiQ8sm95+xbkqc3a7peQ8HaHXDoUBAQBQUAQEAQEAUGgUyIgJDyy7B1OwlftehHvb/mBIiERjbr54t9SUkgZD6Wg/Fga6utTWCtHTUNjc1l9dDauQBycU5qlknKekeon83Z3+/u8AVPxhat+6a5wU6nYlPC2IPBNpJ2Jd5T0lrU6GGhNpNXQlSq9DsNbKODWc+EqTcr+o8BPlBo+G3iMVPfZRXj6aVK45wzGC/cV496n6OMWJNyc/M9QajoPxXiY0XrMooR73JYeiwsJ9wiYFBcEBAFBQBAQBAQBQUAQiAkBIeER2Hxrt+6zzBM+bkS/mMD1UulUdRle+OB21DQeU9HLjUSc2/KT23cjWZOXK0Wc/MbJl9ty0NHOI4K6UykunEL+5mHMuujLuPTcz3kZOpWNENent1tUc6GAc80WRHQGKdoPj7do0FrNHj5jHLBgXdRUPDKu4nsjRLf5ah5vSwLOJdzdU22peRXhlRvIlH0GdUuKuHbNoHEsKDEo4Uz6P5wcmRebtL9ShJ9G5yhKOG9UUcI9PnhSXBAQBAQBQUAQEAQEAUHgDESgs5FwSgduukodTsJ5VG+s+j52HHmZfvKhIUy5wQ1DZW9uJuKhkA9lx1kRpyjnsaUPb9GyCupGf3rn98J/3vAi0jmtmacrNiW8RRfKz7oY02aX4uniInMTb5MxRczSi5p8rPn3n2B21DedybqJb3hUAXczRU2pblFW1S+Nmqnr+ijTmaCbmKO38I833BcSLiTczX6UMoKAICAICAKCgCAgCAgCZz4CQsIja5gUJLyhsRZPL/gU6kJ7EGRzcgq41pTfmzkKj5T+SiXb8iAVKD8RCdoWKxFnD3EfRVtPoeBufvItv++qH2FYn8ti2NXxKuHNJP5R8rPmwGxzBs91COhm0mdUcYcW3O22UkXs7zUEQXM9Qb1y3VQposKXzJ6FQU8vJ19wXRA4RA4SVH9mPuH6z4SEs/AduVTqPSHhrvelFBQEBAFBQBAQBAQBQUAQOKMREBKeJCScTdA5mFpNfSV+/979OFm3FQE/B1yjiGxRohI5LlBWu/D5Qyp6esWJVNTWE5E2yuaO25IIOFXi/wJpBbh7yiMYM/Bqx1rmBeJTwvVqdo+m6OhFlhHXteBqiPpTa77dTaq1RnDvLcZ9psHRor7dLQK7mczMxCReKdYls/DUtOV4jOoPj5Lxlubo5M/NPuILTczRtcjoUYKvDhtMxtHaTD6y7i03g7vlaq7Xsnzr5qKOC9Ebxvutf49GMDCSacWrNWbdfHjUVCx6miQk3N36SSlBQBAQBAQBQUAQEAQEgbMLASHhURK+YYu1T/iYkYn3CVc8O0rEg8EGfLjpH9h8YB6OV++iOw2K1ugpGJumB4h4B8k0vbKSIqbTB/rYbPbbNOIpnpdRiHP7TcG14+9Cbu7wGHZ2/JHGIwRaM+2OkmMtRVmLVGBWw9PMwSlA2k/IL52joz8MUquXk5/2OpQMNk875pQ6zTxKu059Z9WdSf6H1I2Kjs6K+HJM1VR3MyU8anLPSrl22GCm+DPRf8Fk3ELCY9iiHqpIYDYPYElRQUAQEAQEAUFAEBAEBIGYEehsJHzjVguf8GQg4RoR539ZFQ+FgzhyfD9OnD6sVGvT+GrEp/0UOd0LAQ+FGpFNBLyoyzAyRfdH0pmpxl2GUDdutyhZ3h5VjvX+zVoqMWvf6nXQ32tFfqP+26b1aRz6YG7NZTSybBEVneq1TnGmTSpSZ8Iat/nKtUMAbyQcUaKtzO8NedSFhJ/9KcrKP5yHqe9W46uf+RTuH+Xm/V2C5x9fBRjLb1mEkS+WAyMvxNbPDmpqaN3f/ok7t2bhZ/95A67t7qZ98zLexxl7X1JTEBAEBAFBQBAQBASBzoKAkPDISvuShYSfWRtPU8LH4SlOyUXpvsyuiMn2XCyAnhTr8mUjkirMvC4p2RPWGXy7dQo8RSFvnadbu29Nws0CobVKE2Zijh45JODAcaC0ZKUo7jsrkqJMKeFP0xz5sjBHV4cVyzFtTkS156jttx2g9oSEdz6f8PLV+OqvdmO+gTxbPv/lFXj73XfxyFZg5tVX4+dTC5uLRom49nlsBJza/yW1f9RqBN3x9+9fCco90HRpBN3TO8vtfD01KoUFAUFAEBAEBAFBQBA4sxAQEi4kvM13rJtI31admpuB2w3REAFdp8pH/K0RjWKuayNaBsOLsH17c1oxvR+2nTl68b1PYPAL1PA08vsu1szRn8TMnro+zMzRYTCd3z6OfMcpGrz4hJ+9JFxTqmN4ylqRbWpDEd81vfDhZ4EfMol31a6eQEcU9Z+7qseFWpNvraqQcNcgSkFBQBAQBAQBQUAQEARaICAkPErCP9ls7RM+YVT7+ISfiXvT2qzbZDa2ub8j5b2Q8Oa+SYnXIpLr/MujDUbVZ40kR03VwTm+Z0LPm7m8fa7yliQ6kn/cmAZN5zfeYr4G//noPTPfdDFHP4vM0duIhEfU7eZnqrUZe1TJxhB8+P8mEnW2voxtGUu6NZGPkHA0mbxH2tVIu3E80d+7tzSbPxPfeTJmQUAQEAQEAUFAEBAE4kWgs5HwNVssfMKFhMe7laR+ohGQwGyJRTghgdmiJNwtsVUzjJqqw2h2Ds1kPEJ0+0T9yu1R8eAX7nGsQsITux+ldUFAEBAEBAFBQBA4exEQEh5ZW5+Q8LN3k58tMxMSntiVTCwJvxp92Kfb0udamxsR7P/Mw5/J1LwlCdcIeDOpNpJgIzpO91uhKSQ8sRtMWhcEBAFBQBAQBAQBQSCKgJBwIeHyMJwhCAgJT+xCJTMJN/pfs7J+89FIhHX7y6iEOwVgs2itW2szd1HCE7sfpXVBQBAQBAQBQUAQOHsREBIeJeFrtuxtTsRtWO/xI/ufvTtAZnbGICAkPLFLlRAS3tZDVmp1lfLDvmBrS59sY1fmSnjbkHAnv3L7aVsHe2truKQ9QUAQEAQEAUFAEBAEkhGBzkbC127dZ7oMvvYk4VsOUF5fuQSBJEfgnKKukRFGj6eaTqmafo/80HQ4QL9qZcL8k76e/p76nEo0Fz57o6NH19gTaTVRnSPNJI9PuKf5tNrnQsKT/NGX4QkCgoAgIAgIAoJAghEQEh4B2Ld+s7USft6o9lXCTzc04Pldu7ChogIlp083EZu23Au9MzMxJDcXDw8fjl70c4RMheHz+dqyG2mrDREQJbwNwTRpKpFKuCKt5S4jl5uWaybgXx1Zjp9zpPS2zrktPuGJ3WDSuiAgCAgCgoAgIAgIAlEEOhsJ37DFQglfvcmahJ9/bvuQcCbBC0tL8a1165AVCCDUzLoSsmFTiHAz4f+PIUPw4LBh8NPvQsQTAnWbNCokvE1gtGwk4SRcl2LMdiatlHDz9GOu1Whde67rmA3QMC7xCU/sfpTWBQFBQBAQBAQBQeDsRaCzkXAKgm66mL5kIOFvHzyI765fj8K0NNSHQglRwPWzZ807QMS7jvqa0bs3vjVmzNm708+CmQkJT+wiJpyEx6WEu527fb5wIeFucZRygoAgIAgIAoKAICAIJA4BIeERbDuchLMifdV77yE3NVURcOPFhJmVa3ajVWSMPvC3KMQlLGPLKVVd1TXZSxl+Pw5WV2PuZZdhWF5e4nabtBwXAkLC44LPsXLCSXi8SrhjejOrKbr0wRZzdMc9IgUEAUFAEBAEBAFBQBBoCwSEhCcJCf/Zli14k5RwZthGCp5CYwwSfa5uDMGf4iP1msm0D1WNjUSuiY/z7+EQ/ZuifLrZpFwjbMrFm8pkpgaQmUL3TdpnM3Qm+OeQj/j/XXihMkuXK/kQEBKe2DVJJAlP7Mj1rdsr4bbjEBLefsskPQkCgoAgIAgIAoJAp0ZASHiSkPC7li7FflKjjRcT8CpSxgsDqZhSmIPS+iDK6U8a3ZjaNR955DveEE6BPzUddXUNCDdWwx/wI0BknSg3GunvAJHv5YdKsfHUKdSmpSNTkfiWFxNvVsvfmTYN6aSMy5V8CAgJT+yaCAnn9Gfl4Bzk949yxlp8wp0xkhKCgCAgCAgCgoAgIAiYISAkPElI+BXvvttKAWc9uoGY19jcLNxJ6aJGZqXiBPJRG8iEr7EOA/1VRLD95NOdjlQ/KeHErBvq6+DzpyE9UKfU7dp6H3xUZt/pSiL5NVhERHxpZR2ZskfM07UrlcpWkEn80quvRiYRe7mSDwEh4Yldk7Yn4THm5NamaZGqTPPrnknP6s+nFqrSEUKsO8SzTHOmx7AEzz++Cj83wNrWJPzvEw7jTm1sbR3RPbFbQloXBAQBQUAQEAQEAUEgIQgICU8SEn4ZkXD9xQS8lhRwJuBPDumDLL+PzNHrkZLWE5kZBahvqEV15V40pKQjGE5HRiqQnRtA2J+C2mCASDqVpfqNqWmkhfvJFJ1abAgheLocv9xfhn+frEI69aER8VRSyyvq64WEJ+Qxa5tGhYS3DY5WrZwZJLwC5eWF6N69Zc7wceWr8dVf7cb86OTcEWmTQwJX5D3SiWsl/LPAD6NjczeuxK6ztC4ICAKCgCAgCAgCgkBHIyAkPErC12zZbxnVbPzIvglfJzMSzr7h3xpYPrY17wAAIABJREFUhIvzslBHPt/hYBBI74n0zAI0NNQgWH0QDY0+pHfpgq2vvIndr7+BoedfgPzcfPgOVyBUeRopA3ujLhDG3q2bcZqI+LXfeRRH6qrw6JY9qErPRAq1y1dHkvAj87+N+xZOxpyfzkTPjb/FDY8BT817GE6x2jf+9n68MPgJ/HRmL+DIfHztvuWYNudJzOxJEzL+3mIF1+K3NzyNBY6rWoTZWnvRsmqsT5c61lQFZszGvIfHuyvropSQcBcgxVGk7Ul4HIORqoKAICAICAKCgCAgCAgCZy0CnY2Er916wHQtfZS7zJKETxjVL+EbQE/CWQVvJMbVMz0V3yUS3Y9k7noOtqZIeHdkEAlvJBLeUHMIjUTCMwvyseeN17D35ZdQ2KUPumTlITs1C2FqKEiK+Im6Ghw7vh/hPr1xwaP/TWp5EN9fuQ6rginIobohajdWEu6FlA6fHSXMJoQYTz2Ph4l1M7F+DO7Ia3wkfC4G6wi2mkfxrGbSbEHim8pNXY4bXhgcOThoms9hzP/ad7Bw2hN4FE+3bK8NdpCQ8DYA0aYJIeGJxVdaFwQEAUFAEBAEBAFBQBCIINDZSDgJ3slPwtmXu4aI8YT8XPxX3yLkk4k569VMlv2ZXZCZSX7hdbVorC5DMBREbloILxX3xdu7M9A1N4guFFctN92H7Azg+GmKqk7cfWeFD0PzUvDwuFLKQ34ac7aW4M9bdqJLv77w5+SArNnbzBzdC5GOkPiiiPKtiO9cbDddotaqdHwkPA4lnMk6k/DH1pmOlA8bhITTmVb0WEv90/xrNHJ/cwT/pnvRNHoFeWkd8n4WEt4hsEungoAgIAgIAoKAICAIdDoEhIRHljyplPAARVgrb/Tj0W4n8anqt1FWdZICr6WS+l2JzDHfRV6fC1B7mnxDP3kCDZV70KvveDy44b/w91WkcN/kQ/kpII8cvnvk+vDxnhDGD/Jh7ppG7Nufh7l3L8KgEy9gbfrleJA+KyCyntqlK7K6dkVFXV2b+IS7J+FRs/Co2baqVzILT01bjsc083TTR9KtOblW2UjguX6cSrjOzLyVik7dmn0W79tFlPB4EbSvLyQ8sfhK64KAICAICAKCgCAgCAgCEQSEhCchCacYbDhJOcFvohRk3WpO4nB1LaUkSyEFsQHBvAspzVg/XJFfjsuO3Y26ql3ILxyOp0qex/dey8CnL67HOX3T0INU7zR/GAXZfrzyST3G9fTh5VW5mHvrb9C3+nmszfg8bl+eR6nPgqSmh5FXVITT2dlYMn163NHR3ZJwVY4ds5mEK2W5VPlgT1ij8xG3eVLjU8LjIeGTMbtkLp42l+xpxOMwe3Ypntabt7fBG0dIeBuAaNOEkPDE4iutCwKCgCAgCAgCgoAgIAgICdfvAd+GLdY+4WNGtq9PeIovhSKh1+D8buehpHoADlSFFAlnk/SsxiCqQz7M6FqB72U+gMbgMYqCXofltY/jwX9dhTkPVONfHwcxqGcAmWRjzkHR6xobselgOkL1VfjtpP8Hf8NBbEy9Fbd9kE6m6WGKrk6B2dgEPj8fK++4o51IOKvRyzE4SlafIh9qLciaqZ/58FkG/+uI/3iHBGZzQa5FCRdzdPk/GUFAEBAEBAFBQBAQBAQBQcAMgc6mhG/cauETnkwknHN4Hw/58fm805h4chlKq0+rfODp4RpsKPwy/lU3DjNyy/HVhs+gsb6cyHkQteF++OvRX+Gdrb1QVlGpgq+xGr50ewPGD8hAdk4GfnTRMxgcnoOc7O7YmHYDPvNxFxSmUm3iS0zyj9fWYt3DDyMrlT3EY7/cKuHcg6Upt605emRssZNwbW4tzeG1NlmdnxENFGdEQRvvnMFzraOkk7Kv7rsg615QFiXcC1rey4oS7h0zqSEICAKCgCAgCAgCgoAg4B0BIeERzHxrt1or4eNGtK8SHiD1uqwhjP/uE8BnAjtwtOYUUlLSkO+rwZu+W/Gd/cNxa9eTuD/zDdQ1VNPoyQE8WIWaQG/8cdVIvLoqD3tOpBBBB3p28WF8/2o8OuMgzsncRFHXUyhyejp2Ukzvz324EwVpASLhYTJd9+N4Tc0ZTsKNQd1aB3PTHpEmtb2Vwh6JcB4xNR/XKlVaCxJOJJvJ9k8omvtP+87FDR9SmrUo+RYSLkq499ex1BAEBAFBQBAQBAQBQUAQ6AwIdDYSvm6bhRKeXCScgqvV1eNrwwbjtm5dcaiqgUzEw8gldfvtsnz87+583NKjGl8ZdASN8JMSHiazcx+CdSeB2nLsORbAltIc1Db40S+/GqN61yAzKwfhTEqmRTbtOZT6bPvpKnzm9bdRmJ6enCTcmIvbyRzd9dMaUb9LVLo0KMJdfG8kPZq6OE+5lnpM5SyP+Kmr3ON0CQknEJqinkd+aFLo9RHQdeHQJTq6680pBQUBQUAQEAQEAUFAEBAEOgECQsIji+xbs2WvZZ7w8SP7J3wr6POEB4hQl9c34NEhfXBrfgoO1wWQEa5FXmod5lcMoiBsPTGr+2k83GcHGihFWSOZrjeG2QE8laiPH5k+IuPBGkppFkYqKd01vi7EvVPhozbCYT8ySGr/+PhJPPL+CuSnpSUnCfdqjh7TCkUIuZajvBUJN2nTjITfpx0Y6MzQRQkXJTymLSmVBAFBQBAQBAQBQUAQEATOegQ6Gwknwdt0TX3kLG5JwkeP6JvwjWBOwvvitoI0HK6lSOeoQ36ASPjx/vjhnh64pXsVkfCdqKXI5g0phRRYrRa+YC1C/kxSxzMQCJIJO5m1h0MhNPoyiJrXwE+pz+rDmQigFs9uLcYruw4hK0AB39gn/Ew3R49hhbSUaHNIEo8K3S2VcBckfJ4uVRkXN5J04/0YhtlURXzC40HPua74hDtjJCUEAUFAEBAEBAFBQBAQBOJHoLOR8E3bDpw5JPxrQ/qSEh4gJTyFlPB65Abq8dbxAfhBSXfc1qMSX2YSToQ75Esj0n2clPB0hIP1CAW6EPmuRYDq8FXPpJz+TiES3kA/+6nW77eW4J+7DhIJJ3P2mH3C483XHX9gNpXizOmK5iFvKqbMzNdFUqMZSHQLc3QrEm40lbfq36x9p7Ha3BcSHgd4LqoKCXcBkhQRBAQBQUAQEAQEAUFAEIgbASHhEQiTUgl/ZFA/3JyfgfLGFKSTsp2f2oh1df3x6tFuOD+vCtfl7sLpYBqZmqchNVxJsyCT9HAjGv05SKGc4ilEvNkHvJ4CtykSHiXkqaSqzyElPH4SHvf+kwY8ICAk3ANYMRQVEh4DaFJFEBAEBAFBQBAQBAQBQcAzAkLCoyScIrZZmqOPHd7+5ujHGxpxT58euLtbHiqDZI4eqsGJYCr+dHQgRlDE820nU3BJVjkuzj6OOl8AgRD5gVME9XCoAcGUfCLh9fAR2SbxG3UhUsJ9mhJO5ujkG/77bXuEhHt+XDq2gpDwxOIvJDyx+ErrgoAgIAgIAoKAICAICAIRBDobCV+/3cIcPZlIuJ98uU81hnADEfD7u6ehoTGIvIws/K20Pz44mYsfX1CPvxf7UEIW6E+cc4gCs9VQILZT8BEJB5HwkL+AyHcD/aHPiYQ3+rKJlNeSEh5Cgy+L/MdrSAnfi5eUT3g85ujyGLUnAkLCE4t2R5Dwu2ZOw1/nL4T2b4sZHn8HP/7sLsya/zCGNt04jg8fvx3PfcIfzML/6O9t/S3u+urcaMkL8MDf/hdTuzS3yH3wxf25uUzHZFLRqZzTfW5SG5vVuIxj1rfp5merdp0wsRq705zM7jv15WZNjGX0+0dbWys8zNqPZR7aemlr4tSG1q/ZGuvX1akd433bZycWMKWOICAICAKCgCDQjggICY+A7SNncUsl/NzhfRK+JPrAbH6Kjn6SiPdtPQvwua4ZqGtsRIG/Bi8cGIx5x3vjoXOr8N7+VNRU1+OJYbuA1Az4Gk/C56fo6KF6hFPYJ7xO+X6Hw5S6LIVJeA0p4xykLRt++vlP2/bhH7vj9QlPOCzSgQ4BIeGJ3Q7tTcLtScQW/GXml/GOgWjvenYa/ge/wV8fHAX9z1CEfTEu1oi3IuRoQdLtSI4daXSDuh2xdyJXRlLnluSZ4edEzIxE2MvY7A4K3BwSOPXlRFKtSLRGvvW46dsyEl2v62kk9Xb19cTcrJzTPol1bE7YumlXyggCgoAgIAgIAu2JQGcj4Zu3HzSFN6lIOPtuc9TzMTnp+M+e2SigCOZ+XxBHTjbg2b1DsL6uEF39dbi/5w6cXxREHSnf/sYKpKSkIEgpy5DWgyKlV8FHCjmJ6qR+Ewmn6OgpJIsH6Wf+/LebS/DW3iOUrow+bePo6O25gTtTX0LCE7vayULCT/z7m/jSzz/GeTfPAl4jvbtJ7WZi/mcM0Ii2qVKuYdSyrJPSrNVyUibtiK9GAt2skhlpdUPuvPThZk5eVGOnwwL9+M3adTogMM7fDbG068fLeO3Grr/ntD/s1tBpPlZrYYebV0zd7E0pIwgIAoKAICAItAcCQsIjKCcVCWfiTPHUkEk5xr7VOwfnZFCINVK0UygFWXUwH4eIhBcEaoiIlyKUlkdKeAGCjVUUGZ1M0P3k/015wH2NFKiNyDVHPg/686juaSLkYYT9uaisPYnHV23GntM1ZJrOn7ZtirL22LidsQ8h4Yld9fYk4Xbk4cTWLcDIUSgwkuxWpNtAynXwKCL/wRX4v+9fgwL63ErpjleZNJrSu+nHa5lYFHyrebk5jDBTc7V5Wu1Ao2m2XnG36tPJLcCJtBoPJPRrYaaE6/ec2wMPM3LeFvNx2gNOhwtW43LCNLFvEGldEBAEBAFBQBBwj4CQ8CQk4epUgP7UETsemdKI2UVdUZSTh9pgIwq7DkBuZhaZqAdx7Oh+Itr1Kuga5wMHEWpm3j7yC+efQyHy9/ZnwRcIkH846euhRuSnZ+DX6zfj7zt2I5P8wTUb/LbME+5++0lJLwgICfeClveyyULCm0YeCwlXdX6MDWj2Cbcic04kz4koaeN0UpON7Vi164UYuiHT3J6TcuuEgUZ07Q4bnAhjrGqtl7G5Gaf3JyJSQ3+goO/HjAjr94Sb/qzWxwlTs77d4OVmTFJGEBAEBAFBQBBoDwSEhEdQ9lHENkuf8POGta9PuLbwTKlrgiFMyc3E7V2zSPkOIT2nH9Kzu6GxoRY1FTuJXNep4vrB+3xseE6TUn9RODaOmE4m6ydrK7HowCG8WlJGwdxClDe8uZ6Q8PZ43OLrQ0h4fPg51W4vEu6alMVCwrVJWviE22Fg5ddsJLxuCamekDmRYSO5c41RtBM3BMztoYIVubQj/mZKuBsrAav1cDN/twcR3Idbv3Anywg7iwAnFdrJosHp+dTft9urTuPw0o+UFQQEAUFAEBAEEoVAZyPhG3ZY+ISTs7glCR81rHei8G9q91NLlqC0hqKZG64UUrTryc+7C6nWA32NSG3w4XQNKd9BUsBJBW8k33HWzcnQvEVNJvCRi+/4SEUH9p+uwrHaeqSS77iegHOpAH1WSQHg1jz4IDJTKd+4XEmHgJDwxC7JWUXC0dpU3Y0irUfYSAStiGE8SrgXIsljc0smtXkYybFxB9mNXT+2eA8euF83xFobn1NZozpt9WR4OXhwIsl2WMZyCGK3H70o4V6xTexbRFoXBAQBQUAQEATcIdDZSPiWHYdMgfF1NAn/+ief4ONjxxSVNp4GMKEO0odB9t8mQt546hTqT55EY00tWZ2T/3fUDN18yTU6Hibi7YPfyL6jldg3nDKNY93991OwtoC73SOl2hUBIeGJhbu9SLhr0uDkA+4hMJu+TyPRcyJwVmTUjCi6JdVmaqVX4mV2YOC0Q9yMz0lltSPnZtha9Wnnt+7GckDfl9m8Y/GLN5u7E6b6+06+83bjtDoQcXMgYTwk8TJmKSsICAJtj8DOzeuxc9smEoyCKmhwn4GDcd7EyW3fkbQoCJzBCAgJjyxeh5Pww6SC37h4MQrSKC84mYqbyfIanfb5yZebVOuGykrUV1QgVEcm6fSSi/iE09XM1lpsTSupP4tId2lVFf7vxhsxY8iQM3g7n91DFxKe2PVNfhKOFmnJWqQoM5qfM0H/OfAABWb7UjQ/uFv03CieeiXWSQV1c9/N2PTjclNeK+PGxNquPSeLALdqsxMOPAa3bVmN1421g9U43IzPrF+39ZzKCQn3squlrCCQnAiE6Pvr8kXzsXf3NmRkZiM9PRP1dTWoo++pBV27Yur0m5Cdm5ucg5dRCQLtjICQ8CQh4TyMX23dilf27UMemYPX0Olh0IJMR44NSAGnf0JExlkVb6A/oQaKjq6Rcbu60U3GpDyH+qqnejn0UnzrzjtFBW/nB9BLd0LCvaDlvWx7knA94bIkJ6ZKt5Y/nFuY1SIPuJbaLDLzlvdiIU9mCq6ZQuuFXLldFac2je14La/Vd1PPjIQb+7dSz/XlnPqyu29Grt1iyeXcmvG3hRJuNS4v83drFeGkknvBSMoKAoKAdwROnaggwr1dEe2MzBzsLd6B7JxcjL/oUuQVFDY1WFN9Gju3bEDJjq24+uZPITMrx3tnUkMQOMsQEBIeWdAOV8J5EEE6QfwFEfE/FRejKDNTpRfjnOFNCrfZ5mP1m83U6ZSx/sQJpY6HmYw7mJTzaSWT+GO1tRjcsyf+fNNNKMrOJhGdPMg1Rf0s2+xn+nSEhCd2BZOOhCd2uqaqqxfS6JbIuiFfbqZqR3SNpM1IPN0SQysl2WkOxvadFG03irWbNmMp44S1l8MAbsstNk7lYlHChYQ7rabcFwQSgwB/V/xk+WLs2bUdAwYPQxZl8DlVcQx++u458ZIrlQm62cUqeX5hN5w7/oLEDExaFQTOIASEhEcWy0fO4paB2Uae06tdl3Qn+XwzGd9B/1YQoXZzKeJMf4JkVs5EvIHqqrRlFhe/KFPoz8+mT8eVAweCo6NHQrzJlawICAlP7Mq0NwnXExgngpKImTv1aaaEW40jXpNvL2RSG5eT33Q86rGZj7ETHlZWAnZr59WX2WrN9GOLxRfcbIxOPutu+tT2uNZ+rPvEbs2d9nEinh1pUxDo7AhsWrMSOzevw/Wf/jxSPQTzLdmxBWtWfIDzp1xJynkmivr07+xQnhXzrychMC09/ayYS3tOorOR8K07D5vCmxQkXK9CswrOacRsTdINU1Ekmsk41eW27C4m2xyojck31xEFvD0fu9j6EhIeG25ua3UECXc7NiknCAgCgoAgIAgkCwKv/vU5zJj1Gc9m5Wy+vuHjZfD7A6g4Vo7M7BxMmXatELhkWViX42gkV9gACXkN9XVY8f67OOfcseglByou0WsuJiQ8goUtCR/Rzkq451WUCp0CASHhsS2zW+sOIeGx4Su1BAFBQBAQBDoOgSDHECJSlGglso7cFw/tL0HlyQowmb7kquvimnTlyRNY+cG/yYTdj6nX3ETE3B9Xe1K5/RA4sLcY+8j/v6BrN5Rs34rpN96R8P3XfrNrv57cknB7WbX9xhtvT9tiUcJHDC2Kt1+pLwjEjYCQ8NggdBvjQEh4bPhKLUFAEBAEBIGOQ6D8yCFs37CGfLGnKRNvs4vjAB0/egSFXXvERHZLD+3HCvLn7l7UR5mhDx4+GpfNuKlNJj3vn3/EBTR2MU1vEzjbpZFayui0duWH+Oj9d3DjnV9An/6DLfdeuwzoDO3ENQl3EWz7TIBg265S02HaK+FCws+EtT3rxygkPLYlFhIeG25SSxAQBAQBQSD5Eag4fhQfL3kPEydfgS7de5oOeB9FMN+0bjWuvfWznifE/r5L/z1PEfARYycq1T0YbKAo6Hme2zKrsH7VMmqvERMmXdYm7Ukj7YMAm6L/5emfoKGhHrfc/SB60P6QyxsCQsIjePm27rQOzDZ8iCjh3raVlE4EAkLCY0NVSHhsuEktQUAQEAQEgeRHgMnQ4gWvqSjlw0ePbzVgVsHfeuXPmHDxZaRYDvI8ITYb/+iDd8n8/FrPPuBuOtu5eT2Olpdi0uXXuCkuZZIEgeNHy1SQvQkXT7U8/EmSoSbtMDobCd++20IJp4htlib3w4eYnywm7arKwM5KBISEx7asQsJjw01qCQKCgCAgCJwZCGzbuAa5eQXoM2Aw2FS4pqYKhV26qcEzCd9BJuQjxkyIaTJVp09h+aIFKvWY1mZMDVlUWrtyicrmI0p4W6Ka+La04GyJ7+ns7aHzkfAjpotJSriQ8LN3m58dMxMSHts6CgmPDTepJQgIAoKAIHDmILB39zby194YId7038GSXRhOxHvylTPjmgST+JUUATsYCqpgbEzKy0sPY+DQ4abtHt6/BxkU9dwtYX/39X/gvImTE+YTXltdjYysrLgwkMqCQCIQEBIeQdVHErmlEj50cI9EYC9tCgKeEEhWEq4SzPNF/zb/2PyL+kx/L/pB03y0e5xaj4rm56V5wsWpcArcxUeXwGxOSMp9QUAQEAQEgWRDgEnmh+/NQ0NtHUaffyHy8rsgJcWPkxVHsY0U8LraGky77lZkZefGPPSqykq8P/9VhMJByguehqNlh3HR1KtxzqjzWrU55+dPoD8R9Ktv/JRjf8fIDP2jxe9i+k2fijm6NkeHD9EBAX2VV0HnUlJSVL8lO7dh4+rlSM/IoHGHyBJgIgadM8JxTFJAEGgvBNyS8FDTt+v2Glli+tlVXGbacLuS8G0HjiZmdtKqINCGCAwp6hJpLcqsm06pmn433BAS7oj+XTOnqTJ/nb/QtiyXM5ZxW5cbNqtv1qFVOe1z432nMbi5bzZ3t+N1AthqvPp6Zrhqn+nr22FjtYZO89fWxljfqZ7TfW1+bnF0Kud0Xz8PqzWJBWcv/To9Q057xc19N+OJBXu7vu2eD+Nz6Wa/upmnXRknDJzuO/Wv39t2bennrj0/7TF/p/F39H32B1/w6ovo1rM3BWa7HKlp6S2GxCr2lnUfo2TXVlx32z1NBDWWcXOANo7E3qVbdyL2tXj39X+SGj4SQ0eci8ycHDTWN2DPrm3K9N1POaQ5UFzfgUMsu2Kz+Xdo7MPHjI/JVJ7J9+6tG3FwXwkaGxtUP1mkwPcfdA7qCZd1ZOZ+2cybyUy/kJT7g1i9bJHC6ZxRY5HiT6F59IwpUnws2EkdQcAMASHhEVTalYQ7bcUwKYJVZEqUTREHG+klk9LWJyA+apFPCwNpdG5I//ncKYVO45b7iUVAlPDY8E0mJdztF1azL5dOpNAtOnbkSE8o9O2ZkVS+r32B1spaEQjjfWM9u/pu56WNRz8GM1IeCznUj8ENUTCOWT9fPZZu52239sb5usXLjsS62ad22DqNN5b9bbUHzeZrJKtO62e1H93uayfM7fakU139vjbuIzfPn9v29XP1gofTmJwwdIuNnqzbYeJmvmdTmXWrlqKCAmRdce0s22ktfnsuivoNwMgx57fZ9FXU9PfeRPXp08jOzSNiXq1I/hWkuh89chjLF76NUeMmov/gEXS/WYXn77j7Kcf0GiLJXYkIXzL9+pi+hy55dx6lXSvD2AsvIXLdCw11tSg9uBeH9u3BsfIjuPTqG9Cr74Cm+TJpf+PvvyfC3oguXbsjSOr4FDLVb6so720GrDTUaRAQEh5Z6qQh4WF6KYRqqxCgoBpBOsH0JSg3XJiIeIhOApGVC39aZkwvwE7zlCTJRIWEx7YQHUnCYyGBZrPkL6puVR+3fVqhqe/Lqi07kmNGQJ2IvxvS52b1zcZrrNdWJNyOFDjNV08irEikm/kaCY4ZjmZrZdxLbvqyssyw20faPSdSZ7dG8ZB9M5y9HKJ4KWu1jvHgpsfP7Ll0+05wWl/jHnH63TguJ5z17XlZa31Zp4ObtnqHOGGVTPdZ5V7w6t9x5cxbHH2e2U976/rVuPL629p8CkohJ6U5nXKUd+vRq6n9skMHsW71Uo4Mh4Iu3RFITVVm4xxt/fSpE0pFHzNxUkzj2bFpHXZu2YDr7rjHtD6nzWKzebtrBeW4rjh2NKa0bTENWioJAgYEhIRHAPHtKD5i6RM+ZFD3dtk4oRDlXjx5DIGGRqV9+5wUcMXKrIZNBNtK4FaNswZOPrhExoOZGfBnFwoRb5dVjr0TIeGxYdfRJNztqM0UISey5OULvhMx9PIl1+5LNc/XSd1yc1DgFjeNAOjL2yn3Vjg79Wd3EOI0HzPF0i1pcFvODAezObk50HGaj9aX1Tp7Ja9O5d2sjb5MLMTdOCc7guu0/7Wx2JmWO81Ju68/7NHvI20dzfa927b1fTjtCzcHXPpn380BgZt9ZsRB68NsDeysO7xikmzlOdo5m3tzFPHUjHRkZmarKOjLF72NK0l5drpOnajAJ8vfJ8X8FqeibX6fDwAqK09RfvF65auelp6Bor791Ry0iw8UNF9u7TMm6ycrjqmI73qLTVayWdkfOnIM+XiPjGu8bA4/auwF6Df4nLjaSZbKvE82r1lJBx0naUj0HZ++OA4ZMRoDhpgH0fMybrM18lJfyrZGoLOR8N0l5abbwJ6ED4ikeUjkxWYxqDyGlDr2a6GfLa8Isw6TWY2PzckDqeql3HyxeTndb6ilh4+UdHrhWRN1rZYPjeRHE8jMEyKeyEWOs+2kJeHaaU9b+YTnpsaJVMvqxv9jt2o8EYHZ3HzJdCLaPF43X5C1eVl9ETUjOkbFS2tD/8Xf+Jk2Hv7Xrk2zemZzsWpHv05m4zFbRzdEwa25utXcjDhbEUgrEuJE4NryYMXNGrldQy/j0u8Rq31g9Rx6PcBxuw/cmLMbD0uMbcdrwq+th90LzgrneJRwp+fHidzrx2t3WGj2PrHr2837Ub9/jGvohui36f+ZdGBjW9d/TKbW+5UpdZ/+g5WZt6aEX3Pzpx19m1mp3vDxcky74fYOnIV117u3bcKBPbtx2Yyb0NDQQMHa5uMYmZoPIrV87IVTWlSsOFaOj8m/+4JLpplGYPdCFjcRYa2uqsKFl16ZlLi4HRTAlj/RAAAgAElEQVRbI6xethgH9u5Gv0FD0W/gUKRRQLo6Ctr38dKFGEiHFbGmgGMz/kVvzcUACrY3zCQQn9sxSrnWCLgm4S143pmL5O695jHROpyEN9achL+qsiWypiJ3mHzEScjOIf8aXxhBOvVSkremehNTY407hczMw6Soh7hN8v+2FMy5qiJPPoQKusCfmnnmru5ZPnIh4bEt8JlEws2+cNp9CTUjqm7JjV05K3JuJHVWpMUrkbJTQvXExUnpcmrHDK+2UHPNcHBq1w2B8EJg9GtjHI8XFd+4xma/uyVGdk+sm7Vyc0Bg1odd27Hcc6rDY3A6KLN7to370opsOpFluwM4bYx2eOn3mxVBNu5bs/aMWOjn7uUtrsfBbT2nd4TbdpKtHJNvFlboLyWuBCjwGV/LyO86hSwaJ105w3bIqz58j77spTSRzZrq0wgFOSNJGBzcjf2i09JbBnVrTwxY1efAafn0PZT9vDMpkvs4It9swm78//BD+0uwfeNaTJl2Xasx82HD+wtex8xb70IO+anrLzZh702quv7zJe++gW69+rSpr3x74sZ9VRw/ivff+he69izChZdMV24BessBjp7/9ty/4tJp16N7r96uh6cdZmygCPNsSTHpihmOhz2uG5eCCgEh4ZGNYEvCBw9IfIqycMUhpNBL1unil7CfVOvSPQcQXjUH+WUrEPKlRk3XmX5HAtmXD7gDBVNuQ0FBFhqrIsEybC+qFKIHFzndRA13WoQOut/eJLxpmg7R0fVR09skRVlu26Yo49AHbq5EKeFu+jYSNn0dJwVMK+tEFLx8OXWj4lp90TbO1w2RipWQmfXFn5mZ6hox5d/tlDirMdkdUFittRdSbFxPO3XWTDV1s1+cDgCccHGzp7UydnvbrB0nxdpp7Gbrqu/H6TnR9o9THeMBiR2B1cYUD25Oz5vTM+Q0b7NDBON43ew3uzV1ejdYvSvM1sSpLS9Yn8llOWf3grkvUvCz4Zg45XLT729sDr7k32/i+k/d25SmjIlV+eGDauqc/5tVUr0/d0dgwinFfv+LJ3DDp/+D0p9NtxwCR2j/6IN3W6Rd48+YmJ8gH+8wKUuFhd1UwDft2rh6hVKEe/cfpCwJ8rt0VcHjDpJyPOPWu8l/vG0t8NoLv+MUgO4dyrM+/qJLbSPMsysC+8lffNnVjkOLRNRfrVLc9ezdD/sp3/yEi6cqzFgV5zRwcrUNAm5JeNDOQLpthtIurRTvtUhRZucT3i4kvHyvLghbVNamfIxQujdfEd+OQH4ODm3YgHk/+jH67fkA4zLrUUfMJ6JmU2mqyjXeq+mCzIuuxw3//Siy6WXUSOY2PkXEue2oL7nPYKpOpu3BfE7ZEDlhlSu5EBASHtt6dDQJ96IK25Efnr0dATQja3aExm15sz7tiKG2Sk59O+GiX203BMPYr5v6+rk57S4rkmJF+J3mZ0cmYyWaZvNxIuVu1pKxMTvEMRun01ppOHsp52Zt7NbbDZ5Wz5fTOI3k2wors3k7Pe/GOm6ItBlWbuegH7ubsRnfDU4HEcaxuenDuK5m8/NywOi0l87E+6xSfvjOG2TJ6EdR7/4qDVd6eiZqaipVpPADe4txMZFavd9z5amTYALvp++BOQX5LfyzOwID/n7LpuFL/j1PRTQ/nw4F+lv4MXPZFYsXkLn6EfTq05/MyStx7Egp8khFnzxtJjKzcih92j+IWKerqOknjpVFArDdfg/KDu/Hzs0b1PdpJpMcWT2voLAjphx3n+wz//Yrf8G4iy7B8NHjbdvjQ4o1Kz7AVTfc4UiiVeq37ZtRT2noTp08ThHw38LMWZ9VBDyLrHDFJD3upWtqQEh4BArfzpIyy8Bsg/onPjCb7+he8u1uHgK/IMJ+Mg3iEyf+nP6XkkYndRRE7Y2vfwW7Vi7HdY88hr7du1A+xHplgq4uUsrTyQRn9apVWPKbX+Hqb3wLF33+QdQfP85G6hGGzt2EKEBGiPzPyTxJu8JM0omE++jFJVfyISAkPLY1OZNIuN0XTi8KIbdjJFdWKpbWp5GoaF/I7YidWRkrs1y7L+hOJMHtyluRLT0WTuTYri9jO1aHIm7IhRdiaDUmpzXV9oH+oMBJUdXXserXK3F3W17rz45UudkrTvvA6UBB//xYlTWO1S0Btdobbgi2mzJunxXjuyZWJdzYn/E9ZTVms8/drK3Z+8rNno0FlzOtDvtVszJaXUWm5qRucxC03PwC5cvbtXtRu0+HU6flFXZ1JH36gXH+8eLtGzmgOkaOPd/SipPN83dv26jmmsFR2bv3bmFqzSb2u7ZuoCjsp5R5Ngcn06ci4/qaSX+7A9NGHb79r7/RuvYkq4GrHFvkQ5ePKBo8p7LzOu9VSxapXPSXXnUdxl18qakfvuMApIApAp2NhJfsswjM1tEkHGV7mhYoRHYHjUzCD36CxoNriTNTXu+wD6lEwkPVlXjhT8uRmp6Kex64CuH0HIo42dhkgsREPjMrDUdL9uHZZxZh7KieuPamC1ATIpKuHPspAmVaGvyDpiLQdQhSwlRXBW8jbh4DCS9b8G08UDwLr83mU7i1eOamp/GO6VYrwhefexIzeto/iaq9hZPx3E9mwpMTwMbf4ubHge+//jBGx/Cwb3r6fjyO2dF52DRwZD6+/sBc7OAiw2bh+9OWY0mfJ3HrQcahCNe8s65p/td8/3k8NCaGwVhUERIeG5ZnEgl3Q5wZBSdioCEVqxptRS6NK2BHrvR9G8dsRexjW+HmWnbkyy3xioWkO5Fur/f1OHglMUYMzebjRHac7putk9c6XstrfbqpZ3bo4nToYbZGVs+a2XNgdfhkVZY/9/KcOR2euMHF6vmyG4cX4u/mfWC3jlbE3Mt7obOr4owV+wAHKduO35+qCGp7X+zf/d4bLykf5UmXXxNT916Cq8XUwRleacuG1XQIsQnX3XaPs7spzZWD3u3cuhGXXXOjq/J6eFgVryBrgrEXXHLGmu0n63ILCY+sTIcr4U0knJTsRl8a6ra+ieA/vonQ6WqEOQI6DTKlhny7+w9H8eSvIyXYiIEf/BDBo3tAjFwF64jMxAd/TR3qRl+B4olfRpeT21D0wY/RSOkhQPnAWSlHkFTwASPgv+MXyO49Cr7GOmqcVXI/wvk9PCnhZURK/0Wk9B0ipM/9pAj/IhKOVuSTyflcDDIl4S3vKRL+TKnheRnnSK5dk2iLJ9F1fUXCi3FPE9k/jAWPfge/A89fOziwm2/srwIh4bFh19Ek3M2ovRJEryqS2y+3bki7meJn/BJvJNluFFs3ODmVMRItLm9HXpyIGdc3K2M1X218Xkm3F6Jt1YdxrHZYORE2N/ed1kLDXl/O7pDErLxZH3bYmpFvK1zs1t5qHxnHo38WzPox3teX8UL63ZB1pzVz2g/afSsl22lPWz0rbtbQbk9bjTue+brZu2dSmW0b16CGFOHx5LfbERcHBuOMPV1IleXI5u+9/k9lBj6eTMq9qq4dMf4zrU8OqvfveS9jPJFit6nVOABd16LeGHXeRM/TFT9wz5C5riAkPAKVb9eecktz9IH9Ep+iDGXFNAx27vajvjGEmr89itDSuQj3IFN4UrA5DZmvqgIZX5mDFZtOwB9Iwfm9G9HwwjcQzu1KPuFErtm0nAIv+MmMPfyff8T7L7+HflOmYGTZIlS/9jukdO0aiazJEz51DAfH3IaBd/+A/GGy0VhbrVKehfOLPJHwCHwa6ZyFkgeIhD9E/z4TVYvp7jD6fdAzy92TcBdKuCLN5pK7yeZvQxLfQgkfh2uwDiXTnsA9xd8hJZ1+b1LC3Sn/rp9U3h36CGgeKjbXa1mpdXMcJzWyDVtcEpjNA9oti7r5omj1ZZxbMpoR61t3SyC1Ok5E2Kk9J+Kp9WNGPIwAusHFC+hG8mVGovTtuTWZ1c/Jzrda378Rb6/kxdinGXZ2a+oWt3hNvr2sqR0ZtdrT/LkZrlbzMztAstuLZvvZClf9WMyeSSvybzZWp+fDC3E3YtRWKrAeG+09pPVlh7NVWbfvBjfvBS9Yu30WztRy7Au+duUSCjB2iCJXX4Pe/QZ1yFR2kcK6btVSnD/5ChWtvGTHFlxCpstytS0CxYRrZmaWCrC2Zd3HmEF+2m4ujja/lALzXXXj7U2B+dzUi6fM6uWLVXwpDhgnlzUCnY2E79lvkaIseUh4QJ0kVv3hvxBa+yYoxCNApJwiIpCNEfn5PPBrHEwpIn/uIHpW7kDa3/8HIU7DwEyLSLivsRahVHpIH3wWB/YdQ27/Aei+9kWE3/sLfLkFESU8nIJAuAY78i5CxqX34Nypl8Kfno0gPdgo7B0DCdc2WMQcPW4l3AUJb97SkT5LHnoCP57Ry8WzHlWulT25m8tI4I0qt9aevpwo4YrO68m7Pod4lOk3HQ5o99gFg5Yk/yyKju5mh0kZQUAQEAQEAUHAKwJbySS57PAhStV1bYcrzkcOHSBiuIr8sDeiOymu02/8NLJzKZWuXHEjwEr0h+/OQzVZtDY01quo7jfe+Xn0KOpj2jYr5RxXKovSvO3ZtR0rKZL8hRSYb9A5I+Iei5sGVn74bxyhnPaBtHRKMRfA5dfc3KHp79yMuaPKCAmPIE9K+BFrJbxv4gOzhZuUcCLh5ONd9YdHKAXZG0BXeomRj7iPSfjpWtTd/7/YeDBA1uNhDM8sQ87cnxAJz46ScArPRgSeIrrhxINPY9Oybeg2ehTO2TcPKYteAfJyFAn3kX+4P1SF4j4zERx5DUXT7I5eYy9EakYmGrK6kM94hsv9SAT0699FyT3P4SFyxC5b8B088DujKbmuqWG34LkfG329ibDe/Cqp5E9gBjmBqzYWTTIpZz6kVuXL2Fx8Ba6MtuduIjyGZ8iXm9XryDisL/14ef7PAF+jOmVP4+sHbokcBMQ0BueRtrsS3pR7PjI2o3Ie1c2bFXo90U4mEu7XJmKPcSJSlDmvqpQQBAQBQUAQEAS8I1BTU9XhUc31o2by9eY//6SikI+/aGqH+KN7RzH5anAkcybeRZQejK+VlOP9CEV1v+amO8H33p8/F3d98WuWA1/89qsoLztMwep6gv3zR46d2G4EfPPaj7Fj0xrccveDanzLKYp96cF9lJ/+KvSlHO1ytUTANQkPWlLUMwrSPQcsArPt3ldqOcP+vT2FCIsNECMJ/z2R8NVEwvPJ37uBiDNlDfPXNqCiaBwOjZtFPuFB9F7zT+Se2IZgSlo0Tzh1TXzDV9+AY0Ono3TEdGRUHkXfNX9GRnUpQn7Kv6zM0VPgb6jD7gHTkTLuVuRn+pHZpTu6jzgXvh4DyDfcbYqywyjbtA4/e5xI9Pefw6wD38GDJbfg1YeA3928Ape8Nht45gH8ZdD38KO+r+KWPw/Cs00kfC2VYeLr9hqHJ6m9FkHXNj2NWx5fh2uo7y9qN4gAf4NI+BWOZFrXL7dDY3tw0KvYc6murVZDixw6POtBRW81ZrfTNSmXKBLO6e0iV0tzdIoFqH0cvWv8PVKxlaKttaR/ojwo4XltrIQHhITHseukqiAgCAgCgsCZjACroj6KF5Soiwnjorf+hTRSPidMvhy5efmJ6irp22VT8UpyE2hsaERh9x6eApkd2l+C1UsXIyMrSynZKfRdfPjosVj70RLMvPWuJjWZI7+nEtZmF0fH/4D8vyeSa0A2WclyYD5WxJ2uqspKFO/cgsHnjIrZgoHHv2rJQsy45bNNBzC8NzhP/Ud0QDNk2ChKp3ZpQvei0zyT7b5bEt54lpDwfYcs8oTv3nvUmoT36ZL4dTuyK8JmKJolp06ofO4RhJbPg6+QiLM+Szs92HXIZNdxpIVqKCgbEWbDyH30QaguiLrUHPiDDUjz1SGsK8cvY/68eOBV8E24Fd3IJ9yXmob0vDwUjJsKf0aWt/lGSeyTV67Atx2U8GYSbt4FK9sPkhLuVA5RAs6tXPN9Yv2PWxH6IjxoS8gjxHoPqflfRISMW/etK+sUgl2ND60PDrwh26K0kPDYwBMSHhtuUksQEAQEAUFAEHBCgInnacpZnd+lm+fI205tn0n3T1VQTu2Fb6shc3R6PpS48rpbUVFejrLSg5QuLh8DLHKfHya1+P35r6ro5T169VNEdduGNXjzpT/h5s/e55gHnPusr6vD2//6C6VjG4MxEy5yDR2r6wvffAUnTxzHjXd8Dr36DbStyy6zHAiQx1hL8aQKaN1ZcX/x2Z9RcMDL0bVHT1SerFDp4xpJ8PMRYTl5/Bg2k7vCbfc+pNLFyRVBoNOR8IPHTZfet3uvdZ7w/n3aITAbk3CVDDxijl7xzNeiJJxMzdkUPYUzgbPMTX+nNKic4uEwEXBdbvHmmVE5P5udB0lBD1BZYuzM4NjnVinhbLZeg31DrkHqhTehC5mz++nkzUdBFLqOoxQEBRTArV0vVsVfxUAiyxPWGEl4871mM/GIio4o+UY8Snj0ACFCvJ1Itnb/exj4ZxtF/JqH8OqlK4SEixLerk+RdCYICAKCgCAgCLQVAkzqqipPdnpy7QZPPoiY9/c/YARFHx81LhKBnPNr79yyDgWF3dCtqBcOkSLMwfMuuOTKVocVr7/4e0ykz/v0bw6ux/i/8sIzuPWeLyI9w95NlA8AFpGZetduPXDp1Te6GbIqw5H1WWnPzslFYdduGDpqLHr1JYtYi+sERcJfs+IDIvy1OEl9ZmZnoyeZzddQWryywwcwlAh2IDVVWQBk5eSpPPFplBaZDyQ2rVlJSZj8lOpsiuvxne0FOx8JtwjMVrzf2ie8X6/E+4RDI+Fkd95A6ceO/voR1C17kyKaUzC1xqBK/0CR05TZeRh+pVyrMOdWFxMgjsEWpFMoFbSNiDfVCfO//F99NQ6fMw3pk4mE5xEJp4iLHEShcOwUBPIoGJyXi4jsN8gfWpmck3m4+WWuSCvlm9Xza27Bs7fOBFqQ8Kj5N0Udf/JrZIreyitAI+MxmqObma6rz0pwt9H03QaPpjlQmRam8V4wdFFWlHAXIJkUESU8NtykliAgCAgCgkDyIMBE6wgRnUYKzuWnbDaFXbpSEDTz4FxtMeqSndvwrz8/g4e+8SSRNAoALJclAls3foKyQweVkq1drDD/4Zc/wOxv/oBU8AIVdPm1F+fgYgqS1m/Q0KZybMa98ZOPcM3Nd7Zqn4k4R5zXXxwLYPHbr5HqfCmR7p7gAH3bN6/HgMHDcNHUq1yv0rpVy4iEf0IHAwOQTwcFyxYtwN1ffESN1erasm419pXsUD7/nyx/HxdMuRKfrKBI6LQfOUI/C32lB/ZSuroe6me2ACjs2gO9+vRX5D2VeMiYiZNcj/FsL9jZSPj+wxY+4clDwv1kxhJC6S8fwelFFFCtKx0A0Akb8+2ULMrzTUmPw5QHPES5vn2kmnOwc8sr1KBMy8MBUsKJkXPOcVbafZQTPIVIePm5VyBzyvXokhNRwpmEFxAJT/VEwqO+3RR0TanJisS+CnyR/MCjQcr49x2sDj80XjdUQ71Wk3C6zxXiIeGRuiXaOPX9W5qSe/VjdzKF9/Z6ERLuDS+ttJDw2HCTWoKAICAICAIdjwCrrCsWz0fVqUpl+suqaB35BVeeOoG66ipSL8/DyBjyPzvNjInhL777//Cj5+eie6/eTsU79f2l772lFGS9qTWT5Toy0+Y1065Na1aRmXYlBSqb1vQZBy/Ly++C0RMudIUhB2rbvnEt+gwYRBmMQ8ig/TBo+GhPgc+WUMqyFe+/Q8T/0zheXkYE/C1MIFPya2+7y3YMO4jsc/R1VrOXken96PEXYS2lpwuReDhmwiSsX72MrCdOoZrKBBsbyL89hw5wcnDFzFuV6u4n61zNVJ4j6hfv2KyCtvlJIe+Ml5DwyKr7bEl4UXuZo7Ng7UMD/Sn5xXcRfOdFpHUvQpDMPvK+9DjSJ1wCeuPSQxfGif/9BoK7N8OXQwEw6CFscRHJDlccRfqMWci/j8za6YH30Ula1Uu/x+m5f0GAgrA1VFXhwLirUHTJVcgnc5JAEwmfjNRc90r4pt89iG+/MxZPvqoLmla2AN94kIh3dFDDHmRCXuTu+dLVda63Dr+7hczSn3xWF5iN+16OK561iXIe7QM241Lq9rOgP07R0iMR3R9cPBnP/mgGmbQn7koYCW8asiEwm/a5U55wLYKbRXR0dYLkJTBbTmqbghgIpLhqT6Kju4JJCgkCgoAgIAi0EwJ1tbV459UX0aN3X4wae4Ey/+X8yxzwqp7unTp5HCsWzSc/3F6YSipsWwZgY4X1l//zCH747EukbPaMuDMmMMBbO0GakG6YSPcbMAT9Bp9j2/7W9R+T73UFLr7s6qZySyiQ2mDy49abovNNDsB2mFTlnr37KzNu9q9evex98rc+gek33aHuN1Ig5mwKhOeVxLKp/B4KxJZJBHnZe/PRu/9AZfHASrXdtXvbJmVWf/7ky7CclPNzx1+IjWs+InPzDBV47dCBPcqn/TCp+6zgc7q6I2QhMJDSox0jywAOWMdKOOcu/5DmzfMqJJN1Lyb0CVnADmrUNQnnVNVnwbW/1MIcvWRfuWVgtr692iEw2+GdCl7mK770VLzz85+i7C/PYAgdANRTSrFBP/stcseMJkJN+f+ycrHzqw+jZuUy8t8uiJiq6y8i4fXlR9Htoa9g0Je/ioayUvjJvKT0r3/EoV/8LzJIXS853YDAVddj3KSL6aWeg9QsIuLkt1E4bjICOW5JuJ4El2LBN6J+0qyK6whphKjzAHsaSG2kfssI6QZCb7vpzOqbVdD3a0LcrfpQZL0Yd+sPGHRlI0T9iPrE+cAg/qdHSHhsGCYTCb9r5jT8df5CzxOJtZ6Xjpz64Pv6S5uHvp5TG/r6Xsoa5+G2rptyxjLaPL2sk9t+eB7GdvW4OvXpph+7NY+3vtn66fHyshfiGYtW10sbdmXjuaetqVkbXsZntW5t2a6X8cTar5vnx7h+ZutptcZWc/AyNy/vxY4syyrn0vfIIpIsGC+56jrLoXBQrH+/8Q8MHjZa+SO3FVGuJT/fH3/ry7h79qNkYrwHXUkUGjZ6XEdCkpR98+HE4rfn4hzyp2Yz86rTpxS5zMzMJqL5OsacP5lMsruj4lg5llC+7/EXT20qd7LiGNatWk4m6lepgw79xcHa/jnnVzh/0mVkweon4nqEXBC6YQp9d0+h7/nxXiU7t5If90Fqy68OWC689ErHJvcX78TiBa+iW4/e2Lt7B4r69qOgbNXoS77sfJCg8sT37K1SqaUSp2CFv4zSq4278BIi4/uUSf55Eydj/ty/UqT0qcpM/d9vvKxSqA0dOcax/7OtQGcj4QcOWwRm63ASXhoh4awYBtICePvZp/EO/cmg0yUOTX/3s7/EiEmTUEcm5b70AOZ8/gHsWf4JsrvkkRlISxLuoyBup8pO4IovfwGzHv8WKo8eRQZFPl/w699iwY9/jS69KYJlWibGTJ+OcydMUMETUsnUPZCeQT7hTMKt/UHOtgfgTJqPkPDYVqujSLiRtDqN3o6AtfUXzFjHpv9ibDcf/Vyc+jKbt1MdrW/9QYATvk4HCNp9M1LutDbGvq3mz58b5+ZEvPXjsuuH73nFzUvbxr6NZMtsbzjNzSvWZmtk1obbvakv54V06nF2swedcLAbr/Fgw6qs3TNndmBmtZ5esbPaB27mZMTR7NkwI+xex+jl3ZBMZZnIrP3oQ0y58jrHtFHF2zdj5fvvovfAISpF2Mix5yOTTIFjvdaRifFWyvnMZCmDRJou5Hv84NefbLd80zzuHVs2IJfSbPFhxBEipKPPn9TKPzrW+bVVPU7t9cmKRfjgnTfwuYe/qZRwzpfOvtNjJl6MdSuXkpn6QBT16Ye9u7ah/9DhKn0YpxL7iMzK/eRiWrx9Kz71hS8Rxi1tKRn7IcPHoFvPXorAs1rNxL6tr4P7SrB72wZMvfomx6Y5TgCr3JOvnIn3F7xO5HqK8g3ng6DJV85QP5+k4G18EKQyMQVSKVBbGqbfeDu2b1qv1o+jpq+n/TVl2rUU34BSL9PcOGjb7Z+b3cJ033EwZ0EBIeGRRfSVHLCOjt63ZztECy/dHt1OvGkD+Pfvnsayl/6J7K5d0FBTiwvv+yyGXDSRYrM1oJ5MUBb+6Dc4daAUadmZ5Bfe0kyBSXhNxSkMvmIypjxwDxqq65BCKco+fvEV7Ji/mNosRLC+EYMmX0QvtYlkjhIl4RmZKDxvkpDwJH2whYTHtjAdRcJjG23sRCrW/rzUc1KwrNQr7iNWwmVW1+2Y7Q4vzAirGUnW+rI6LDCSHyvC5YXkGecXD3ZusdKXc3PoYySHGnZWFhJexuFEWr2Oz8secjrIsFrveNbXDhundr3cN1szq77dlrXbm1br5PQe0a+XVVlt3G72gpe9l0xl9+3eTtG1N2DaDbc7Dov9xtlUmM19Dx0oQRaRtUumX+9Yz1iA/XT/+YffUL7qRSrIWG/yO5734h9x0eVX494vfcNze7FWYMX4FJltHz92hA4VClQAOjbNPo+IeLKo8Rwo7xUKXJeTy4ceE5USznm5mYgy4ebfR59/MQ7uLVaRw3uRWszKL7sSvDfvJfQn1XwkuRgc2LObiHZvVZfXkJV0JrVltBbX3XFPm1k2aGvBuK6hwx12ZfCTlUU9pRkrKzuMUWMmoKa2BvmUIem8CyaZEv79JbtQsnMzWWbcQFYabylVf/XShThNY558xQxSvgtp/JWKfCsiTv+xCwUr9xuJaKdT7Kltm9ao+bJizib26bRXP1r8DsZPnoqRY86PdcuckfU6HQk/csx0nXx79lvnCe9T5NY8O4490ETCKfYakfAFz/4OS198EYXkTxGmfIP19bUIEbnmVGWcsiwtJY3MXSgwm0WEdI6I3kgv5XqS1pmUc3qyQCgFqXQKFeJ79fUYMvliMpOh01Im4RnpSKUI6QWihMexiImtKiQ8NnyTgYRbfQeT2V8AACAASURBVLF3Q+ziJbBOqHkdm5GUxvJl3W0dr1+0YyVQZl/6nfp2qwA6jcm4Plbm6m7UTLO1joXAuyE2+nnpCbjxczdjsirjtHf1981wc+My4UQUrZ4/Y99OZNjLXPR7z2yOTs+P8b5d306HRm76cpqbmUpvPPCyshKxI+xOz47TuJL5PivR+4t3KP/boWTme8n0GxzTVGnzWUpBt4ooSFgs5r0cwXozBQ+bPG1mU5AxNrX++3O/wAOPfg8TKRq28WJSx0r1oOHnIkDfX+O9WBUtPbAPl828CZwSKz09E3kFhSqQ2FGyDuhLvtdM/jr6UqovmZNzVHC2OjhWXkpRzldSwLwKXDb9RkrPZe7Kyso+K8F7aX1v/sx9LabB6vIm8rG+8NLppKRflBDle8emdSrKfjoFbmardjYZP0QHHL0pPzibmIeIcwwadi6GUcA/43WY9uPOretpztfi4yXvkUn5Jfh46WJSs8uUy0Q3ik1gvNgEnVOWcQT5OhIVG4h/9B00RGEQpEOjOjoEOEV+7pfPvAUDyVKgM12djYQfLK0wXV5bEt67HUi477CmhBMJJ/OUBc8/hyUvv4S8bt3J3DyEMG3iEKUqY3N1JuIp6WnOp2NUL1hXH3E0p3p+qkONEx+n9ui/oRdeQFEKJ7Qg4flCwpP2+W8LEq4/s2kdBCG2wGxNJ0EWgdnUQVEHBmZLTYLAbF6+oLspa0eS3BAo/SZ305+eFNipxWaEwYpQePkC7XZOXlQ5s7I8Jjsyx/fNyLdZPeP8zMiMHcHx2k+8ZN9pT8Q7H6/t272I3ewHJzzsLBhi2RteDrOMz4STu4PR5N3qd6tnzekwwgkrq2fVy7vDbM5WBFt7zoyHO2a/G99NSft/4B4GxhG0jxzcq4hwA32HKyWC22/wUNfm5R8vWajEnAnkS+z1MkuJxSbxc37xpArCdecD/6X8kvUXK73P/ex/8MgTv1JkOd6Lo26nEfEefu5Y5FA8I46yzWl2T1PU7Q+JpI6ecFGLKOTx9hdrffap3rphDeUB74Jj5K/NUcY51/bYCyZjwJARts1yhHMWytisW/PhLz20n3KLv6eihRdR7u1EXUyGi7dubgq0x4HdThwvVynOjpGZfDqJdRwMTrM44D1xhMbG/u5sOr504VvoScHXdmzmCO1DcZRU9JzcXEqPdrUi2Evee1O5yWaQdS3zDxb9JpHpeTWtHx9acIamo0cOK8Wfo8f36NVXRWe/4z++jGG05p3pckvCG86SwGyHkp6ER33CX/u/X2PFv15Fz/79aQM3KjVbPagqMmVYEXPbNOEqNTjVIUKviDuL4VSHf+G2KslcZMjECZg4aTIyODAbpTjg4Gz5Yo6etM+/kPDYliZZSLjZ6BOlhBsJnBOh8To2N+qhHWlzImROpMBOvbObq1vi5aT+2REKPYEwK6fdd4u5vrydybcd3m5Iq36sxn7M2nb7NFrtcS/zd7uXnPaV2dq4mZsZHmaHJE5m9FZ9uSXhbjG32r+x7Gund4fToZXZmujJt3ZflPBmpNjMl0noOeeep0yxvarLnK96+fvzW6msbvcPl2Oyxamo6mrrsPTfbygF+vpPfV6NpS/5naeSWbF2VZ46iW8/fCce/Nr3lHl1rBcrxHuI2B4tO0Lk7DSZL68iMtiXCF6eUo0zM7IxdcYNjgQ31v5jqcd+6+kkcDHpPnn8GPIpd7vTxVHNF775Cs4ddyEO7CtWZDVA5ts7t20k9Xmc61RlTv0Y7/OaZlAmpD07tlCu712KhPP+4rXcV7JTBd7jHN/MES6Zdp1aZw7EtozS4x05uB//8ZXHVMC5t1/5C/m496Wy+ynq+UhlNp9KGFxI+c+3rF2lrDB2blmvzPTZSmLcRVOwmwK2DRg6QpnlcyC4IxSsLSe3QKVr691vEN56+c+47vZ7yDr3Yq/TOqPLCwmPLJ9v74FjltHRe/WgNGAJvnyHtqke2FQ8jQjx2sXv4Xff/G/k0SbOInLcSDn49JcdAdeXM04qxZeiTlbr/WFMuW4mRg4fQUHb8lWfASbhY9gnPPHzTTCcZ2XzbULCdRunaW/oflA/NqUkixZ2SFHWBLaVEh5tU+smMg9S3Zs+iHZJH/BHeW2coiw11V3+yUSkKHMikxp2duSQy9gpvFab3Yl4xTo2/Zj1bdipVNoc+F8vX9q9zt2rEm7EzmwdrNQ+/VycVFA3OLVFP/r5uCVcRgyM6qTZfbN1tGrHbH+6VVDNcHU6IND6szqIiuUAyWoOZs+vfq/Hi5Nx/7t9Dxhxc1LCzTBzs6edDhGdsLZ7R1mp5Fb70+l9dyZ9KeBgXxyU6zSR27se+ppSELOIiNqRcY5kvnPrBirjJ+X8AJkTjzI17WVf4wpSbXuR6bHxYtK9f08xkasS1FL6swC5PGbS98It61eD/dNvuftBqluugmkNIdPzwfSHL/Zx/voXZmHmrLtwFQXg8nJxoK/TJyuordHKzPkwRWFPS03HSIry/trf5uCq628nHE6onNQFlF73gqnTMIJ8lzv6YvLNOLFfM4dlYlWX/dWZ5Lq5NlPQu91EuvsMGKysUzn18KBhI1V7ibjY15z90PsNHo5zKAq5SodMbq655P/NacnYDH3gOcNpfctUJPZqEup4n9TQvmLrhj27thJJvlcJgZtWLyfCfTVFdV+q8oWv+egDdUjDaca2UkA6Jt3rP16OArIKYKX7HDJrX7P8fdqPI1FKhN3nCyvyXX74kPIV5729btUyXDvrsyp9WWe6XJPwBkMWrDMUpMNlJ01HnjQkXHuhpVKasoVz5+KtP/wBaVlp8FNgNT61ivcKU7qzFHqIhp1HASPOHYVsCpiQQYEU0igyOucKzz/vYgSyJTp6vDgnor6Q8NhQ7WgS7qSOmX2xdjNTp3ad2nDzpdXqS7/dF2Qr4mH25TmeMRjn5+ZQwa0Sric/RjKrn58bomc1b7P1icXs2M4qwIx82e0LtyRPa8OJqFn15ZaE6/uJ9fDG7WGEWTm7Awnj2lsRXy94m5XVj8HpmXYi21ZYmO1jN8+m9py4HZdxPeMl4cZ+430nOs2jPe9XkC/0Wy/9CSPPO5+ibS/EpRRkTVMJORL3qRPHlFrJ2W3Yb5wVyNS0VMon3k+ZOXPe8G1kdlxEZsVjKCWURuCZrP/sO18hMjsdV9/4KTUlDjDGptUHqR2OJ8RkrHe/wU2qLue23kXR12+443Pqe+iOzevIDPsTMr3uoYK38fX47M9g0uUzlH80q9msrPpI9Lnm5jstiSkT+zUrl1AE9Hxlds6+wZz3mkn+NvJb5u+q7Pu9cfVHRFBHqEOJKYRDIk213a7xWy/9Gd179aFx59M4U7CJ8B9LODPhTMZrN63fsvfexvhJU1VwtDUrPwTvhSy2hCXz8xPHjqKQ3F85ansGBUpjklxTXUUm5tNxYO9ulZv8ri8+QgcmJyga/PsqNgD77p9Hpverl0V8wi+fcbMi0+FQUPmcs6oSop8LKbJ+tx5FKijdYVLUa2uqlEsBq+J1FAgunSwBWDHnwHScvqwzXULCI6vd8ST84FZ1MsUvOKbaTLjSuubj0KZN2PfJaiLhFGmQTowiRNytDm6+lf10ypVGp6V8AuUnBTydiHiAHkpOUZY/hkh4bvw+PZ3pIWqvuQoJjw3pZCHhbtQpL6QlNjSaa5mRS+2uFXnTz8HOX9M4NquDBqcvzV7JmhN+doTMihBYjYH7ciI9XMaJyDmZIrvtRz93JzLtFle3REw/T20cbgiW3Zid7nlZS6vDEquxGtfMCk8veybW59XN4YDdeuvn7vZAQltP45idnlezfWA2b7tnwrgmVmvhtMdjxTuZ6nHqqGPkb8smw/vILDiFzIRXLVmklHFWhOtIrWYVlQkMp8C6mggvm6Kv+eh9FXSLcy+zIjmWcjTrA169+/o/8Moff4vv/eYvROBLUFZ6EHt37iDz7xX4DPl8c+oo/cU+wY2N9UTYcps+ZpL2CZEvjoLNSuoffv0DdT8YpJRT5BudX9hNRWe/5e4H1H2zi9Vt/k7LAb3+8sxPKFf21fjN97+Bon4DMItU90VvzVWE/M77voKXabycGWj4mPG44JJppgHA2nPtFr/9Ki64dJoyledr9bJFYN9qLbo3R6tnH3EeP5twdyUiyum5tIuV82NlpWr+fQcOpXBN7iz2Yp0jr3E97Rc2Meco5dXRCOzKIoKk/NJDe5Uf+MmKCuUK0J38tIMUh+rNl19QKcce+sb3lU8477XlZJ4+esLF2Ll5PblMjMX2jWuUJQAfCvnJemJv8XYysc9SnCVA3IWvor79cWjfnqY5p1EOcU7Bxy4IvL+PE4nv239wUgTcixXjWOoJCY+g5tt3qMJSZi7q1vziiQVkV3X2bUIKvcz4hdp8UUTznFycoo1bVrxbPch8sthsx+uqZUMhJvps+kLm7b4A/HRyGiCVnc1P0ulByB42HqnkpyFX8iEgJDy2NUkmEu6GtJnN0gsZcouSnSpmNU5u20i+tf7szNETTcKNBxxOGFj5+DqZ19q164XoWY3XLcnR1sFqPE4Exem+vl2rtXPCWL8v7NrT7jmRdn0bxv3pNB8va8P9OJFwszHHs6ZO+8pqvlZkVj8WuwM1N/vNzfq4WV+zMk5rbnfQZ4a3l/m43b/JUo4JCxM/VhQ5XReLNvzvxtUryJR7FIp3bMVVN9xG/26j1FFvKkJe1LsP+e9Slh0yC550xdUtpvLdL1P6WkoPdds9DynTdyb5rGTfQfmq9WSbK3HgrRd+8yPc++VvtCC/TCB/+9R/Y8XiBcqf+IrrZuF8CgbHxDyvoAtyiJRqQcfMcGR1dRXl1Gaytv7jZSoSekFhV1xMqa7YnJ6jvPfo1Rt9+g9RJPzmu+4n9XS/yqs9Y9Zn6OChf4ctz+L5r+Fc8n/vQRjztVxh0BPDR49Xv68lhb+YTMB7kFrOxDa/sFCZa/O1igLnlR7apwK6HSGT7EmXX0MR3wcndC5/e/bn6rv/XV/8msL6FAVI43RkbFUQCKSRb/pudVDAa8CHO5zLvDthzwclrJZrQf5qSMWe988XkEp8pJwOEfJpnfnqQus/9sLJ6EF70upiNb6cDgOYx7BP+MAhw2k9D5KbQVey2lijUrqx8u714jExL+II9Wfa1dlIeOnRStMl8u07aJ0nvKi7eZqBtlzshj2RJPbkFB5tNuozS6K3Py2AyvJyHD9wWKnX7E8R98UB3qLB2/iHAJHx1C49kDdioiLkciUfAkLCY1uTZCLh+hl4MRVuDxLuZWxm49ETAm7LzZd/r+SI23VS0ezGpp+j05d4MyJjtgOd5qDVcTsuq13elv1YHcDY9e1EcNzsUWO/ZntOj5fdfWO5WPebHYGPZa/p92hsb6yWtcwOBLQSGkk1Pm/6343PjBtMrfa50x4wm7vTu8LJncLuQMRpfdoC/2Rp46U//J9SCZV/LaURY6WVCcsHFC2czc03k4o9YcIY7Nu3D8cp8jT7hleeOkVaSwYuvGy6yv0cgh8niBCuXr6M/K6DlCJqGZkRH0cjqZGfvu//UZ5oc1PqEgrk9d2v3IvHf/p8U8RsDi72t2d/gcVvvaJMk1nRHEKp1K7/FPkNe7jY/HnjJx+puEScOotFoYLC7upfVmKD4SBWUg5pVsD5cKCWTNb7DzoHEyZfjmwyxe+oawkdEIwYPUERVb4++uBddCESq0X35rRdHKSN03yxCr2J5njldbeqsu/Ne5n8x4mwEoFny4YuZAYeSzo5p7kzOeU84MwtOBBckEzD2QWBfbn3UaA7jj3QndIg88WHPHxo0kiZmBrI8uFaCpLGKj/7rvv8Pow6b6Iqx8HnlDk6kfQtG1arKPWcy57J9SQ6PGEXhX3kX84HPxwJPcCKN93rQ2nl6on0c050DgR3iKw86jmNMhH+wm7dyBz+GAW3G6aixbu9WJXnGAL7incpYbEXBYQ708zZOx0JLz9uurwdTsIrd66jgFREwjm4FUcxV1HQtStMRDwNp48exXEKuMEni0zG476U3Tu9limqoZ/MhQI9+iNv8Ki4m5UGEoOAkPDYcE0WEm4cvVuSx/XcEByv6DipUFp7TuqwGTl0Ig5WWOhJhdv52I3PDmM78qX1bUUg9GNzQ0z0a2hG/s3aM5Zz6seOpFsdOHjZV1Zl3exjp7E5ETGnvRDvfnNzIOa0z+3G6LR2dnXt+nWDC5cx9u9m3d3sP6e9bPWc2JFn434ye07N3k12e8wJpzPhPhNvDn7Fwa0+eOd1Uian4nwiQqxqFnbvjfTQcWQ17MXi9z/GwEEDkM+pvRrIp3fSRGRRQLOwLwtbtxZj4fz5mHTxBFQjH9977Nvo26sLfvT8XBIS64n0NiLkozS2aJnre29JMX7x7S/h8Z/9Ad16Fim42JT6mR99C9Nv+rQ6DHjp978h0n8CX/ivb7uCk6NuF5PveCURqV79+pOpOeWOJnPknqRua2bbTLL4AGAREX2Ows0kj4l3Ls2toy9WwkeMHtcU4G4lKfrdKKgaB6zjawMFL8sh69LBpOgzweW0c1fMvFndY4uG0edfpIKwsSpe0LW7aU7ueObIbgmrly8mlbkbmaAPVpYSxynQ2oxb7iTz8bXKXYHzmfchzNlvm4P5sSLNF5PqLt17KKV+O5mcN9K+GEpkm+MP8IHBlnUf0967XLUzhALq7aBI6Icprzu7MbDCv2PTejp4OKTM14t3bCZLjTF0qJKG/8/eVwDWcZ7ZHjEzg8VsRpmZYwjZcbDbNmlSSre87Wv3dbdvU9hSChvONk3SxHHiOLZjZiYZJdkii5mZpXe+f+5IV7Jky6opzUyrCO7gN/+9nvOf850TzX3U1dYqs7dGtjOEMiu8oa4KQQTPUgcxtVuw4uEhX7aoDQ7u2KTMC6toGHiG+3js2W8Peft7YUUDhGt3wSK/uGZQetnP6/ZLHKpo9e/YUMgPSy9mgrcRG0tvuMSSmYYJz06k4w00T6guEIt/MuLDBOI98F56wrlPS/ZsSAS595SFw97nvTCY/9nPwQDhw7vDdxOED++Mja2MChgVMCpgVMCoQN8KZDLmSfKaRepdzF7ueLKTNgRTVcVX4WxRTkB+Gg4OBDvR4bB1ckBtZQ18vNwJjubixJFjOHv6ApasvB9NtSV4/MnvIjwsGAnxkXjhF99DJ6Nwm1vZqkgALox5WyfJHkdXdHS70zn7Cl7+45/w41//D8WaA3sSXU1LxcsE5d/6v79Vjt+DLZXlJUg6doAsbB3BYbQCn0WFOdi58e+qTzl65HhlRifGXfoiBmICKOX7zbqv364xJEA6dvQ4Fa8ly7F929UEgoBwiQI7sG0jncijlUpArvlS0kkal61W6+7evIETFwuV63j/XvJbcb45mWkqRkzAtfRuF+RkqNYFL7YyRMeNQcr5U8qIr7WZxmxku23YPlDLCQ9HZ2cy0uUCiehwPhNFzH8fycmCVE4gBBNQN9IxPSx6lHI4H8F7nEIJuUjYK8rY200GfQp75K8kJ2HU2InMEt+GGXMW4gwnj6bNmIXsrEze81q4u7sT/NfSmb0VGelpaOd4c3BwVCy5sOWLhuCun0tDvzSaAwYEh6l9inxe9hc7cpyq+Wdp+byB8NLKhgFvz3VBuK/XnZG8NJbkoasoDZ6cFZI3D7u3+YFHVtwsysmarHVjVRVqi4rB/Ijr9tsMNhDlI1QAvAV7OuTztLWpFT7TlhKQ2ymTiOv18HyWBvc/27kOF4T3jB8pyE1FlJkq2H96qieyTPvBPOrMrJnCLOpMW6lvJNrgEWUuzgObuAz3ftraDM3I8HZElA33nI3tjAoYFTAqYFTAqIBeAZF7Jx07yFinAsUECyveyb8JgbJkZhhBVZrK9K6vp8M4//6dHz6Pt155E6PGjERjcwsunU/Bmscfgo+3B9bc/zTiE6Kx7uHFeOm1DfjT736ong1aGV9L6kc9B9o62aOivBqvvf4hTpxKRVVNHRn2SKxbt4q9zfPQ1tSFVjiipdMKnbDHxbNJ2LHxXYwaP5nxVfPhzf5o80Vkzsdp6CVO7jEESyJdFxAqcvQP//YSc6gLmLdNl+7qCvb2uvAa3TByfKICg3psl0i+GwngFqy8uRi02zGKBITHUSKvR71J73RIRAzrX4O0C0lkt33pKp6JZQ89oXKxRcmw0HTeuzavx5zFq8lG20Nk684uzjedry7AU57Vzc3e5DrFnXw39x9Iw7X5ZJWzOTlSWpgLJ46ZAqoP1n75ecVki4y+KDdbZXfLvREmW5zeZaKjvLSEUvkQZKYk0XxuMdsWDsLTNxCNjJIbkxCDTEbhoaOBfd2l8HB1Vtdnw2tZOGc6LiWnIDwkGDl5BYiLDENqeiYms00i9XI6mjkOXRwdUM17SI9BtkTYoNHKDYGj59Ft/wwBdY2KudOXq1RBZDLGTQC/nj8vEXub33tDTSjU1lRh+UNPkgUvUY7unt6+t+NW39Z9DhWEt7Xfgjbk23olQ9t5WWXdICC8qHzQK/T1vP094fpZNXFGqTEnmb0krqpHxpL9HNoiPdxKPw5LStObaGjRyFiJ4QFmkzmbACMbR3iMmqbk6BpMGhpgGVq5jbVuZQVuGoSbqSgGOo++oFjW0Jz5e3LCB9u+PwjXZ8bNgHa3+Bb0rKftc8gg3Elz07xVi63d0Fo3DBB+qypu7MeogFEBowJGBW5lBXZtek9ldieMn6Jct/exx1ek4BVlpRjpV4uGhiakXM5EQUFpD5kycXy8+ne3tb0Dq+5fCBdnR9RUVCI/t5h95GNwMSkZf/zzO3jt5Z8ph2wB4bLYuzgqAP6N5/+L5l1tSIgLVz3fc2cn4g9/+hvWPbIUTz12H9nLdmVjZEXG/PSZVFzJLEVkwmicTUrBfWufJNmjTajn0Fj42J5PlSx6/NRZdMNm8g97gj9+51UaDpN57+xQgFzAoBxHpOmddBWXSLIvf/snisXVF7luZzdPsq7ze/4m+eYigZZsa1cau8WMGjuoI/utuieHdm1Reds6CD9+YKcyGstnz7MzI9fixkwgwN7LHG4PZVYm/fcitRbGdv/2jzFv+YPqHAcC4cJSiwxfWHSpS/9FzNM2v/e/vFYPMsdrlURfwOnRvZ/i0K7NmDJzIRUDaxXIF7CelZas5Oh1NTUq6k1Yb6mxTOR4cB/ddLRvaahVkcX1JOUsW2swPi6EwDkDyxfOwvGkCwTbrmjmuUeHj+CYq+TkyHiy3mnw83RDKft8s/IKsXrxHGTlFiCX/lXVnLSxt+ekSl0DWx580NDYgjFUXdTWN/DnZgXA7RjFTEdquAXGIK24DuUVNVj+wFrlFC9tFmLkJjWt5ESNxJiJ3F1eO8xrFIn8qPFTe3ryb9V9vdP7GTIIp0rln2EpI4k80GJRUFw1KAj38XC7o9cuGXuNRdmcaKqmNL1V5TYKHtJPUH4WOXo7P7C6xeV8iMBZCdzpSmhhRUd0JzdYOXvA0Zcum6bos+EB+jtams/1wQwQPrzbb4Dw4dXN2MqogFEBowJGBe6NCgjw6BS/IC5pzP+W575nf/CfuHB4CxITnJGekYujx86pdSopQ3dzc0FMdAg8KUdfvmoBbDo70UrgZcVnQBsqKmFtiQN7T2D9hh146ZX/QAeBUSfXkedEG5qiVXAfBQUlGD95NA7uO4Hdu4/jhd/9FzJTk3B4/2ncv4rGaGQ1NdWm2Avx+ZL0pq2jPd79+zYCZ0rdp8zB4UMnacxVhClzV8LDP6ynmDs/fp990idU77GwuV08b4kgEzMw6e8ViXJEXAL7ridRAbAf8eMmK0bcycUF2za8zUmEaarnWFj7c2SZbQnSYkdPUOZubW0tGJ8467beOLkf4TEjVeSXLMKER1CKLlJpMQgLJXgUx+8GyqXl52TK0ectf0BJ08+fPII5zNSW7Pb+IFx65U/zesXkTaLBhPXXY9DkOPLcL9L9UROnqkmHHB5vGZ3ij+zZQpO8j/HQv3wNI1mr/ktbUy3B/yecbOEY6G7H/OkTkZx8CcGejvQOaFUstYO9LYrLqtDAn2OjI3DmbApWLJ2DQ0eTEEggXVtbj6AAP4LlKsyaMxUXL16Bj7srymjudzElA8sWTIcrWf3DJ88hyN+HIJt+U8QXzc2t8PPxQjsnW5LTrqrx4syxc+ZiqspYd+XkUIeNMxy8RmD2ikdpBncKp9nfLVF1klWeMHYSo/fyYUe2WyZxDnMCRCLURpu1LNzWm30bd/55A+Hl1bUDVvOeAuG38X4bu/4MV8AA4cO7eQYIH17djK2MChgVMCpgVODeqIDIhCWfWVjWToKZnZs/xNNffQ6NxezzXjAJmz89hJMnLlIG7o7Z86bj+OFTZBFH4GHKx7vpki1Z39J/KKBVVJXWVpYoIaNZVkGJ8ehYdLS1C5RWLYrdnZSj21rBmkymIKZPNu7FkWNn8d+//z7QxokAJva0VtXq2jm1P43E4X4JvGp5rHf/9xMF7GZMHYMZS+awx5zAvqgGuWWdqKxtxa6tm+FGB+2WpmYlfa6kCtTJyVEx5NIbLNc4e8lqZbyVzFxrYXtFOj1x+hyCdnuC2uNYuPoRgnUn1VctWdsKuNZU4vKF03Tn9iNoc1Rs9e0gmA7u3IwImsXpPciHdn2iDMiyyTrHsqdd2O/87EzlQh4dPxaXOXEyZ8kqMtKp7OfPUSZzQqbJuUtftriPS6/0dvZyTyfjK5FlYuaWeeUiVq37Uo8Zs0jyZcJi+vylamBKXNhIqiMEoKZePEuH+wkoKbgKTw93xIQHQUz1GmqK4U+w7WnDloATSVRGtMPLnWqE0gq4uDjRpbyDKoh2Mtf2qKlvRAsVEfExEQpYz04cixNnUxEREkiwXY2pE8Ygv7AE7gTlRXlFsCMz3cQ2iOqaWiyeMw2RocG8P/SZYp+EqBrU2ODkjLQaXM7IxhV+SWuDHRW9lhyDAsY7eK9lEqeGbHmjnrwQRgAAIABJREFUXQDSKGH3Dwggoz+X2eWh2PXJe3Q9n0E/hDzVpy71knG89IHH7o035z9wFgYI14pnUVgyeE64N2d6jMWowN2ugAHCh3cHDBA+vLoZWxkVMCpgVMCowL1RAemZ3bvlQ+VGLaAm5WIyQry6MGliDJYRjEo2+G//8BYef/Q++JGtFDn33MULSJ02UFHZrjyAlNOvGPpKQ64slgTZoCS4VdgpAiaCoc4OmrMR5EmclTDjTmQpP/xoD/YeOImXXv85WsmCdpmBbr2HTTWz8f8CvJz8PJB8KgW/++N7aKAcesq4WDz62DIC0Uxs3n4EHvJMTRlyfQvd2LusYE9lpqvPCDSRMRWH9snTZ5NJD1CS4/Vv/JGO8HFobmhAVWWZir2aylzt5sZGRFH6LrncIl2OZVyY9Mv7Mvc6l8A3leZjtjZ2Kspt0eq112Sf/6N3VZjwsOgExcbLcmzfDgSGhDPDPJk98yuV1FxY75RzJxkrN44TA2dURJnEgynjsykz1HbChIsruUTPffL3N5SMXc8al9dF9q5aAWjqVpCbRdC+vw8olxptYy/+/LmzGUP2EVpqi2Hb1Ux22QlTxkbjxLk0jIwJQ0pGHqayPeFyVr4CxnGUhp+7lAFXB6oZ+LtoLKw5RtoJnuupioiPCcclgvCFcxKx98gZjI2LxtX8QowdGYuMq3morK5BVXUdJ0Ec4OhgR7fzZiydNwMhQf4E+eIt0LsIYJYJljzK1C9dkTixbuQVFlNabklBhjUnlhw5eVLPc8vheg5UPUzDzPt7Jx4kp14i4Wazruvf/Isy85Oe8HFTZt6WCZZ/dGzczPafNxBewQmYgRaLotLB3dG9KOsxFqMCd7sCBggf3h0wQPjw6mZsZVTAqIBRAaMC90YFhCU9zRisDMZBLXv4C7DobMCffv4DGqxFYc6cGTQ8y8Op0xfh5cUeXz4sJJLB7CKIbhezNQHgNPmVdkRLAnAryqCtbWimRdm5HRNyBERJ/64TpeSODvYEVnaUJtup1yXCtrSoBCUllRg7cSS6yFx3SnqPbhqsAFyXiWEXfEffIv5u7+eFt179CIcOnyVzWoYffPNRVNc24FTSZXjT7LiKoMuTz9ZtnCxoYh+yHcFceU2HYnXnrHxSnaMAzLTkc9j9yftkVx1oNhaqrqGJzurzKdMWNnwK49HEAM3dw5u94h5q8qGYRmRWjFoLoQx8/6cfkU0NVrnit3JRRmzMK9eZcInYcnByVhMBeh54A8/z9JF9ysAtjTJ5AdLH9u9QLLmeCy4g3J/nl5N5mTVw7tPrLucrEyF7tnzA+LMglJYUYyxl+EGMdLNoq4dVSym87dqxccN6RIzwxeX0q6ioqqfLfRvCR/ghISoEBbxvjzy6DO/9fTvcXJ0oN69RczCTCMjPXsyAG+XjHTyGkNaijhAQXlhSAW9Pd2TmFpL5Hk0mPBnx0WEoLC7H3GkTuY8KAuFo5Obkw5uMugXlE5t2HsADy+chkqZsbZz0MV9kTDgThGfnF+Ek93XfgplqHIq03oqTBVXc3/bdh9Tri2dPxfyZU1Fv5Y4qW3oBWGoeQemMTbvCiYzxU2fT4G+HGtNrvvDVW3lL78q+Pm8gvJItDTcNwj3dDRB+V0ancdB+H2T6r0NzSbyBL1s/ozTZd19jtp6D6wZr/XZoWpv/6JpeMDdfM3Ni083eep3TTccy+4O2jrZHl1tszGZnaxizGW8lowJGBYwKGBX4bFdAwExTYwPZaRd4dKQhPysF9pT5isGVMI3OlBa3sO+7jSDZksBKJMHyb6o1GXABXvJ7O4FtG+PIxJhL3NRbKENvpXy8mT+3tnZwHfEaImAXLpP/FyMsZ4JzAXDyu4A2VzKXjs4O7C23gQ2N1Wy4c0Wy8z9yPGGzxWuooaER73+wG9NnjoOvrydefeVDsqwt8KLxsKOjnQKYNXWN3KcjgXoF7Clznzd7AvO051LezF5ih1Ckp+fh76/9Bd5kxpuZLR1EttmZxm6LVj2izOnCmcPtRjO2M8cPUL68gOcrfdZ7KQ0fRQY9FoWUt4sbuMi3RdJ+o0WM06wY2SVS8estwsyOIAiXY8hy6vA+3pt6TlzYKAMxWWRfR/Zu7wPCRcYeM3Ks6huXRVh8+YpidJguMe9/XKnTK//9fzFxbByWzp+OjsosWLZVU3bQydo5YMfhi3DnvS+pqMW4hDDeJivKzO1RUl6LjJwSrFk1Bx9/ehjubq4KlIsxmj/vR2ZOIc36nNS4kIkVkYe3NLfBlfd65szJNNhLxgq2EmzZcRCJkympZz93sL8v/QKqEUFGPO9qDrzYoy9S8/c27cCalQuVI7oY/PV9Su3mc50TcsiEH2VM3spFM8nUO7NHnPJ4mvhdupLB+LMmTOcx5k2fpLwL2imRb+y2R60jTQHZLy7LpaQT7IG/glgqCw7t3oJVj35JTWh8lpehgvBWaQP5J1hk8m2g5bpMuAHC/wnu/D/BJdwsE26AcO2m3ysg/IlllAZyeWf73j6jUf5+M38baP3+w3uo+zTf7ma2MV+3/3bX2495Da63DzmvmzmfoV7HUM5V39dQ6vxP8LFiXIJRAaMCn7EKuFhUwNe2VDNYk5gySsgFONuwv/bS+cs4dz5VgUHphW4mc50QF4FJiWMoSxcjX4Jlgi0BzGrhz5p22JTAQ2DX0U5QRjAufcLNlJM30SG9trGJbto07aLbtQ6SxDRYgLgLJwA8PDgx4OEKZ8rXXRlv5kiTLys6Z585lIRGbj9qdAxe+8u7IDxX5nHCuldW12NUXChqCcRHxoYiIjKI19GJkAD2inMbOc+3PzqKs2kVBN6eqOOx/ZkNLb3BSx94lC7rrkhPuaD6q1PZBy7Mf3VFmXIof/zZbyvn9Rw6jYtZ2rR5S+gur4G5gZaSwjyCykxmZ8skh6tyWdfZ6oHWF5m4gPDw6Dj1skSDZWekIorgX0zjZJFJEw10j1GxXrMZSybRZmMmT4OXj79aZ/vGd9gPX4J1T/+rMmozXyw6mmHZXgtXixoc2rEZ/m4WGB09Qk2cyP0SAkQmRLYdPM88eDfQYBpzJicouX8bJ0JyiyoIcHOxbNYE7Dx6HkGBZMspS5cW27UPLcSeA2fgz8i6Nsm5k2kXqgzESO1YUqqcPfKKyihpT6CB2hXEMXu+iIz1olmJyMzORz3d2CvoZu4kcnTeywup6Xjq4ft4PyPpP8DzM9Oji/xc1knLysWRU+fxwJJ5nDSyp5y9Frkl5Shm1JlMJi3jBMNVsu8lPI5MDoSPCEQn5epNTuFotPFSpcng/c5Mu0Sztsm8r+mYtWjFZ1qSboBwbcQbIHzQjybjhXulAgYIH96duJsgXAedcubmQPsfBaD9tx+sMnJMfd3rbaOvd739mL82lOP3v17zGpifk77foUxEyLqDgfOh1GCg7YdyLf3v3/BGorGVUQGjAkYF/rEKWFt2I8yjhL20fSW/Sk8s0nCCV2G1RX4ujLTkNzu4ipqTrwsdLgw4WUcxwlL0NRetn1tL4bEmeE/PyEFySiYd1p0VWLalPN2F8uT4qBFsISdQpOFaa1OLipuqZF9wZVWd6umt437beWyRGgsr7+PtBncfT+zbeRTLl85Ai4Udsi5fpqy6UjHgEqs2dmQkMq8W4bkvLodrMLPFaQzWSRAnTKiFtQX2HjyHHXvPwJNRweXVTXBwduP3RoREj8Hjz3wDOzetx8yFyxRwFja6qrxY9WILSItmHvlhgmDp1R5r6sEeqPoidT59eDcSxk2BKyXtSccOqEgsv6ARmDpn8YA37IiKXIvqYcJTzp3m8feoyDDdMV021A3c8rIzFEO+f9tGjKOk2sPTW+1XesvFVV3M6PTFsrkY1k1FsG0qoOS8gkDXHntPXoaroyPGjwrlLdRYUbljEju3k0y4v68Ho8HKMWfKSPVze3sXCuh0fvpSFh59fDl2bj0ET0rHk5IzFdB+5slV2LX/lHImb+C9bG2jaoJjoo5Kheq6ejLqUTh6JhmPrFiAD7dTZTB+JAFyMcJGBCCVjHgAe79zCJhFGeFNE7hdh04gNjIEAWTKtax57RxlTEnPuQyx4rJy+Hp5Yjnl6CKBl0kKz0B/7N15ULUfyHUeonFcDY9vyzaJxx9YhhGBfpTXt6KozRWNDkFKBXKYLLhfUKjqDZd++RupFv6xd9zt3doA4Vp9LYrLagfV+Hrwg8hYjArc7QoYIHx4d+BugnD9jK/HwA6V8R0KM3sjFvp6QHegiYHhANQbXc9gkwI3OrfB7n7/7QZab6jAfbCJkuGNPGMrowJGBYwK3NoKNBYkoSz3gmZqRSZcerpt+V16uB3ISru6OjPKy0dDP9bMaWaO+JX0HPj5eil5uL+PB1lTd/aK04SNrLNuqGZSnysAXcO+zfyicmXoJv29DfVNZDfbMCVxFLwY2dtOJlZk6tJXbiGgXNh0gqEuEzCvqKGJGllSkS23EJSnk32t4t8eWnsfRkf6woay89+8+B4l7s5KTl1DAP/EmoU4cPQCJc+5GDc6kpnk49T11BKU/+wXb7GfnEZs4YFkzZsUEz9qzFgsffKbOHz4PB3dLcj0T+d51ilDtha6wV84fQze3v6IIhAfN2U6jykmdNcuYtx2YPsmRFDWLlL/qPhRZNoLCYojGIX2N0wgYNb7vs23FpfygOAQxo/pTPgRFVP2xed/1McETlzTg0KjUMZe8UT2r4vb+8Tp83ryvw/t2Y54mrH58v5YV6fBujEX1i1l1PSzl5/XJV8uNCvbdSxVgdRJo8Ip4+7iJIyVum5HTrJs2X+OruT+OJeajRH+3gTDQXQ4byeTXYGzl3PwMOXo+w8mcf7ERt0HAcBhI/zJlJfx1lkpEKs/X1ryd/ECEGM3ka27s2+/nmoKBzLVgoXGJMQgOT2bY6mZ94GGfzLhQgVGCM0A5WfJlZex1EWHfQWuVEsDo5H5g7DmAX7eZPytlBpCQLg7QfyZS5c5mVOrtTNwMwdeZw77w8ePilV54gcJzD04kdRixXYLa3cC9yj6AlRxgmTRrX1z3YW9fd5AuPhCDLTcURCexVgIYzEqcK9XIIwGL2oxesKHdavMWXDzHZiz0/L3GwFdHRgOtL+hsOsDgV79fG50bFlvIHBs/vcbnZd+jfox+7Pz5n/vv27/1653IwY7j6Gcn3k9BjvGUMD+sAaKsZFRAaMCRgWGUAEH6w7Y155CAcGTAOE29dWhHMAlZkrkzPVkp4XFFtAdQxn6JUqJiwmos8lauhNEeZHRXrduOcaPT2AUmbDNBNJitEZgpnLCyWAqKTsBMFG66juW78JMdyrZsvZQoP5nYjgVJyvSdII3a8qMiZykAR1EgpTDt6KBoLk4rxh5+SVkWZvQRWBWTIA4fVICwmJGoJtM5ytvbsW2PadUrNnk8bF4+fffgjOZ9FME2Zu3n2CPswNNx+oQFuyLq3mlWLFwMrO2pyHrSjl2nCzAwoeeUedzbP8usvT1qhc8loZoAnwHW5oJ1i+dOUmQaEGJ+AzkUd4cGBLWI1s/e+wAAWvXNWZpsr/jB3aqfuTIuFFq9/L7yYO78fUf/0LVT1+kd1z62etrajBqwhTF1k+etYBybI3cO7h9I0b5dyDG1wodDWUKEIssXICqlLeFDLW7qyP2nkhT8vwZ46LRzgmPqppG9XpooDc+3nsOI6MFeHfg/OVcld8uczCtbCuQ8/dyI3jlayI792bLQEJMKCrYCiDriSO6SMFteM8ks1vGkDDlsp0tY8RkfNkR6AvjbM/JHhkSFgTqEiFnSam4SM2F6baX9gOZGOB6AzGaakKB56Q8CwS8K8DdrXLFU9KzkMO4My8y6g3MBXdjn3lBSRnN5gLRyImdqwVFWLF8Pix5rB17DqPeLhDOvqGYPFVzmP8sLwYI1+7e9UE4ZTV3YlEfaHIyHJwSEVFd1oCKsno0NXBmSV4y9/wf5gnJIaytLSnpsEVAqAelPXY9b4bbkaU4zNM0NhugAjfFhGueKmrp3a7vTns+KPUfLPobs/Uarqn96JvroNz0F/O/93749rq0XWPMZvrDNdvpxmyOvf+A3YqBYGdPZ9ghLFdoYnK7ln+ECR9M0q6f62BgX14fTI5uvq05yO//840Y5P4TCrLf28GED7Tf69W0//qDqQj617b/hMX1JjD6198A6bfr3WPs16jA57MCtVWVOHFol5JJjwiLROH5LZg9LYq9344KHHcTzCg3crLgLW1WyM7MwvEjJ3CYkVI+3t54ZO1SHDqSxPzpBsyfPxW1ZLglG1xAli0Bs/wLb0dgJZJmTzLcnp4uChTZOJBhJxgTwzXVOy4mZQTn4mbdSWCnwyxdzK5yxwniLlxMR8rlq+xJdkYAJwHCwwII+umezc0FwAtAayXQryOYLiiuxFUag4l0PiTEHydOpqCOrPfYUZH4ZNsx1d/9r197kLFktdi84ySCA73U+UaE+ePgsWTMTEzA2lUzlBLg9Xd2UeruxPOi2ZuDn+pVrqsuR0hEJEZPnMYIMDqnM1taZ8PFMK2hgWw/o8w+/eBvSuL84FPPKRm5MNeSSS0gU+Tlfv7BGD9tzjV9xxJJ5uMfqKLFZNlHF3Zxrv/K9/5DTWYc2vkJXNw8FSsvx29rbSFrHovLKcmYOnMOHCybYFmahAO7P8WEGF+E+HsQ+Har/vniigZmcjeQeXZEXLg/XAiWDyVlKFCdOCYCH+46R7adrvV8Zpk9KQ7F/B7OyYm4yEBKt8XpnGOCRRdzPFEsCOsshnVK7SD4gr3kAvRNf1DfNVsAYcS1h0f1fCb3nr/LtjKxIBFyDewFl84HB1FhMK9dZOPyumSLy/gYSBquYxttl71ARv4uYy/jaj4j1K7SzT0cn+49otZp4cTMioWzlGt/aloWHl65SJ3z/qOnkEplh39CIkZO07LSP8vLkEF4iz4B9lm+WqCa7/GBFovSssFzwmVW5k4u9XwD7t92GelpZTTBaFWzTFq3zj++yF7kzWXDmT9PD0eMmRiMxEUxnOki8LlFQP8fP0tjDwNVwADhwxsXdxuEDwSiB5J+m1/dUICsrD+UPurB5N/mxxuMnR8M6Jrvc6C7MlA/+FDu3kCs/0BAX9/X9eo4GMt/PbB8owmN/tdwo/s4lGs21jEqYFTAqMBAFRATqlOH9iCEDty2Vp0IdW9UTuh5uUWYOHk0opj/LFLwivJqHD14CqdOXVRS89HjxzOyLAe5ZJ8F84Swj/fRdctgTTmwRpGyb7ypiUZnTaimDLiCX9Xs7RaJcTuZSgHe0gvuTgMvbxp+udLN3E0M1+hoLoBflm7uQxzWJVdcMeESOcVJgVrKTcsJnPOKSnleNQRZDpieyD5lHy/F2CtMz5OQ66CmGjV09E5JyyFLXkZw14kxzLYuoQHcT//rf7FyyVQ8tHom9h84q5jfbDLgk8dGEZTlcZLBFc88vpi9wV7YuvU4DeHsMfe+aTh3NBNnrzYhLbsUEXFj+XdnlBTmK0d16RP3DQxCdnoqtq7/K38OZq/4TGSnpSrJuYBKiUoLiYhBMet35th+Zb4medT9l/4gXHq/a6srVIZ3eWkRDuz4hARaPXvUi7BgxVp0dlsjPCoa6Wf2YtYoLzg3ptP4rhnbj6Zj8sgRiB7hg3PpRTh89irCg7wJejmpUliJx+6botzjT1zMUTUYnxCKPccv47nHF9FZPB2llXXKQC+OEvRgfy8FumVixYSiFajv6NCcz7VnfBkACo3zuzkQlz/1BeYCtgVkiyT8zKU0RpdVaiCbmwrolgkQD5rjBQb4IipM4uNA5rr5mgkLOScB3MKmmy9adJkDpeclOHX+EkH3bF5jnTIDtCawFwd3iUs7n3wFD9+3QE0qnOPPe4+cxtSJozBhzjKUdXih2+rWEjd38tPo8wbCa+sHcUcvKa8btCdc3gB3armSlI8N79BNkux3J9846j0h6OvWYPDey+DslmQ70vcC4yZEY/p9AQgJ+2xb/d+pe3S3jnMzIFyb1dTOdKhMuISL6Ky12k6fsexhvk1X3o8J76HIe8lvbntjJvya7UxMuPMtjiizt7u7TLgO7K5nkjaY5Fsqfj2muv9YvB54Hyqw77/PgSTvNwt+b8QSDwT29WsfbBJhoImDwc7d/B6Yr3OjCRJZdzAWvf9r11vvbn1mGMc1KmBU4LNZAWFOhV21ZF+3j483ss/t4D/KnSqKbNzYWKSmZmLpMoIWgueTJ84zx7sCsTHBWHLfYoIg9tQydzrtSraKnsrJLcCP/+0r6CSTqSAz/30WMCW50FYinWaPtkJQlB53ESiXspe7iNne1WSs68lc1RKkq55eAnEB5V5+ngikq7YX875JVSqztzaCL1Fw2oicmdJkMj1oqarFqbNXCCKdMGpkOFnhVrHsUgZguhmcgE07AnVZigjGLiRnE4jVsjc8HxPGRGHFyumwJUP//qtbcP5Spupzlj7o+TNHY+3Ds2HNY6ZlFeLMhSwqBqKQTTl2Fg3ELqSXI3HBKix64Cm177yraSS3NimTNk9vHzq9FyNm1Hi6m8fj3IlDBMulSGBGuYenD13OUxBPwH5s33b2bntSRp54zSDqn/d9khnusujyd9lnI3vUy8vLCPDj4GTVCheretRn7Me0saEqx1x6qrcfT8eUUSGIYs73xn2X4O/lgkVzRqOxtgnrd57DvKlx8KXz/IW0QmTlV2DG+CgcTsrEOoLzpNQ89lI3qti3kbz34UG+KOckCPGMul+OnDCJphqhjQy6yNo1llrrM1eLDsgFjJv6z/UHRyH+pD9cmOpNNNaTdofgAB+qFWi+x5oL2y955Pbste/ks5tkui+aNVW1O9TTe0A/hqgutNxwC5PE3kwvye0kl15yxw+fpGs6o+nEFV2XrkvvujixX7qcwfizRaqXPfNqHs/nIMbER2ERM8XLmy3Q6ByBTlOM2Wft3T5UEN5ChcM/w1LL8TPQYnEvgPCs5GK8+8pxvqHaaHghRhe3HnubX7wCZ0ppZMXZrlZ894X7Kdm5cxMO/wwD6k5egwHCh1ftuwnCB5MzDwZiryc9v96+BqvMzcjRzfcxFMA+1F51fb+DscyDsfk3O6Fgfpwb9bFfbyQNdJ5DYc9vNNEwvNFrbGVUwKjA57ECjWRR3/jDC4opDCFA27d9MyayjzuUZIlAqHqCrTlzJysQXphPN226ea9a/QCyrqbg1T+/hbFcN5AGbQJopN82gW7XU8met5Bl1GXk2jOF/IdflEI7UIYu/doWYqQlbKpasxstdDEXUF5DMF5WWqkk4iIXlj5ib4Lx8BA/hI7wows7+5wpO28ho95J4GVjZw1bgrgOcd/m+sIICCtqz970boL2JsWaiqcbIR+/S4yV9KK38NoKyquQmV6gTOLkfIqYI/7ouoXIJ8D+5NNj+OYzK+FHibrsu5FgdtuOUyTWLfDb1z7VTOt4nBF8/emvfhlWHrG4mJKDssKrPK9WlBTlK9fzmQvvU0MrPztTAfGlDz6uGP0rF5Jg5+jE72ewaPXaAaPNxITNxy+QQH6c2oe4nHv7BSCKGdYXmftdWlKIeUsfQEFuDvLP70K8Rw0su0XO3U7mO1ipW9sIjHccExAeisgQL2zan4LoEB+MjAhgJFwrth1OxYJp8fByd0J+SQ2N1/KxdOYo7CYT/tjqaUgmME/OKFIRclPGRGIEo93e3XJMsc4+7P3OpHJAlBFPrJ6l1mmnakEDxwLETeREjzxcbrxoFDSWXMaGRJ0dPHlRmfRFhAahqLic+fCOnCDJxsxp4znPQlVGYYlaT8zUTjLze8WiWQiiQ3ojlRYiJe8geE+mm3pIkJ/KKRfwri9yDHuT+d7W3YcYUTYDHWTLhQmXiRoH9qRn5RXSA6AQ61YvUUBfDNsEhMdEhOCRVYsV4O+2skO7exTqLN0/cx8VBgjXbplFWXnNoEy4C3tkbvfSXN/CD9xDyLlapT48TKERAx5WfSzybEVeogQl/NCQ95EuNddcB7VYAEVIXodFV0Q7/yPSjxmzI7H0kTHqQ8hY7r0KGCB8ePfkboHwm2GLh9KLLVd/I/nzzQLX/iz9QBW+EQAdDvgcTOZufo2DMcs3+nt/1nuwyQv9WPo13+ykwvBGo7GVUQGjAkYFblwBcfr++J03MGVCHPZs/RD+fh744U++gbdefQ+vvvkRfv+bH2D63GkElW3YtXU/QiJDMXLsOPzXv/8SC5bOZm71eSxeNgeXr1xFIIGYRILNnTtJAZkuAmXdeVsk4F0EZ/bs4/508z786X/ex/JF0/H897+ClHMX8PKrH+GJx5azj3k8ATZ70MmWSx93PcFvTWUNCmkSV0yZchP/JhnhIexNjo0IhDuNXS0kc5zry4OosOSaXJkM/5HzGBUbhjhKq7taaNJFSNrO85JnVwFpdmTmbTkh0MJ1M68WooyS9fTMQgQH+2DmlHjYkIHvJEu//qODSMkswPe/dj8uJjM2i6C7ioZjtnyGDaZMvbyiDpfSCsieV9HF3Q0+sYl83nVCTWkuLiWdwOL712H6/GXqZlxgzncqQXdEbAKd41sZc1ZK47fVqp97oEWYcHcvbySMmaRe3k+HdTFeq6uuxIGdWyl1D4WPfRP8HZvIzp9HfIQP60bzPDL/42MC0cEHunaqXXcdy8REgvLIYC9s3JuCmDAfjIoKUGzzx3svYfH0eEq+nQnCq/ABmfGYMD9cZC3i2BvfxNqVVdUrhvnJFTQpY313HL7E+zeJzu1+OHroAn712hZ88aG5ZNTFQM5C9Z0rsKAD7h5pui5R1/rFHag2kPu8adcxRHLiJ48AfOXSOXChiduGrfswbeIYlQufzZaHrbsP07k+FJPGJWD7vmNYs2IhfBlNl82ef8kPnzV1AvfHCR6JxTMtGvZnvznvlRjAbdy2V40NyZwX2bkYBApzL+76ElHmTnd0eQYWZ3xRSkwcnYCpk6gY4ASRvF5SUY1BOmyUAAAgAElEQVR25xC4hHGcfoaWzxsIF+PIgZa7DsJPH8rCxrfP8gNIZgqvlRD3tmvzdb5BLNlLY8m+bgHZataKs0fys8xiKlmJSQ0s/TqdJrfC60FriRNwcbXD1380H57+lBgZyz1XAQOED++W3C0Qbn62Q5U069sMBUzfaB3Z1/Xc0/VjDQSihwJ0B5s46D9RcDN3bbDz7V+XG137QAqAm5G13+g8buaajHWNChgVMCpwsxW4fJES84I8RIW44+C29/G157+CQPZ2//aFPxDcFOEPf/opE8ic0NlSj+1bDyC/sFT1aFexR/jZbzyJjeu3KEJFHLAXL5iKgPAQVNNxupmxU0EhBHkEvRJZ5sbXWykTd6DE/OUX38F767fhwVXz8a1/ewZHdx9llNg7ypTtzZd+StM2J+VsLTJ22belqVWyjeCqmWCokOeQyXMTYzRxSg8PDaBEPoSydTdYElxb0jk9jTnVP/vl35R5W0IsM68paRYDtzmzxsHe1JIsgF3YbPk6cOQijdt8EREdjLM0b8vKK+P+XBhfFYG/vP4p3ly/DwspTV+zYppKSlt631R015Nh5/OxALS/bjiEID93zJ01Ch2uwTT2KsDJi7mU1XtROm+F4PBIjKUzurDH77z8G9angez3OtYogtFvA8eayb2UiDIB6HGjJyDz8iXVu//AE8/Aga7nu7ZuQlfBAdw/xRs5xWwXSCnChFiCZvZue7o6EZD7KvdxAcTbCcInxAUSVPti88HLiAmnwVq4H6PYWvDutiSCTyelVZCaCJD1pIrAj/3wdmwjcGSPvh0BrEyoOFNF0Mbn/VfX71cO9G7cro6KhFjGurmy7pPHRMObvf3ikq73g+tAWO8RF1M2K9ZESLkO7utsSgaVuc0K/EqWeCjdyktKK3A5M09F1QX4ebFfXBzTu8i8e2BG4njGiZ2lvLwSa77wMI6QsS5lm8TieVNV37qMTxl3Im2XcSSO+yIxl/OQaLPGxiY1rlT/uIwBtjZIT7rk3TfwNRXNJtF4PMcOTiQpxtyk5hAfA4lPC4oehSprKg1stBaHe30xQLh2hyxKK+oHZcJdTf0qt/NmvvfyMZw7la+9NwZZhPGWDyVbW5oc8M0rfRj29tqbpauTwFsYbP5NjKjE2bFFZt04iAXYS8yAuUPhQIeQQ69+dDymLYy5nZdq7HuYFTBA+PAKdy+C8P6S5xsZrN2oZ7p/ZW4GWA9U1ZsB4fr2N2LpzY8zlP7p67Hlsq/rSfqv10c/2CSBwYQP7/1lbGVUwKjAra+AMOFnD36C0qwLWLl6nrLQ2r79IHIpPS8h87x08QxER4dh6rQx+OTjvQRtDVhIsHPw8GmMnjAGe3bsJ/BpU0zimoeWMG+7AdlXCxSoEvmwDYkccbMePzYOY8hUMngZGRm52LR5P+LiwsiiL8ShfYforn4WkREj8CSN3dq5P72XW7ti7bFZ4snk2VUBOOkHJ5NdTffz06dTcPxMijJ8W7l0OgLJZItMev/BsyglUC8oLFf9wo2UXrfSsXz+zLGUnC9CE2XvIk3vJPhPOp+hHNmnLZmM9KQrOHvxKvx83JBXUKH2Kyz6mYtZeOz+mSrCbOGs0Qp0Sr2Ky6px/GwGFkwfiY92nkaAtwvjzyKxcX8B/MetQMLoMSS/XsXkGXPhPyIMH/71JQSHhmPW4lU3vKHioh4elcCM8yrmib+lzNwS5y6Ht7sjDm38MzxQgTkTRqC8ugl7z+Riysgg1Da0IjTAk6y3BwGlPJd3YdepTMydEMHJFm+8teWsApqejBQrLq8nA+4AP7L+MongQwAt0m0B7gLgJSpMOZmrO0KjO4Jxed5/+qdv0EQtB3GUtEtcWSKN7L68Zh5mTIwjABbndHXHFBPe2x+uyc/lJkrd9x67gGKa40kk2Sy2MJDiQ9KldLq1u8BXvADc3FQbgjDXwkCHjwiCC3vBm9lGYEtZ+p9eX89e9RoFoL041qTlVdoqxFG9meBb1A4CpAXsS8+4+FM5sp3CwYGTChJzxwkGG67bwDFdUVWD0OBAOs3T/Z7nL2BbthPzOXH4v5CSrrDPwrnTNQd/kd1bWKPEMghtNve+PP3zBsJlYmigxaK8onZQEO5Mo4Dbvbz4s53sHanuCas3P56aceT7RT40ZeC2sKdE+mqEuW7nh1N0nBdmLI1kf441SgsbsWdTCpoaOVjJqNdUNfGNwCgKbt/Rzpk3kYMMcqXyfp6/LA7L1oy93Zdr7H8YFTBA+DCKxk3uRRCuX8lg4Fpe19lc/ef+V389mbX5utfrMzc/j+tVdygmaObneT0Qrx/nRjJ28+u7UQ36X8dAjuoD1aF/DftL2WW/A/1teCPR2MqogFEBowJDq4ClRRe8u69Q/t0IL0p7i8uq8KtfvEyn8JNKplvGnulFC6bhj3/5OXZs2cV87VYVByaM+Jef+yr7wv9IlplZziqiqgNR0SGYnDiWANURP/vZn8mq2mAK5byXmCk+b9FUTJsxGW119fjOD/5buVj/4Q8/xP/7z1ew58ApvPqnH9FYLYrMcgMBt974KMDbxBqZpMN2EufLP+VThnwlIx8tBPwCopLOZSjCaMGs8dix9wwZ0wTMmDwSQXEhlG6fwD66n4tp27JFzP6eMx5dlBcL+M6lY/r5yzmM3/LBAkqsq8tq8OpbO/CrnzxF53YnHDuVSjl0mWLmVy2ZhANHk1WUWTyjugSQXeVrmTklCPT1QNrVYgLDesyeEsP4r3oExEyAbegcTkowe/rjd5UDetKxA5woCMO0+TeOvjp7/CBBdCu2b3yHZmyL4ekbgvLs87Cqz0SElyhaNUVqWJA7Ptp3RQPhnGyIJ9Md5OOqnsXFxO7Tw8wm93MloG3HpcwSNYEwNjaQ23nDl4Z0YqzXLCwypetKeNDT023q6xbujUV3ImsvAP7xH74KNwLeqWMj8ddNRwjuffH4yplYPGssWfB2FU8mN6k3cUkj96zZ3+1Bd/WjRy+QAc/EEw8sVGz1pSu5alxJrrxC8CK3Za93WUEpPtiyj/Vr4kRDLdatWkTjNl/U8j6u/3incttfMm8aRsdHcoLATsXjpV3NRURIMCX88crVn65uAM37dh04rnrOo+Jj0M0INJk8kumeEyfOIbegGJPGj2ScsjNVH62sB/PsCcald1wKIq/LOYQGBWiO+1yc6HAf7O+HJtcINNn7D+0Nd5fW+ryBcFHfDLTcdRD+mx9vR0lxrZq967PwDSc9EwK+BYRLT4WbpwOWP5IAXz97/PonezFtUjDWfp39HjRaKMqrx4oFf8a6R2fhq9+dTXfNTJw5nKdYcDFlENAuzPk1SFwj0TFveTyW3ywIr9yK765Kx5eOfgcjzU8++XeY+SzwSv+/m62T8mIins39KT753Qp4IRkvzvgyNvQrwZpXTuJb0s7Sf1HH/TlC1OsDb6s2SdT3f5feZbfosAYIH14h7wUQPrwzN7YyKmBUwKiAUYHPYwU8LUvg40BXcrJ9bZRV2xLgCpB5/93NmDRxNI4dP4fp08dhYuJErH/nY6RcyUIRDbSEHfziM0/ho/UfKuIlLjacjur2iI5hz+6MRHTVVsGS6+QT0B4loBcz3tzcQkqrGZvFPuz1H2zDihVzyYTPxG9/9TrmMF98+tQxEHGvACB7UYbyebGLQEkkxtIKKXhK2NK0rAL2oOcoACau51VkRhv50L1yyXQao2VhNOXnh08m40p6HkYmhCEw0BfR4QEEm86wJUPuQxa1i8BWMsTf/vAAsnNLkBAzglFVHpTCOxBUl2ISweW0qezbpmu7LVnbKjLql8j4imt6Ca9J3MDvXzaJ7HkH8rmfLbvP0i28BpNGhykmeOGMkWR6UzFldCh8g0JQ5pyIzNx6bH7vNeWaPmbSNOWMfqMlPfk8Xvz59zF93jI8/tx3UJ66FxcPvM/Yt0YCaVvKy7Vc8xFs7/zdO6cwc3yIeoZPYG94SIAHTc0Yt5VeSsn5RQJGN4yO8kNsqC/8KTWXnuxmmra1ioKV+xC2WJ7vtUXv3RZArrHZwohLRFsDTZ0f+/7LOJOcA1Hw+rENYDrd1MfGh9FNfbqSoguGUIpaysilF1tlcvM49WQoCyWTfddxfPMLq8h6u+LXr24g09+gTNemTUjAWJr7FVGF0cp9JF24rM4rp6CEQP0q5s+YSMAdrQC09G9PT2QfOJlzasaZb96OjKw81R8upm2e7m70FGjkxEuLcnavqKpWSgrJIheZueAVze/Kksy8g2LOJTfeiuNW8s/l/OV1ySf3EJM//lzNaDOZPFLeBNxm+qQx6vrqbX3R4BjWO2F0oxt7h183QLhpVFdUDh5RJpEQt3v59b99ymzBumsOI4NcPsxsCcIFQAeGuuPp70yEs30b33vWlB6Vw51vtrGTONvDkdhMG/u33zmKWdOjEB/DNwBnoM4cr8LfXz7JSSf2VvDNI7EI0sNhvsgbQEDe3GXxuG+t5vY45GVYIPxa0Jz4f7bht8uBbd9ZjowvCbCuNPv52rNRAB5v4BV8md8fwZoPchG9+UUs9zJbVyYC3owxgfwhX9E9uaIBwod3WwwQPry6GVsZFTAqYFTAqMCdr4CdRSMCrHOUzFuJjU0PaNYEFd0EwtaOfCZlXJmYpEm/bAUlweJcLc92dZSdC7gpJzgVZlAk28uXzcKuXUewauU8FTEmz4pWZAvfeuMjLFsxi2C1Av/5f/7ALG1nMq6d7J+egJMnL6n85vf+9oJidR3JWtoRjH265SBN3hqQOCkBkeFBsCPAl3P8YP0umqflU5Fpq1jqekYRRbMfeUSIPw4dOouZiaPw6W6y+BJ1xm3WPjBHEUOX2CPeyPP1oNw6QdYnUM9Ooyx+yxFUM6YrcWIMQZsTXnxtKx57YCbZ7AbERQdhPFl0adEURl+WUhqU7aMR2clzWXhyzUyVp93OSYIy9shfzSshQK9jdFmpYsol4/r+heMYncY+6k4r1PnMxAcfH0VRbgYWrXiIJnc3bsl87/UXkZF6CT/5zauwrT4Pj+rDKKU6Yf/pHHU+2UW1NFjzwZJpEXh72yXMGDMCmQXVWDAlgv3Vbdh3OlfVekJcECKCPRnVJW70kr9Nplcx3gSaPRFimvmyLiHvBeKyjmxFoo4AVfLAxZgtm07yDmSrA33cWYcw1csvYFXWEwzQ0NDCejE+jTWr5qRBZU29ev6Xc8jhtg9y0kRi3k5fzGBfeRPvTytGRodSdh6ggK1kyIs0Xfb1o1++ovb/taceUvFiVdyX9Nq3ETQ3EmCLEaA2kUBXfOW4Tzk9x7BMAthRCeBAwCz7km3kYqTXXcC4EI8yoaRqwC8ZN5qZoKYGUNfNyQetPUJrc5drUO8YIewlXsqk+m219USdS5TCTPfa8nkD4dL3P9BiUVk1OAh3cLj9IPy/f0QQXtI3xFwGlbyxbAnCVa6iyFfYD/7Fr42ibMOXbwA7fpC2o7WiAk1F1apfwtbRFs6cWbSwo3skJelW9l34tx99SDnRaXxhzVw10ymOihKNYM6Gm4Pw5WuHKkdPxh9n9mWu16x5BBs2rB9knD+Cl4/0Y8uvWZPA+7vLkUkQ/vxI85/7rli57Vu4f+8ibPox8MLqnyP0lTeAZ19D1I9D8YsXgJc/icGbq8nOvwI8RxC+6bfCtH+2l6GA8B5LATNvgd7t+l6/3pWgzP3U53i/nHBTkIn+QdZ/fdPavd0NZp0O+gdjzxHNXzMZafR0ReivqQcOcBZT+0f1Vi0O9EgYynKlvHYoqxnrGBUwKmBUwKiAUYHbVgFPq2I4WdTC2oImWn0WTRUpwEYUksJqChMtRI3KgFZfFmgnOLfk37rEcZxA1J6g6cyZZKRl5OCxx1egm4zo1m0H4UB2OS4uAru2HcakqWMpRT6LYD+aibHv/PCRc4pVDKXLtivB+Xe/9ySB/Al0k9WcTMf2I+z37uRxJJqskVFjiZSX15CN/P1fNmDx3IlYMG8SnL3d0cLn0pRTyUhOzUJ8bAhefHkT+3fH47mv3E/5O/OkxUCNsvXLV/KQQgm7XNf4kRFkPsnOEsRNnxpP8H4Gr7+9E/ctnMRzK1O9yF/9whJEkTkuKa1GoD+ZZQI6kZLm5pdj54Hz7D+2wQKy3oEE3SyYmqAQI7DtBy4pmfXDyyYoWbMASWnZ3JPC/vOsZsxdsgy+/pSzX2c5uHMzdm35EN//+YsItC6ExdXNXJseTXw+b6IX08GzZH0zyhQw/PqaiTiXVoqYEE/sOZ2tJjMEaI+N9lMGbdJaKpMR0uuttWX3Bd8m9N3DemuPZZqkXIFyUy+3/CzjwJ1AWHrz9d7xhqZWVNTQNI893hWcwKgjAJfzkux2N6ogxGDNmznkHmSvxcxt//FkFDCGLjI0UNXrFy9voLybps1PrlK92sKYNxGUi7ma9KYXlpSrfu+IkCDVky6xZAK2JT9cWGw7uqzbcjsB1DJ2tevTr0GAs1yAuojeS5OXTYDahLHVH/o8A/frrO3dpfbwa+7ELtu22Hqh3jmSY+TeAuJDBeHNLf8cOeHNzfc0CO/LhMuHqoODDRrr2Ecyxg8LH4jF7o/TkDAhiLLxONTRsKP+aBYsczvg2GIFqy5LtFp2sA+iG9YJLvBknmCXQyD+5V9+w6xAT6x9aB52rr/ID2gaQjBqQpzT9aUvCB8GEy6Atz/ATvkdZlGOPhjwFib7uR7t+VT86BNhsYcCwrV1fnHSdPaUm2/6bRjenfkasAacBDjRc11qUiDPAOED/XtigPC+VTFA+G17pjR2bFTAqIBRAaMCN1EBV4sKeFmVqMlxNvJqVJ8CXiaEogMxYfzUn0xgpmd2W7fs0l4TQqeisopspbNiFSWazJHs6HGCbSvKpKfMnITi7ALUEUhHsH+8icA4l07nB2nM9oWnVqCYbPnunUfxjW+s086FysrX/vQeGd8yLF0wmRL0emUe9u6GPQpYfWHdEvanl9FJOx8zpiQwv7yQzHkgrmYXUf7cjq89vZpecAThiukXFpZO5ATgaZSqnz6fSaK/CzFkvINH+MCB4M6JgPHV/93G17JozOaKr39pKQ3CnPH3jYfZs+ysZOoBNDETf2JxZj95IQvHTvN5mfuYPTUGDmRe6xsb4UiA2EWqVICklFKyxeX3Y2ezcSqzEROWPs3rH5wJP3fiIDa//xZWP/FVJMZ7wjrz/Z67KqW3pVTanvnoF7PKset4lsoFFwA+f3I43t+ZQudzLyxOjFSws4lgnByv6Z7q91eLCOsF2rJ7DXBrMFUqpvWBiyxbAK+wx4rhbm4jSKa8u7aZCoBaVNElXSTtNgT6ArB9WZ8AX08y144oLatVoHx0XChrb68c1WXSQxS34oReSyVDOdny5Iw8KhGcGY0WTGGtLdwYQ+fGSRkXusA7EXy782flpi4pTGSmJRpZtY7zfJQFlYlcGYwMuom3hNmqvbXShrsZ6yS/yXFN+cwW9FboFga8mw7rjiFoISa6lxYDhGt3464z4b/+t61kwntBuLwHZfZI3nbd/IR67jvjETXGjfEJDrC05QfIpQto+DAXnrWOsOd6lZyxbOHMoRs/GF1s7FDd1oSm2E74PDYe3c7hfJO0c6awDS/94QTOHq5gj40z+3UYB2Aajb0gPAH3PXJnQPg1bwSRtZPVPqW/kEiJOciqK1Z8gLeNAvm5JvAurDyZcAHyJfy7zn7LOgYTPuBnjgHC+5bFAOH30j9NxrkYFTAqYFTg81kBa7QgwCqXTHi7glsaqqH8XDqvNdJQY0HlwU31C+ugTVbXIJrGMPZKcqWSkr8tLLC8JiSP9E07EEjxAVE5kkvvr0h9xalc+q2bCMSEJbbmc2U9JejvfbATCSMjMWvKKLTxmbOV4HX7tmMYRclzLvu1yymLLyRYz6WUeUSwP0GbNeYsnMI4r7Nkqz3Zs9yMhyhDf++DfXhw+VQy7I6KtVfnqzKku1WPOpEx8rKLcfZCJsFiFaPZ/DBxQgwq6KZ+ITWXLK0v2fJQJWEWabk4oF/OYHZ2hD9mJ8Ypk7pOXh+JaWzcfkb1aS+aPZotmoGcZGhULLtMREitRGovvdqnL+YQcDJerSsADz37k2sGntQs9fwZHNy5CbFjp+O++RPgmP0e3efp0G6SQsv5i0mc3KCD5/Io229B8tVyyuqb8avn5ytwLsrW+kYxSNNl1XIzTffSNMnSF5ib+r5Nr1lT1i2ycXEHbyLAL+f1FJfXoYyTIDU8jrDqLrynIVQAuLs50rDNni0Irip/24r3Uhybc2hWt+dYsrrXIlNvInhv5P2UmtiRyRY23Z1u5MKShwX5K3ZbWG+RlBPSEqjTX4py807K3yWlScnBZRz2MPQaSBZXdA1hmUDzTb2dtckJjlQdpfRsTaivjXMCbMmip1sBfxdXAk5qEGxbsFVDQLe0bMi69S4jadAWyox4+mpZ3VvRZQYINw2RqurBI8rsaZ1/uxfVE94HhGu9Lg01rYxLiMCjz41EW0k1bFzd0FSQg6rXL8On0QX5bXV4Oy0LJ2hIUc8PswD2uCynfOihyDB0t1CCwdx63ydoxtFqxzd/B0qbLPHUmr8hMoCW/y52nDXjG48zgeZM+PBA+G4aoJGBXvBThL7w82vM1aR+U34sPd+9ovDhM+GyN00Kn/tjOd5ugu9nkLnaBMIhYN7EzBsg3EzC03cUGyC8bz0MEH67P+WM/RsVMCpgVMCowPUqIAAiwDobdhYtptXMQLiAC+UKLSBDvkyIXDXKihSdoEd9mYy8etChoiQV0LXQ+8/MqMluBWBM0mATMyM5zcIoC7PcytgnJ4I1MXDbveck7l85G540UqtnL/f+fad7jLSKadq18r4ZqG7vxvF9J5Q5WOKUkThBMzZZ7AkCV6+YgQ4+qzZxW63VUp8o0EC4yofmQR2VAZwFe7krkUyjMTFp8yeQHz8qDMERlErTpK6RrK8jWzBtyaKX0ISNbaUKoMsz7Y4DF+nAHgOvQE9cTs3Dnn3nKJ33wX1zR6vJhyaCdyvuX/yWTjPS6+TFbLqou1GKXYPJC9fBf9SiPrepuqoCB7Z/zGO5YhbjsGJbDzCGLYfychuV/+0kPfNE/cIEJ10uYQwaWfhwb4Jy7Vl+2bRI9VorW0F75NimPmcFws3Bah/WW+KHoXq8hZhrZD95QUkt8nie5TRNkz5wZ+aFe1MN4E8Xcy9KyyVPXIC5MNzRYX6cKNDAekFxFQqJFWooKbdnb7cLzdzkHrtTmu5JIzZhyCVXXuLOpIbt3HerSXauDxfFxtMkTu/V1s9bmzjQwbaso6k21N/VD4MBcSEaeyeRelnsLm4pQFpAtfZlqYB1u/pZgWyCbksFwmUMcQyrlkptrGt6AW1ps/ZCuc9CdNp43HMfPp83EC6TVgMtFvcaCJc3gMxaqg8JBwuMnuyJJcti4WDbhrL1l+CV3I301hr865HzOMM3oxVlIDIz1tzcwf4fOzwZHYAfMVJAHAUt7veG16xRyMooxx/+shcbN6YhyNcXiaOjlExFnAvlQ6/HmO2mmHC9L1yXk7O818jQtXVAF/MBGe0+d2QocnQeQqTseT/Fywt247kXThDga2C8rxyd5yQ94nsNOfpAg94A4X2rYoDwe+7fJ+OEjAoYFTAq8LmqgLdlAVwsa0zstgAKpe3VmHD5WX2ZwLgAENPfNDBrkqbroJwyYQvpgVWmVxoLakLbCrdotLoGWhRIV5XWmM3ev5vW4+vCkorbuSySAS296bmMqjrD/O7JE2Px13d3YCQzxufOnYQtWw9hFs3Y3MjG7j14DiFBjK+iadyDdOmWrHIBisKCC+jWJwYE8IuZXC2Za9m3OyXUyhuJkwqVtY1IyyygA3uhAvczJ8Uwq9qVMWxtdIHvVM/LwrwXFlWSgW4kY56H+5dMZD90A5Kv5GNM/AgcT8pgtFutMmUL9COhxX5pR7Z8HjqTgW/8xweqp3t8wghmWzvh4ae/D6cRE3vGXns7M9ebmpCWch6xlmdx7MR5Gpo1YfXcGIwM98HJlEIkU4K+kLLzfEq9Nx/KpAeTDQEvc9oXxNNIzp/X36z17uuLAqbX9oDL878lga70i4vkvJ7AO4e+T7kE3/WMORNQH+jtxmtwV/JwqZkd74f0xYs0/cSlbGTklmGEn6eKqBOzNemJF0M1Py93buepZORqO24jvdwCW9s5SSPpSSIl1ycKLBSb3Sv/llPvkcubge4eE7metgmd4deczDW231Ipe7WFx1BjVwfYbfxdvgRk86tLQLa8JhNEGvPdTeZbzNg0gN0rQe+NW1MnZ9p/X4l6h7Uzyr2XoOMeyw43QLh2u+46CP/VD3vl6DJ0rPnGsaZExtFR3AMdUd/ShC99PR4htp2oez0Dzm2WePboaWygfGYyMxG/+s3FCIv0xcG9l/HmG0fRyA/kX06NwiNkvMsirBD0zYl4663T+NkvtsPX3ZdumnSjZE/HBImv4AdFGz/wZFDPXZ6AFUMG4SYJ+CuLsPdZ855wnaXWmG8dMPc3Rxs6E74NUW++hdDf6qZuZj3h0g/+pXTcv4f4e0OuiRHfhQV6f7rBhBtMuGHM1vuPvvGTUQGjAkYFjArcmxUguHayrCcp0gW7liI42rYTtEk/qwa6rwHhPaBc5Oc6S26S6qrfTSBbQ06U4xKUE3BZWNL81Jpfsm+TjFhjOnVW2vRdgXrTdL2JChW5tURGCatuqf/M9cR4q4SGXpIPLq7ql1JyEBHmryToIwK81KnExQSrCKqzFzLYEumJ5TRasyMbLrJyjVkFDtMY7PjpK6o/fHZiPKaMYz45e5VtbCTLmr5HJI3OE2Seoyw9hCx34vho+Hg4KbCZlV2Cdzcfo3S+mf3Ktlg2Z4wClDv2X8CX181iBrg3Ll7Ixu6jqczRDseMCRF8zrZALZnhX7+6m1FlZSipqFeRYb/43sNA7ANo6vbpM1Yyjn+M+rQduETA7ckJBm9XB8wYG2HcO0kAACAASURBVIytRzIQz1iyHCpaY/l9E7PBQwPcyazXYRbjyRZMDmNOuJiimYNDE0NMYClgWyYS5D6J3LuGcWN53LaguIZS8Q5OPNhTGu6JEJrQudBdXhkscz1xjhfw3cbJjFYa7lWQ8c4uoAkbv3fwPnlwIiOcCoBgHy/YU8au5mqEgZe7zcxvkZdrLuMmcH0NsJYX+rLZGghXg6qX4VbsvfxdgHbfbfgXE5jmeBag3dXKY7bxZ7ZbmOTjCpCbut01NltpM3qGX983rGlSQJ9UUsdUR9HGuTKs6z03db0cv032Iah2T+TlDM2s9058SBgg3DSS7jYTbg7C5ZRsOSPX1tqNsFAnfOnbUzhjZQ2brkY0XCiCy3bKc2prsHb3MZohWOCdvz2DmfNi0MFZRmsXd/z251vx378/iGUJAfjzhFg0u1vB6akItLu6ot3aBRdOZuHLT7+vBqIne3ImxIWzF8hWOabPv+9mQLhpiKpe7n7GbHq/tnIr1/u2+w5pAeFvRgtQL+7t5+5jzKYx3m9Gv4EFe2m69uN+8WN9dqf3hIss3QDh5j4Vhjv60D5wDSb8TvyTYxzDqIBRAaMCRgWuV4Gu9hZ4NZyAGw2xtKUvENZAuann28SA94BwFT9rek1lXfUC6x62XH8o4DOgxpQzOkqBcn6RPVfB390CqPTj6gy8iTXv4cwFXAneEck8XcbFAZsMtwD7LsrNz6dexaXUbPaLlygA/Y0vr6RzeZIyctu4+TCW0CXdz8+D0WaFEkKOLK6XnJaHZ59arFSgG7Ycw8pFkxQAFcbbBPvgpH5vx77jqQTexYhmL/iMaQmqj/z19QeV7H0ue8NzyQDXEpDPmhJNMB+OerLpsm0dTcje33pa9Vbfv3AMQa0diuiyLo7q58mai2mxyL6XLZ+DbJt5dHrTEpKsGR1XsOcPSE3NQFpupXouj6bpmpix+Xg4Yv6kcOw+dZWguZ0RYA2UhDcgIshDSdbvmxFFRptmcCYQrrVSU11A5lrOQ4B3OZn1PIL4PDLejVS1erg5IHKEF/fhpYC3PKO3chLj2IU8FJHRHxMThNHRgShg/Fp2QSWl5kx44f6DGE0WEeLDjHIvJTdvYa3aKC3XpOQ6qy1XpEnIdcO33td6ZeUKcJuzy/r6CogL8DW93iOhl+OIdFwAt7DalP2D9079TGWuko/3V17IeclEknZ+PdJ25fYvk0amVgsZmxyjMonE7CfUcoKkiwy36vW2YHwfv7q4vhixdVvYaMBc8tUVQOckAY/fJdv3TCLc/c8hA4SbQHh1TWNvA0G/+2JnR9fG27z8kkx4maknXIa2zA62sKc7IswO3/nReGWAILNaTWc5+7a/GruqSvHU1uOUuARg88an2fPNNxmlLq4jPHHybCG+8MRGhLE35J258cxx5IB8PAy2nvawZ+9HekoJljz0LmfdGHHGwejCCIFx8aGqD2T6oiisenTCzV3tQCCce9CZ7jWDyNCHAsJVFFlGKFlutpubua+b/z3qx7nIDH1GiyhTveF6bJohR1f/fA8ysg05et9hboDwm3vbG2sbFTAqYFTAqMCtr4Bj9Un4uBA2EBwrcK3Lw/tLxdWhTVJd+YfeJFvXQA7VjSoBx8SQC+Qzyc71bTSpuwmwq4Pw6ZOMcg9TbsVnXwXOTb3mOhhTrLzek64Dcw1Uyv6EsRfQbU+pNHso0c5ebQsqO2v4/X/e3IIwuqTX0UjsG19ZhWbmUP/ohbcpKe9QIH40873DQv1gS2AlgDyKPy9YOhl1RRUmKbcYg3WqOC5nMtEVBM8HCcYrKTuPiQyAMwGvPcG05In/558240trtWzxUQSs0wnEm2lC5kHALGDv451nkZ1fgbVLJyA4zAeNzBQXkF7D9f/+aRIeWjQatr6jUeo6R1Xao/4Erp7YhFSy4Ll8XhdzsohgD1XXuFAvMuHeSpJeRDZ94RQei8y0lGzbkUw8MC9WSb1Vtbm+AycKnNnPXk3ztrS8asrNKTUnSPcgsy4MenSoD3w9XZTjuRiwSeSYAHgB48KMV9GEraiyHjkE3+18LYDy9MgR3pT9e7M/3Q7NnAiQLxFzq1gw0fpz6QHiAk5Nf9GAr7xoLj03rd1PXk4rOxMot6RYQQC3HEHr17Yk2NaYbq1vWzNIMwFuffJBwHCPd4FpEsiKEzd0r7eQ7/xS32XcKdBtaqlQ52/yOxBBOvdX1eKCOvjf+jfgHdzj5w2Et7ZSBTHAYnG3Qfgvvk8QXqy5o8vAtrMT10fwTWWL5386hr0u7L+pb0PdhVq47SzFyZZarPv4OPz4hl3/t9WIGB1Go4o22Pjb4qO/HMf3fn4WkyO88MbMOHTSTd32ySjYetjA2tsFqSezseyB9ewrcVJS9HZ+UEhe4MjoUCxZPRpL14y+uSHYH4TrLue6VPxZOpyrGLG+Wd03lqPzNBSj3n97vW9cZOr/SXROtj1Dl6P3Y8sNOboBwg05+s29n421jQoYFTAqYFTgrlTAqrEAft1psHPxIkY25YSbHM+v6ddWZ6iDYIKUnvXkzyZGnEBRftaYcpGRa67Rmi7ZXHZu2kYBcwFkJimwgCfFjsuXyNhNAMm8x1yx77oMvpe1FzAuAFXYWGtxBWevtpi3ZZPxFnZ22aLJSoL9BjPATySl4enHFynDtFNnrqCIBmKlZdWYMSkWK5ZMQmigN5qZRy5Z0w5i2sbrqiOz7WBPlSifj6/QHf0cDdakX3rRTBoZs8XyYkoeDp5Kx8X0AkwbF4FvPjGXvdFtKCVIDvR1hSOl3KdOp5NRT8OSWQnsBw8mW96kHNM/PZSqZO5zJ0fgqt0ctNr4wzv3VZRScn8yuRBBfi4oIdM9NsafsvFasuFWGBvry2OVobiyEQ/Pj6OxGZlXTkp8cigdsyeEEBwz8YiTC44O1iiuaMAFrltYVq/AuID5ETSG8+UxxdVcsr1LKptU/7vcAiearImHUyZBd2Z+pQLhohCIFKm59IZT1Sq3Wlj4TgHsqq9cZ737yck1xzRBG73MuAmsm9C4DIBeBllnp2WsUVnBFHL6UAnTLS7zWv+2jK8e0K1AMgG2DqoJsGXcWFjTfd+aEztMcFJjiV8WMq50U8GeuDbTW09nkPRxbf5dro3jq6rNHbWWI+7Ke/VWHNQA4VoV7zoI/+X3tvSAcDkhW/a/iKTH052OiI4NKC8vx/Pfmo4gZw80vHwZlnQ2f3T7SZxIL8cTS0bgX78+Dt5+rkhKKsSvf3cFFwpb8YOFUXievThlPrbw/9oobN1wBDv3ZaKxzQqHTlRwJs5BMeE2nJXqpBRIYgme++YCrHyUlupDXHqAtALZ03BS5Xc/ck02uGKuX4ApTkzb+VCY8F4XdHNndV16/u/AC8uRqSLMzCLKlAG7Wd/4mjdw+FujhnhF9+5qvYz2oKKNXhW6WduRwYQbcvR7d1QbZ2ZUwKiAUQGjAlKB7vZGeDadJSlC4EUmWcnH1Qvyb77pS2fFe/5h72Wi+4JwebI1vaa+CYAy/a4busl3HZibftaZy5588j594aZWXcVKioxdvuwIrHRgbgJ16lQ1AK6bxQlIk+dNaX3s4nVJb3i7SMy5r9LyavoU1THv2wV5jCETWXjSpSxksMe7jOz0oyunY+WyyWghay4GbZt2nFZq0YeWTdGk6gTWDux9rq6oxa6DF9nXXYvEcZGYOjESr767H4VMFlo1fyxGRfsrk7ej567iwpU8xYD7Ue6dm1mMDTvOYVxcEOYnRqlSn7tSgJSMYjy8eAxarTxQRaBnV7xPObp/RO+l2ezzDvR1UcB67+kc1NEwTdhvYbb3nsnG6tlsBaXxXG5RDY3SCrF2UTy83R2RTtb7YkYpDdba2CvvSgbdk22hDqqvW9C25Hqf53N9clYpAX4Apo5htjVl6Om5FbjE7QQcR4d6E7T70JTNnnMjhMRUyrYp1UPfvu5e1rtXXq5LznuzyNVG/E+vQZzuVq6guwXvm2K5Te7k+ncZTlIo5cRPtS3HgKWNPcELx64NJ0n4ZanAtrDbmiRcMdmm/O7eZu9Bxu9QPhIUEO9GVSuBuFXwULa459YxQLh2S64Lwm0p077dyy/NmHBt5tBCzRxKr0h+YRPqWkrxy38fh3iaVJS8mQnf/Cbss2/D1z44hdrqNkT5OXLWzpaSlg6UUVk/c7QfXpwfA4c8yoDWxMBtuhs2/PUQnv+vA5T92CDA04uzV5R5cBCLCZz0tIiRwZrHp+LZb8+/3Zdr7H8YFbgRCNfkRNfueCAQbrK8MK2sb2RyR9UnsvVX+/2uH6HHS1WfE9AnztXjgukX+Vl9UJp95JoeItQzgexMf83kzupEM8Jbucis81AWQ44+lCoZ6xgVMCpgVMCowO2ogF3dJfja18LG3oVAVRjrXlb55kG4Dtq1fWi54f32p3pwdaCuObBrBnA8ttCqcg4KsOv7Ejm1+QOBaVv5N16kzMJqKsaTMnqRE5v6cTVAL2ehse8KEvI/4oyuPe/SiJjPoE3NzLlmb7S4pWdkFePC5VzU1TfimXXzlfO5FQGfOKt/4dsvEYRb46tPLUQ8JeieBLd2Hs7Ysescfv/SVvzqR2uQkVfOTPAGzJ8Wp6LHJAFI3NBV8hAVoOeT83AkKRMLp8ViTCzl8Wzn/PvWM/D1csbqRWNQS7C/Yft5LJkRwzQhN1RQPt/a3AAfHmsr5eWuTCGaQMdziSVLya4gSK7E6jmxqKlvwdvbLtIZ3Y7GbQ6K5fZ206LABEQLS50Q4Y24cPZrE0BLrrfUt5OMuQDxSjLc0m8+hgDcifu4lFmKy8watyfYnxgfRHM2KiREBM71Wb7evHGtqiawayqwYrc1gN3T762eE7W+655oMEWMa/3YpOTUl4oEE1m5gG71HCcv6/fYHpZ2TgTcjrCw45c1gbdMxCj5uJn7u7kxoHkrxS1982jPl5WtlKZbh9zSPd+JnQ0VhDfRI+CfYZEJs4EWi5raJh1KXPO6DY0Tbvfyi35MuPqg4IdOU3MXDSWc8fR3xqqeGPkcs7fwQs3vk+DpYotDDt34y+EMpBfUE1yDuX92mD3SD9+k9MU7owat8d5w+5coVGVkwi8smFKWKqx9Yj0/yKzhZOp1FxBuwzeOxCE88MhkfPU7C2735Rr7H0YFDBA+jKJxEwOED69uxlZGBYwKGBUwKnBnKmDRXAbfjmTmcXsruXiXkorfbhAu12YO1s2n502ydJ5Ldw8gp+xYTQ7o6K9nBl3bj9qVaX/S92uSHKv+XgXKpb/cVE+9V7jnOk1BUzwF5bPN9ZqbWwmOm5h97azAczPzyl96ew+Z73bFSHt5uirQ3M5+cns+p2/YdgpJzBTf9NI3EDs2DCfogn6EcvRJbNecMyWSz8hdaFDmaN1kke2Umdnuo1ewfHa8Atri+v7u1rNKifrYQ1Owadt5uBKwz5oQhjqy8I00P5Zn7BSC4uzCGiwi823NdQXgv/bxecVoS7+2lysBejzl65S7Z5MJT84so5N5J8bH+ivndHvVbtpB53g+tJs4EOkTl8xyd6ogpJf8ZEoRLhPcy+9TRgUjPNALTbzuljbJzxYgrUV+6TvojQgzl56rFU1GZBrIVkZqJnAuddAsy9jpreLBNPCtMdzSr01gbUu23Z4GgQTdFvJFhltJynV2W79/PYaAd+b90ucocl08fmWzC+ptw+7CCQz/kJ83EN7OdIOBlrsPwr/bV44uJ2lrSwFItxVn3jrxzecj4RM5Al252bAMCURLFvMHXz4DT37ONQe5II3N7o2U9/jRmTKab6mm7Fq0RfnC8ysJsGrKQ2cL3zOhwfj0nYP4xk+PUkLjoqRB8v63ofGBNT9ErDiL9dC6SXjWAOHDf0fdxi0NED684hogfHh1M7YyKmBUwKiAUYE7UwH32qPsBSbDSPdmAbqamuxOg3AdRMs1qyyrvvJhBZxNbLliyDXGXDHnqsdctjPns4QBVw3mSnbe01NucrkWObsGvU3r6dJ303XbkB2XqN4mmpPJd6YY4WNK0YUhzs4vw9NPLkB+fjk++vQUPAh4P9pxBl94cDq+9S+L2D/ewgkN9lbTRXzjjiTFoj+4eBzzsR1QQ5ZbaissteRnC7gXUC9AX5zM3/7kNJxd7DGWzPOZ89m4j95KAkxr6ur43AwVD7b/TC4enB+rmOaDZ/MoXy9V7PZCRpH5+jjj+Pl8nLhYoEzixhF8J4RzcoVLA13XiysbCLArERPqodzTZX8ePJ4AcwHfKVcr4OfphMkE32EBnoxl66RbOllpXoPu7N3X6VwH3lJpAedyJDNm3NQbTis1dT+teO1KZs5xpoC3GKwJoKd83IKScguCbks7+SLoFnk5QXe33DN1e+VemfLp1b0eQH55Z94yfY8iQJxjsaLRAQ0O0XfjDIZ1TAOEa2W76yD8he8QhBdpxmz6IskR9pTS1tZ0Y8F0Gyxf5Yu3/56EQFdLrPnmCnTUuqF2UyYsMirgwgEos1niklhP8G47IxRuiymxyU3Fb3+zA5OmxWDKlDCs/eIWXC3uhq+bs8oYlGxCG0pMbPgBZ8W+jgcfmYhnv2sw4f+/vfMAkKuq9/93+s723Wx6bwRISKQjggFpggiIggjY0Gd5FkTEvw/EJyI+ywNEfSoWsAIiIk0UpIp0AoRAAgkhndTdZNvs9Pl/f+fcOzM7md3MTrZMyO/qMjN37jn33O89M5nP+bWyPk1D3EghvDyBFcLL001bqQKqgCqgCgy9AsEueioGNiJY00QPcOuuWRkQbkfSG67ta8fJ3cmuTihzEsCxlI/Jjm5jwV2LuQNvLp+7/uimXjlB3MQNi5XcNQu77YX5cnHxAskC1pId/cUlb+CpZ19j8rJOA4ZSZuxxupd/7rxj8O53zTcJ1iTXUS33y2/jB598FUuWb8B7Fs7FnJlj+bs6YmLTJbbcxKibxQQps8Z63dx3M63g0q+Pv40X0hIu8dcdnZ1ISPw5vVTvffwNHHHARNz31BsG4E9fOBsTxjbg+aVv4n7uExPX0W+bjDmEb7GUS8y43FNZWJAYcXEnnz97rFkUkN/fi5dvwnNLN/F1iG7nE2j55lzgpXcRvg2kOPXcrcu5U1YsW7/bHGH+srHeDnjb2t28DiZU8xK4WcyLoaiEbq4miAu5ieOmS7lAt49Wb5t4jyEFbmky515brnfCDsx9qhD47gVNvFa6BG/tCqKrer+h/+AOwhkUwq2IIw7hVxWBcJnv9E7hh8TP1Tkf1q9bjb/Q9fy7lx+Bz582CduTHozZdy5SOzyIMm48EyNU1/oRnl7LhBBt6HnjdWb3D+O0r9yPRc+txmFc1Vu71Ytarmy5QCeZGg2Ey4ojV7reJxCulvBB+GgNfhcK4eVpqhBenm7aShVQBVQBVWCIFYi3Y0x0EWqbWsitbvx1BUO4k1E9FxtOSjPGbJfWxFLqWswlG7tN/pbN1u5wvRMkbmnewB0BSpKT0QU6I67O4s4u4b6O27rr5m68N5lRPUC38F/deD8TubViPGuNn3PuQjzCkmOPLVqBz/P55AnNtPJmaEWmqzqhOcAs6itXbcHdD72E/VhX/F00TCUJ1LGYtQS75xHol4ztAb8Hf3/sNdzzr2X4yKkH0So9ETsYY94T7WEoaBh/ZnI2KUd2wuHTceLbZ7AmeCf+/sRKvp8kRI9n/fBR/E3N3+ZMqiZu7m59cBeXpTKRGMHWsCrSoy+sMRK+nVA/mSBvXO/ZTkDdlBcrjOt2LN255GoWzF1A9zq3RK5f9gp4G2cE6uplpnKvJGUWCzeh28swgYzRWpYNnH7ys6q7MO64v5tzmmRsBXHmQ/wxKbV7KX+W4ULWtk4aMKvm8JpLywlUav+DfZxCuAPh7R09fcaE++WLYYi3b190106WcPlSkA9fqIqWbdJ4axeTWMS34cc/PRoNLc1oX7Ea69esg7++FhNYvsFcAD/sr698Ey10gWmeMhV1c6fiodufwgf/425+6Goxpq6WX0wm4sNsPk5YyRbp52OAK5EWwo8d4qvV7stRQCG8HNU0Jrw81bSVKqAKqAKqwFArUN/+LON+xeLKONu8OPCKtYTvBOH5GdxFLddMnu/Obl2YMwbOnZhyc5zT1hXZCSc3L8VCTndQ4wbtALnZb9zIQ3jmxddx6z3PGGDeb/YEfPiCE/H8v5bghaVrcMbxb6PLehDPLF6FJ59fSSBvwmHzp2LCpFE01Kdw213PGbfsM447APU1QXR2MV7TXUgQezXHIdbpGr53zQ3/wnbGpV/5+eOxjW7kkZ6IqfG9bHWrgWwpUfboojUm4/lBhO8D54w17SXRWpB9iCu5wLRsEvctCehqOTZJ4PY43dXXbmw38D135hi2kazxadPWgHfWms3GvaDXsYbngTfSRGhhBhe8zboG98lvfLqZ+0IE7qBksmdZMHGzlc21rmchXwDbLohYS7gL3Bbl3Th0Y5XvBeeVZRmXa04n4mjr8GAHLeJe8bKo0G1vg/AkSwcW2zwjDuEX3onNTp3wwgEaSKaHSIhZ2v1BDya3tOO9p03BNLqsHP/eX2DG1FG4/uozTLKK1o4kTvnA9fjgGfPxX984BY/duQg//t1SPL8ijhrJ8p4Wxxxn44eIa2LWJZ0rZALk7/vgIfiUQnhFflwVwsu7LWoJL083baUKqAKqgCowdAr4u1djrG8tgiw9a9y58+LA3xoQbqjZCmh+wIhpW8BbntOoJOm9Jcbcve5e4eTuCz6KddOBcbGSS63wdoLxFpY1k6Rs4oo+Y8pobGJd8ScXrcRJ75xL5k/h+7+8j7W8OxjbPclkIl+3sY2gPAlnnXkY7n/gJSx9fRNOO3YuZrBM2fYdjBN3ItTlUcA5QMiupgX9//70FNtNwJHzJ2PN+q0mX9MYJouTpGt/Y6Z0yZD+nqNms8xviOOKmoUBsb5LArdaWrxHMaO6ZEGXhQGpRPT8a5vwLN3WJ7GssFjS5TwdTNJmWLjXlgfixvWcm4Fk0VGgm49GQrqYy2t5m+AvhkNfMED4Zl1ysXw7Wcvtb0jH68CAtOO+7gJ3gdXbwLhzXC4RXM4SbhcKHCCXCkvZrHtD95kptWcD4vEoWhnO217/NlOfvRI3hXB7V0Ycwq/4wh3YukliW4pNEyZNk8RpEj7DD3d7Z4phD5v4pdKBe59uw/tPmoIfXnmMmWRrt3XhgxfcwQ90HMe+bTQeemYHeliSbDRLJeQgzp7DwD0/OPxKM0krBMLf+4ED8Z+XaEx4JX5YFcLLuysK4eXppq1UAVVAFVAFhkiBRAQtUSYAa2iwybQKkpK9NSFcrN95cC0QaShSrM9uNngnjjwru9vGacffqRLZHGQS4qpq1qMmCAqId7N0mfyejfO54FaQYCzcdc/DS/h7OYUaJmG7+6ElOHjuJHzqrCPpiu3HC7SU3//Echx3xGwcsmAKdrR1mSzb4isqnqhSA1yM8NtZNuyGOxax1vdcTJncQIPZDvzr+XVYxcfD5k7AEXRVl+Rq8icx5T10cX/0+TXYxrjzk46YaeqDi8V9R1fMQHuEieCOOXgqE7ONQjv3SYy7uKAX3xyrtyRl4/+MUV2kokHRIyXe+NJH6BY2CBC8AzS2idu5WMHdzTilGwgVC7dTs9vAtdCPPDru6C6o5u2zruf2ONNW1M1awmV/rr9sHLlroR+ij06p3Xq4+JBiWTkB8c6mQ3qFBJTax1AfpxBuFR5xCP82Y8I3rt/BhAkynJ1JXPYIZMsXQl11gPEiHjzBxBSRaAcaavwYW8d4cH/GfPg3dtIFJp4hiCdNyYQwk0aIi4u7yTO/1AdnZ5Ih3cSFy3N+gZ3zsSPx4U8fOdTzTvsvQwGF8DJEYxOF8PJ001aqgCqgCqgCQ6NATedLGBWOwM9KNRnWY84mP3P+od87INz5vSsQnp8AzsSB57u554N77n6YiuMChGIpN4ZOCd20IC7J1hqZYbyttQOXXn0ny/LGDHy/4+Dppl64JG1rYpK3NYwpv+2+xdif7uAnH70vy4ZFnfrlaTy/7E1MZ/byaZOb8BKfP/zsKizYdywWL93AtmEcxcRrAthi9BJXci9/V0t+pc1t3UyAvAMHMvGaWL/FUv7Sii14eNFqZkkfg6MPtJZ5GZMQ7s4W8Nw1WqO3xDmn6WJtHQfErV9KCgcZdhpg/wLe4h2QdWE3ehZsBa7lWXfzfOu3WLNNbLibbT0fuJ0Y8GyG9gKXdBfMzfv57ut9LS4Mzedqp8um+30y0o425s6qRBBXCHcgvKMz2mdMuEz2od5+95PH8fQjK02cSnFruLC5ncwyv6WMQoAf7BdXrMHqLW10RaebOT+YAumNTM4mVm5ZWZMvIlMhIm8Tq7dXoJvfWgFZLXNiwmXl8MtfPxULT9pz0vsP9X2ppP4Vwsu7Gwrh5emmrVQBVUAVUAUGXwFfdAvGpV9GqGEcoUpiJPPKeymEO9byfDd2+f1b8EPW4KvdDHISHsXim3bctSX+WpKfrV63DXc9/DJefm0DLjjzcBx9yEyWGus27uY+uoE3EKIjHT246W/PI0QX8vcdu7+J9Zbfz08uXovnXtmAc08+AONH1+E+Ws1fIIyffORM40qeZB/xOC3v/FEu58tufGqSu9FtvYfW8YeeXY3NrRGceMQMTBlXb+qAy0JBfrK2/FlmDclSciuDFA1qyQSvkNPESz7wE7xDVVUIEr79tHybuG/j6c/jnTxSvfsqgOA8F/IciOe7qOfg2sB41urtQHheYrZcJvbix9mM7nmwPvgfpZJ69NCNWEC8dQezzYtFvIJc0/c2CJckhcU2T38Q7mXprqHenn5sFX5z7aMm62OCWRF36c0hiSPo9iKeICvWvclY8A66wTCrpCSEcFxUCscsXxR00OEXj3ws+Eys4LJySEu5nwA+nvUIr/n1uSyLVrlJDIb6PlRy//1BeH8rqfn/NuQfl/0nI++Jeeq+dg92/y10xcm+Lli34OCzWAAAIABJREFUyls/yq1q5xb43X8x7Xhs8hPnX1DHCGBXb+UfzsHcampKW0R7lfVEdVMFVAFVQBVQBYZKgUwqjlGR51Bfz7JQkpnaQLj7j2fOXXuvt4T3iiUXieTXgcRq0wVbXMb5+0S8OAuBSkA0I1AsFmS2EGasJrh2dPY4idE8TKzmw1bGgP/0pn+bmPCD9p2IIL1G77n/RbTSin3qwjn0OKVbN/t//IVVeJWx3WefOBdVbJdkYrdu1iBPSBw236/i72eB6uzPI55f2jUwTn3d5nZmTH8D41tqcDxjvwWWo3Q9L7qJPUxAWsZOq3c8kkSihyzANj5WSBLormKfwRBLronF2vn9lAV5ie+WjvMe3fMUhX031psskI3tLgLcRS3mBcfZ2uT5IJ6DegvqLsDbjPfDvsniBPko2bmdrEQQbz68YlzTS4Xw7u4+5s2wi7l7J0zLalKRbcQhXL44fnjlg1i2aD1qaMnuYW1A+4Hq+4KljfkS4v/WbN7KTIBdxsWlWBP5YMsqmjla4NvJfkjPHcbOEPzpFfPlr78H73rPnN1TWFsPmQIK4eVJqxBenm7aShVQBVQBVWBwFQh3v4bRwW3w1zQTwMW/2MKluqMXalBoCXchnCW/CMJpLl6YEl6Sz0iStTEJmTwKUIpVWkDdzQXHo43VW443+6l4PYH2ut8/iqdfXotZk1vwgeMPwAFzmOn86ZV4/MU1+PB734Zp4xsRjcXpsr7d1O8OEYYl4Vs3Y7pNzXJ6pD7C2G+xeh+873iGgSaNFV1qij/98gbGja/FwoOn8b1xjAdnBvY+NgPV/G2epAEu2hlDzCRpY71y9i/gXVVdZSzgcm3i8Wqh2TiyO7Hf8rve9ZS179l35SFHBMUt7wLP1n3c4yZXy3dRd4HbxJMXt5j3yqZerK3hDaetC+vDTuNSG11AvBWttLd0j66MsFuFcPuh8HR1912iDJnBtcz19UGU5BGXf5EJ2jbsQJhx3/Jhz0g5sQKDo9tePjbylnwZyAram1ta0dbZbb6I+szxYD6aEgsuYTSMX+GXSpL1xU87+1B88ktHV8zq0OD+s/fW6E0hvLz7qBBenm7aShVQBVQBVWDwFPAmOjA2sQjhRpaxMhZw+RGnEG4Ss+20ENE3hMtvY3FrTbHcUcrEf0ugtFiMAzQqMUaa7toC5bLJscZ6bizjNgFcin9SZmwbreH/fn4VXl6+EUtXbsbJR83Belqv588ex/rdO/CuQ6fjwP0J19GYcSs3Vnb+L0rLt/T50LM2+dqpR89ihvYqcy/Fk0+Sr61Yvx1nHbcf637Xm8RuxZhT4FsWERKsLd7NfqKdhG/2Ea6rQpieElVhWr3FUsZrszW8Hbh2IFyMaXafQK4DMw5Qi3O+GN/s22J+M5PNEEDWWt5raruAnYPlXE1wC+nZTOhuXPhOYJ1zWd+pnribRV3GWmhxH7yP2C56IoizFGBixya0tXvRPfaoYTtzXyfa2yAcHi48FtlGHMLdWI4EV9J++r1HsOS5dcxWzpgViXPpA8Jz1yGx4HYlbCt9LTojPaY2YOEmGR/lMyNgL49++rIHWDfw3E++Haeds8DAfLGYkhGfpTqA3L/V2S/S3qKoO3rfk0QhXD9AqoAqoAqoAiOtQFPXU6ivCzKJbhUtmgrh+db/ciDcwLhjFZf6w+Y5gVzgNEC37XBNDa3I1cYwlab7eJrwLedJMbtZiosg4jkqlmvJrr5i9Vbc+/hyzJzUjHNPXYDVa9pwy30v4bB5E2jNnsrf1TH2Ib+hGaPN82ynxfrl17fgiPmTECIoi5u51Ba/45HliPP9979rX+MGL9nPC3+fGVd6OS8t352t3ejZLnXKWQ6tvgo1hO8gQV7yNkmMu433tq7qtmRYvsXbGuBcq7iFa7GOy0zPwfZOLuvm7bx+isG4A83ZEmV5FvEsjMv5XLg2CfKchG4OsO9cT9w9xsL6TqA+HB9QOS8t4om29WjtDCIy9h3DcdY+z6EQbqUhhMf6Rt1MaTGlu3snXQAWd5Mn/7UKLz2zFhvWbke0hwkczIeqr80UVLCZzvnB64kxu6P5CBZxTDcreR40t1RjImsjnvWxg9DQVG3g234ui7TZ3QvT9oOigFrCy5NRIbw83bSVKqAKqAKqwOAoEIquwVjvWrqhj+LvLWu5tW7oagkv1xKehXCCd6F1PCmepLRW++ntWV1bR7itQyjMOHz+T2A8xUWQFNONS5imZFRPsY+1m9oxdVwDa3qnUE1LeQddyG8miE9kUraTmIxNSolJvynGbPcQoCXruWRFl0pDAt5/eWgZ64fXmARsKQJ7NC5u5Xnu4OK1SlBNJdJo30KDGQFc3q1mpvUaZmoPiMu5QDaTJhu2tv9x4t/lB7oNP3X3WwC3LunGKm48y8Ul3/yYN8flu6xbLrdkYJOuuXPbBfn8vNAO9Gfdyx0LORtlzEKAxHfb8/cqW2ZAQuzw+VbxnHU9m+jNDMZa13eC9cH5yPWDTLIIEkR8yxq0RqpoEX/HiLHP3gfhfSRm6xfChz12YahnoPa/JyrQL4SbL77iV9UrMZt7kHzPu4fnPXF/FxTrqfD4bBEMJ2t/1pvM9O3Gd+UlZnM67ZWYTcacDQVzE7MNbiLEGoZ2lLJpYrZSVNJjVAFVQBVQBQaigCfRjdGJF1FTV0de4b9vezqEm98Rrrs4TT7WxdLxlpZ/0AUA8zK+i1i9Fh2cHXn7mHIte4wYotyM8bZ+uHRv64iLpTtN4BV39CyEU08XwvPBXNzVxUKeTBCGCb9hQnh9czPqWJtdLOVifJL3Eokon4tl3MuM57SWE6DlfALZgpO3PbjUxJOLdVuO6WAZs2jcxpzb+t8C60tZfqwF7zxwMmPG6a7u6mF+m0noJ63xvIQdW1guiyGncg21zMxeQyOYwLfrcm4A27h7SzMbS21yP9F1XcoIm+dicJMqRwa8HYC25G2npdGJDxIDL9okbUI745bPMYuGGUngbHS1v7usQb13uTTxqBWXeS89BqT2uFjnJZmg1CX38s8jj9zn4T5bm1yyPjv1xMWz1iwI2Kz17gKCuMjLmZzZkoX1XI1xN8lb3vUM5MNW8rHUlePu2fgGtsdrERnD2vH9WztL7nkgB5YM4ZHibtwDOVdlHFvc3u1htsM+LeEZW4BQN1VgRBVQCC9PfoXw8nTTVqqAKqAKqAK7r0BD9wtorE7CF6y1VvDcyvMwWMKtX6T1dnQt7wJdFpatK7OT7Mu5VGu9ZfZvQ2e5BfVse4E76U3eM7mLbB/mHCYpmlyjQJ6Fc7Msb8A6d37Trx0a/y/HGudr+1rAk+/b1zYTumxiBxYLtoC2cT+nG3mCEC2PAtNZl3RxSy8Ac3kvEbP1wUNVITSMakFTSwst5PUG0OPRHpYb6zb3x7VnmOTHfFFL9/A7H32N8eIdOP+UeWiqDWL9lm7U1YaY5CuC3/3tZRw5fyLesWCyTcDm0gQfJaY7wFJiXcy6vvGNzehhfHh1Uxj1o2pMnW+7OVZrY9Xm8QK3tOAbAHag2yZlo9wC07TEi7Ve8kglYlxEoMU9yT/3eZp6iCbWPV/g23oFmNvjzD2jqblx9mot/NO+LdAsZc/EVi6P/JN9sghgkuAJ/BO4fVxU8Amc+22pNLlGn8TjM8RVHiWRnN88r+KxfJTr4WuBd4Ffr48QLwDPvgTWrfVczirzSADeTDBHyrw5aIbbh8WpnI8qLeI965ahM9WI7vELy+lht9rsbRBuFueKbArhuzWNtPFwKKAQXp7KCuHl6aatVAFVQBVQBXZPgarYWozBSvjqxkuWMCEL+9fLMlz42oUlh+ZcgN6pnYzNAVsBOEvDDtblHoWvHBS3kGyacY/JFi6A5pT+chKeSbx6SqypzAwurtsCfelknPsIgYTZtMCs4BLbpgi/YtU1x/HyJGt5Jsl9EoMt5xEIlGGJBduc07W+CoRbcLdBko51XViQAzaZzgUABfqkjC6BLygg5/cwjlsg0GZFF8iVBQWLbzKGNGGcYC5QyhxL5jlhNR/K49EooTVuErnVNzVj9ITxaBo91kBlNNLJdt1WH7N4YRcBmpgd/f4nV+LZlzfivJP3x7QJjVixoR2/v2cJjqb1W/62bWcZNMfGK5qKhVu03kT43sKY82DIh8axdItnxnP3tglki2VZ3Obl/ALFordAdTyW4uJAnInh4ixZFuPzBDOwE7j5Okn4lgUF8QjImIUQXj3HalKwGcNznhVd4FpqEzuu6/Kehfuctd1AuBiyHeu7sUMby7aAuTnQWuBl8cS4xTsA77q3M4eVhzBtTJbmvomFXNy+5br4R60FwP0C5fRCCBDUfVwMCYQk83s1/FVh7hdgZ2k4gXWCu8C6R2BdQF16Ngs8spgg4RzWW8FMLtnKhHO5JgYUoGfV8+j0T0Bk3Dt37wM/wNYK4c7tU0v4AGeOHj7sCiiElye5Qnh5umkrVUAVUAVUgfIV8KY6Ma7nGYQax5Bb/I6F2AVn97EQyi1QGDDNs1Qad2/Xep1vURaqNWBiAUUsn0LDpoSXgLAAsUC1gCj3pQSm+dzNLC7AnDQwLfucDOBiRRVAlj4EroVHGT8tvGNcnAX6DIQ77s7mnPJcHmTcjuuzAW6p622h31pkHQg3EEVwZF8uf9sa4HZRwRwr0vC1GYtcsynPZfUROBf3bLHICtCJJVZKeoVY3zvAx2BI4E8stxakJRFbUizmsogg7ux8jHMxIUEYly7FIj52ylSMmTDRAHGsp4PvRcy4ZRxS4qyRWcsXvbIBDzIruiRkW/TaZsyb2YJ3zJ9iLOL5t0sAPNIRxeqX1yDK8sH1o2sZ+80kcTIeY2X2EkjFnZsx4owv76GLuxwf4bERWtN7WIs8RdBOMn7c3FOCpyk1TLiVZHICqH5eo9+AbYhj5sIE3eeDtEwb13UBYQd8ZewWjsVb3JC2TejmwKvrgZC14IvV3UxC0c6FfMrOfs09knvmbNbDQSzXdiHJWUqxXhQmebt9355NPAusC73hehMjL9bwHKx7zZjFsk44J6T7qmp4PwnoDCXw87mPz718zwC6VyDdZo+3UG4mqIVzd5GrhI+vxxegRwVrs7/+JLpr56BrzPAla1MId6ahQngJM1UPGVEFFMLLk18hvDzdtJUqoAqoAqpAeQoIEIyOPMmSVQSt6iYxIRsIsa7VjuXbiXM2yO0ChAFqa+0zVj+TYExAiBZmEw8t5bEEJAWyrWu2sUSz5rgbK21g3FhHLaCLW7JN3ytAJ5DsgrCFF3c8lmUs7ApMG7h390l7A8i2jXnfAR0DicJsNJW7hkmT/d1xoTbXYZiOFlReg82KTeumWG5pQTXNBcZMdm1Ct7N4YK9dqv/IsTwZr9nkLRMwJ1BLQwPVPN5avUUXu5AgKosLtMB4sIpgTiu0gVZa0AX6jN3cWaywbtyEXvYTrqnD+ClTMH7qNNMuHm2nm3fE6CbgKjHgG7d24Ce3vYAF+4zHGcfuwzJlLEHmGIaNdZ7n3bp2K9a8soYwCdS1WNdzN75bZIt1J9HZ3o3Otg50b48g3uNkX+fY/FxUqGKZtWCYjzVM2lYb5mMVFxj4Fw5zsYHXw3P4Q5JpX7wErOu6XJdYoAXsZRPINfhrEqm596uP+ex6eDuGZQeNrCeD21Y8Kky8vF0gsR4U7sKKY5WXaWPi9WUaydwUTwgexznoLroYDwmTrd6FZzt/7GYHYCz6xrou1nd7DT5axcX9XUBd3Nz91MhXRTgPE85pTZd93qBAuixECKQ7yeGynzfbt3XJz81fo1WgCrHOLqRWPYWu5gPRNerwPoQa3N0K4c5Mi/T0nR09ldSY8MGddtpbOQr0BeHugmZffbrtCo/Lfte6idXsV1P2uzD3fv5Xo/2ONOFEzpdldlx53/HWvcxtZw7OLrLa4+2qufnyc792ZSWTz6urBjcxW21taf1pYrZyZqW2UQVUAVVAFShUoKHnZdRn1sETHk3wFIC21kzrkm0B27huO88F0t34XQO/xhJsIVogxrhFm39HjVmZ/7fAavnK/ivqJtkyEO24ettEZq7F2gKunFuyd9vnYmkWeCXQyj6JtSZExZhcLEmwjzMBmcRSx/i+1MtOmGRnGROLLW2TBph5HWJhdQjc1rYmYAuQCkQZS6ctXyULAqYcLl9JWy+vLWnGKtfnMYnRTNyzuFqbBGwW1mxSMbuIYTynxZLM/gOE6hBhtIqW4Cr+dqiSWuFiHedwfHISxz1e3LtFS/EmCATZ1liRObagE/vssfdGLONxuuFX0fI6ceYsTJ4xk/36eO2dBGWJGQeq2DbSE0dXHCZ5m6t1gOOQW7bqlbV0P1+PhpYwy46FzQ8mk1GdZc06WzvRSWiPsb1oU10jyeLqUNcoGdxpLa8jZLOsWlCswARsFyRNEjmJhZc4cOoiiw4xLh7EeV3ioh6nNV0epdya+1y0M8dLLXVpL0Bs3Brg7JNpY3+LiSXd/kZkEjkJBZDFAOMqT62cUADRS+A/RAu+LG7Ic/mTMAFJWGes8uJ9wHttFgaMpdtJLOe6rfeC/RzxGy8CWXwyqzk2FMDAv4llcMIC7HDNXM91I/dUDpEYcwldEEinKztd3n0hwjmhXKzo3mA1QZv7BdDNgo9UvTINnc8TT+ULm4zpmY0vonP0UehqPHDIv9hKhfCuLqek4ZCPaGhP4PP3EROuED60wmvvu6+AQnh5GiqEl6ebtlIFVAFVQBUYuAI1mS0YFX/RQLexCDsx1+bRsShbS6x117VWcAmXNv+xMJ11MRdYFguzmw1crL/WnVpcaI1btWMFljjhuJOkzOxzEnTFxNVcsoBLMi+TLZyveQ6xJlvrpEC5nNhxP5YkWZKgTNyfXXgiWAX4F6Tbd1Dcns0jgYwWXoEwceGWDODGQmvqb0vcsQUwATnrtmyvzYVWGY9csllIcM4jsGgSkjlxyG5MuVyz/Bn4JGz2MC46wjjpSCSOHlqRI1wg6OkRGKUuBt7Zj4A6xxQmMNaEQ6zbTUgngDMim8DH0r+yIMAB+H1pC+a0WtPYylhmUEeJwWYStdoGTJuzHybPnE4YZwngzh0G0gU2YykmdJNAeY5ZoDnBGO7lz7+Gzu3b0DiGSfh4zZGOGLrbo4iT2DNJD8K11Yw/b2JseBOBWyCRcePiks6FjRjHHuW1dHb3oIsu6RFxUSesR3m+WEyuS8IJ7CKFDQWwxg03Jt4uUFjrsTyXMcoME4OwibGnzrJwYaSV/xG0ZaFDtmy5M8daI/dEoF04VcIBzBzJhgo4nhDO/ZT21uouY3Hvu7i+y0KJ3H+ZD3SXN3Buod7MFQPt8mit+bKgIq7zfoZuiMeCiU83FnA7H8xijjOnzLw0bvcW+t0ybeYYB6wlft30YRYVJMs7AZzWcvq385FgzseMWM4DYVM7XAA9469CYtVzyHRvxY7RCxGp23/gXwADaKEQbsXy9AfhCX7QBnNbv337YHanfakCQ6LAhMZG++FwFit3toznVjHtv6551u78F2Zl01msN1/a9uB8C7ptby3hYbrvDeZWX1Naf2oJH0zVtS9VQBVQBfY+BYK+OMZ0PYpMrNu4jZvNGLSdf/NomU468ckSWmvdzMUSzbrSEgNM4BKQNjBN0EzQvTpKq3SUycRSBkBtRnCBUWPpNFAtoC+QknEyWbuwIpmtBSwZH50HxNnnpgSVk/xMXLQNvBHUCEUmntotkWXes8nSDAw5Ybj2n227iCDQawHbtbJbK7aFZ2uBNaDvbPlWWXef+9tAzm3cyQ0RCyTbxGz2z7G4Goiz++R6jI8Af0DIAkOUunUT0Lu6etDZGTVQ201YN4sRMgYBVKfkl9QIr5LFBbo+h0QrLj54fUmEAtSSf5IxPcE4+vrmFszcby6mzZ7G6yf4d3YiSqhOcOGiKkxX5u44Xl20hMC9zbixx7p57RHxyeb4aCEP1dQiWFtDyPOzvFkS3QLbHF9XJ8fWTeCXhGsmgZzrkeha/eX3k12YsO7sFjJNYjUBbCeZmvFQNDHYhrBz4MrjRSPr1u+xye2c+2kT4FkoFgnN/ZfffAZ8aYnm8H1Mrub8ZLP31ywQSVJ8jtVZSJLxyfw299jxwMguthhPC6u5KYtmf/2ZcZqFJvfmO1Z49/zutdp550C4gXonY7vJ0m6vTVzwDYw7iz8BLhIF6BER4CKRzH1ZMApxkcVY7mX+OIn+xO1fMrnbOHS6shPKfQxHSEe7kercZkImto4+AbHwlCH7IisVwjsYvvBW2AJc8Cq2DSuE9ydkF79Qf7x2E25lKYT1/OKNF3DOYN6EOk7gmSy9cNmMsThhVKP5gBuXENfPYzBPpn3ttgLFLOHZW9XHPTP/NOXPobzj3N3iAmY3x8HchW5nt0L4bt867UAVUAVUAVXgra4AE3l5lt0CdLyJFEHQWiXt7yoLMtZqat3BbaIt43ruuAQLyLhL2W65L+uKayHXhSy3ZFfKZFu34CwQIq0FSI1brvz7bUBNftM5ibCM3V12WIu7vGnOaeDK+Q1gfiPnWzqdXwcObLtjdV3fXQu3iRF3fnDYclpuUJqx1VqLKiHMHYsBS3ELtoxpNz434+YTC9buPjeTt+s97LqQu5ZgSTwmycEEUB0AdSyoooVYe2WBw7iQE3i7COViNTdQbkBQBmG1MAsaZrGA1m3mgA/6UlyMYDbyRAc1SqBl3FjMWTAfEyaPtm7hniA6trVh6TMvsAzZDl5TmAskdFFnxu00ATDFa0zyAuP0WpDFE3H7d++53M8QAdC4dxMcBYIFfm0ZMHtN1jjhZn63v9Hc5HVuBThXbxsCnfsdb6zTRlyrpfmpx2u0GcHF5d+GM0gbo0P2Vtk5Z+LgnfhyMydMWwvpdn7a+yoLGu68cC3W8oYp8WYWDaylWua9GZPj5WByFThzU44Xd/vc/LBJ/mwfdh67semij5XGDtgkoTPhDu5ctXPYsoyFdjMvpLa5E8YgCz3h6hBqGWcvUC6gHmAMvoQ2BBkOYLK20xqfCTdjY/OJSHqqs/0P5hOFcOdjTteWPnE3ztWu4dgEwP9z2Vrc19qFuKwqmZiFIdw4geUD2sTJ+/054/CBsaPsh0O3ilRAIby826KW8PJ001aqgCqgCqgCpSkggNH93J+ReP1fxjot0GfdyJ061y6ICx7wuQUmCxdmc54YG6EDRna/k9maT53wWKeBk8DMgWcn1DfrNiznNe7DYomUWG++llhuY8EUqDdx1zbzuCnrJfHGjjVbrNTmtbFgWyA3LvDGJZnXI8DkJOSS9oL/ht35H4npFugx3m/Ojxb3elxQk0MFzsSSbbjduaIQLZWmLTeBUfmfsYI6llnrHm9BVSzDBr7cuGXHNVmAUFyd7aN1aw46Ls/G6mvcoh03ezNOd8GBll+OXVz85RrErT1G93K5bhPfLgsqqRit7NupVxSTpo7DfgfNRWtrN1595hWWFJNs5NVgNXhTVstkQWdNZLlCGUPAzebuWOBFE2OJthRsTSD5izUCp4465pkM1YVKR7HeBhZHyQKSsS+d/7rv5R2T/757fmdK5eammYcOdOfN1V1+MtyFHXMtjpknf3zu+kBuncD5KFg9bJ16e0Kzx9wu+9zdsmsMjnZWk3yDkvVAMcsYZgXDzWZk56edbfYeuC71xqLOmHIJtwgzZj9wwOnwzzhql5dbzgF7G4QH/cVR2zPSEC5fcpe8tg43bmw3k8Xmshz6TSBc3JX8nIB/WjANxzTVDf1J9QxlKaAQXpZszGaq7ujlKaetVAFVQBVQBUpRIL51Nbbc9T3W0O4ylsoexvCKS3nWPVdceB1SlkRk8gsvWybKcoOToMwQQ24TYHetj2JdznsvPy5Y0MJYCI0F0wKGWA5z+5zYcwOyBE5jyXSsjJaZzSbH5y8MmNfW4OmwigVf12VS9rsJuNxBGzdp15LttHNh0z3G2C0LjD6uHsXA0XV1d4ZtvQMcF2iTfds8d1zj856LLibPl8W67AKH69JtAd+Joabdy0C6uCzTCCauywL7kjRONBWLrJzDR9f1LZvexItLNqCW7ssHs0SZBJMbS678ppb+5IzGkmvPbMfd+9G19LoLHXKMmS+yQGIWP6x1PrvPeT9bk92My163LLLIooqMU57bnH7W9Vfi/93Yf7mJ5rWZg7ljDYRyh+nDKOXcuOzMyO3pTefFPx2S1M01ohuWdhYc3AUZ18JujpOfaJzYxgPAxK+bGeRYuK3rvfVwcEMi3DnnLqo4/bNzWYDpNff6/fA6ISL5xzj3ycwYo1sadTPfhilnXc5cAYF+eyvnTYVwq9qIQ/hzrA347hdW2bga83UxfJvY29OcvAeyBuL9B89EQHxkdKs4BRTCy7slCuHl6aatVAFVQBVQBUpToPXZu7Hl4T+wnHbMNBBLbL5FOw9h8qzevfuWY4o5I2b/7c+HcznW/Hq1Rkrrtt67vbGeZve5jQvMjg4gZk3SBT8+e1loneHmbIl2hxlfYbt8M60zjkIls5byEn7z5i8MmMt2hLKaOermuTa72mTP6VhAjfe9A+9i8RZYtY/WIu5Cral3LuAoFnWBcbN4AeM2LrHx9z+yhjWlZyG1YwOO3D+A5gbGgdOh1ljTTaI766ngekMkDCBbaDY58JxzuTH1FtaNmr1kcq3gxk3b1d/cVFmc4aKAWxM77/Zme5BrcEMT+prGZrXAgdpik6+gXamA67qQ51+PjMskVMsbq4wvO08F/sVdPXtO11MgNwjTr7MolI0blzlg3Nzt526wNznP9HMuQ9O8owe7ayiEW0lHHMI/RTf0WzduN04XvcLWs9+Xzidl0KeA7dAk6+d/bps/HceqNXyIVN69bhXCy9NPIbw83bSVKqAKqAKqQGkKrPj9FWhb8phDpFmH2NIa77VHFawqDEiH8k1VbvIys4DhWsflN3ABhGat61k/cZYnYxm0Ja+1YW1XHS6+7W7881e/wPpZoXR/AAAgAElEQVR/3IgD92tkLLhYpC1su7/X3LhlyQ9gV0xy5zT2cidvgAu3FlIdUHWONZDikGe+Yvnj3WnRIV/LwnWXYjqXKGexhYKi3ZXaX7FFH6dDu7iTO8C+LHxtjzF7jRV78D97MkcmLHw/Zp110YBmaCkHK4RblTzMptjnlIkNQ0z42596DUtZjsAkVXDunPmA0f0iIys7hUucpdzdIsfYchi8YFM30pmxPE7WjoxL/Kyx+DpjXXSrPAUUwsu7Jwrh5emmrVQBVUAVUAVKU+Cpb30IkQ1vlHawHrXnKOBYXWXAAsryu/zxxdtx7MXfxhHv+wCe/ds9ePR7X8GB+7AkmXCgE7jv8nx/yww5i3WBvThrFc/JVCLT7jm6ljnS3Vm2KfOUptn091yA2e//3O50UbTt3gbhob5iwqMxKfZXfIsxUcNQb2978lWsYubGrL1bPsFM5mBWyfjBrxE3izxAL3c8cik92WyQ7JTZIU1cEDuUq/zS1NG4Yub4crvXdkOogEJ4eeIqhJenm7ZSBVQBVUAVKE2BRy48HvFOLT9bmlp75lES1y7Gqude68YHrv0dZh96GBY/+ADuu+ILOGifGuNqLe7nshW67Pd9xfnO13umLnvDqGd94POYfsrHBv1S9zoIF64tsnn6g/Bo3BazH8rtsKeXYznrGmYhnNn5GJyN949m0oeaIKr5uQ70B+ElxHLI+KXSXBcDUu7u6MHT7T3wMPuj1O5zIfz/TRuD/5o+digvVfsuU4FCCC+MkSrsNhc/5LzTl79S3nJs0ZUoZ2f+qq2J4XEjmNxMMb1Wb3u7DOV5c2UzVeaHjFlXIttjmO5eg7k11JaWTEPrhA+m6tqXKqAKqAKqgCqgCqgCqkBfCpQK4e1dibeEiFXMqVBsG3kIpzv68gjd0Tk6D93PBYvn1Qbxz/mjMS7E1TdaxPNyVva+BnF/oXu5IeldbMYVPeTHrcu34IPrIvCyFl6aNRPdEhOXTB2Ly2buhjv61vvw31+8E/jEN3DF8f33s/WBK3DRo0fg2itPwmgZd5G2Ox2Tvb5NePDyb+FfC/PPsxg3fOhJvP3mz2A/2PfXfOinuGD/YqIUa78r9Ub2fYXw8vRXCC9PN22lCqgCqoAqoAqoAqqAKjA0CiiEW109sViiT3f0nr7DxQftrhxKd/QVPdYSLiURUiyPcEi1H3fNqcV4usBEuQpiqkLwP254uJQxEB9yT4iZG8XEbzKr24yOfW2SaCLALOg3P/wizn1iHbynLES6KwpvPMa65F4MFMKX/eo/cdWDJcow6/QccAtzE7rvJrA/dNyn8YdPLrCdGBB/Cu/80X9j/mJC+q+5KGCgOn8T2L4eD2V3zcfHP7EZN/56cx8Dmb9zH3nnOW60BfIbXy/WfCw+zrEcZ1YJRnZTCC9Pf4Xw8nTTVqqAKqAKqAKqgCqgCqgCQ6PA3gbh4WBxPvXE4qaMe9FN6j0O9ZYP4cYS7vdjQZUP98ypw5iH30T7slZ46aab6UnwL03w9sFT40MmmoJ/dDVqT58Kb10I3gxN/Y7bcTrJGHNJ58/6hW62NwF3T9iHPz6yGOff+G94D1+A9PxZhPAk6wOmcMm0cQOyhAuE3zKtDKu3K+jSn+MGfAbvfVOAuy+IloNLgeHSLOGFCwcze1ntd2VBH+qZ0Hf/CuHlaa8QXp5u2koVUAVUAVVAFVAFVAFVYGgU2OsgnJ7YxbaRh/AnlmGF645OAE8TxN/GWNa7p1Sh+bevonNDNzwEaG9zFYIshZBc14XkmxFT4N7j96DpswcgM9qLjjXraQlniYRkGrXjJyAVi6KnrY2W8gCzNrJGYTKF0bNm4ebn38C5tzwNb0MT0lPHw7v/NKRjcVwyZQwumzVhgLOtP0uydFXEEo18a3YBYDtu6VMv78uVHOgF0mJJP/JJnH/lS0XH3RuybVt34SD7fMFi40a/srCHfCv9AFUZ7MMVwstTVCG8PN20lSqgCqgCqoAqoAqoAqrA0CigEG519cTjffucM1/akG+HFoPwuiDumhzEqJuWo2tdN7yNATR8cj4CM+qR3hpBx2+XIfFGBzJVHjR8Yh7STWlsXfqqyaaeThO2p+9DN/ZOdGx+E35CuOyjsRvT5y/AzYvX4NybCeETJhDMGW8+eQzSjAX/6sTRuHTYsqNbEF9jLNHoxyUcKATp4jekdEt4cQhfhXNuPgNvOrHkxjq/+oycq/yQz4L+T6AQXt4NUAgvTzdtpQqoAqqAKqAKqAKqgCowNArsbRBeHSquY+VBOFOlLSB03z3Rj4Y/LkdkVTeCcxrQ8B/z4CFIexgD3nn7SkSf2Ig03dLrP7YPqqY2INmdoCVcDORSXp6u5xlJuSbZ2OyFi9N9iDHhf3xsCc7/8wvw0lqeDgbgZTx5elwjvrpwAS6dPrDEbCZ5Wr+u5MUgOt96LpbwTwM/Kp5IrZjLe29L+On4+Jo7+4jplqvubWkv6o5uLOEK4ZodfWi+aLVXVUAVUAVUAVVAFVAFVAFVwFVAIdwq4Ukk+44J7+4ZhpjwIpbw+eKOPt6LhptWILo6gqoDW1D/kX0ZE55kXHcA3feuQs9DG5AMe9H48TnwjgugfS3d0enKLlvGMZ2aRG0OXSWTSYyfNhU3v7AW5976nIVwWsm9Pp9xYb9o4QH47yP2HdAnpO8M5rabfuPGjet5Dn6LJ0crxRIuVvA7MNVN6GYs2GOLZkgvOp6CcUhWdbWEO9NAS5QN6POgB6sCqoAqoAqoAqqAKqAKqAL9KbC3QXhNuI+Y8MqCcAKxx4f59X4D4XW/X4745jgCY6pRf8F+dEsPGhDvuvV1JF5tR8yXQtMFc+CfHEbn+q1ZCC9241OE8NETx+OmRStx3q3P5yCcCdxkGeILh83BlQTxgWzlWcLlDHlx4cdZa3axkmK7toRLdnUUZEzPXcG7CmLLd8roLlnbvwj8RC3h7lpN79uvED6Qj4MeqwqoAqqAKqAKqAKqgCqgCvSrgEK4lcdDC3Gf2dG7mI18qLdDH3+ld2I2+DG/wYe76Ble95vlSHXSlbw9hvqP7ovw0RMQX9qG9l+8wrJlXvSkE2i8YB8EJlVh+5qN/UC4hzHhSUyYOpGJ2RgTXgjhvMwvvH1fXHn0vAFdbnmW8MIyY7s65c4u5RLX/Xlc78RtC4SXYQlndvbzb56uEG7kN4ELO28K4buanPq+KqAKqAKqgCqgCqgCqoAqULICexuE19Jzu9jWL4R3RhiEPcTbYY+/TAi3dcI94houEN7ExGxjM6j97WtIR7wIzq5H7dmz4WuqQoax3133rkZiUSu6uroJ4bNQNbkaO4wlXHopvqaQYnb0cZMEwlfj3L+8SBd2cUf3G5g3lvDD5+BbA4bwb+HLN/RXXozu5Bdcjm8eP9BYc/b7ryNwzbdORGGZ7mW//hz+NPVyfA6/wJfXnI5L+fidPuuVj8XHrvtGtta329aMZ+n1+PAt03HNF4D/u3AVPnjT6XjzG1di7dT5eOjBl8oa91BNlbITs7kJAfIG1muGyFQxOQMshDO5voPkTgP3tckzkJtaLrK745J2TNbvtJUXef3kTUdWsrfncvdlH22PVSzNN5hbIxMc6qYKqAKqgCqgCqgCqoAqoArsaQrs6IzvaUMuOt666uK/70cewv+9JAfhUqIs7cV8liO7syWFEC3eNRNbENi3wSRcy8S5KMCyZF4/Yf2Nbmx+bh2aPjkT1bMb0LrqTZMdPctKefAjoeGJZAJTpk7GzS8yJvwvLxHCx+82hO/uzBAo/s6D83HpTZ/GfnmdbX2AEE7A/v0nFux0CtvG2X3cp3gMcOO5d2JKHmwDTP4mQH3O/+Hj++e66NVWdtMdPQf6xdvs7jUORnuF8PJUVAgvTzdtpQqoAqqAKqAKqAKqgCowsgq89SE8zfTgfWydXUOfmO2wfAgXq7TXjwPqmZhtGi3gf3oNXSt7TNZziNe8gDiJzCRgY+3vTKMfEy+gm/roGmQSPMixRmafSF42OV7sjPy/l5bGP/57Gc7/61LGhI+1idnKsoQvJvj+Ag+VPDd7W6R7Ndt6P7554VM4mhA94a4cYPdlQS+0hO8E4WLh/rbUDd/5nL0s4TuNXSFcLeElT2g9UBVQBVQBVUAVUAVUAVVAFRgyBd4yEF7bR2K2VKpvCO/oHmYIl+JiviDm0Xf+nn2DmJpJYTvrgtdUBxGoDiDDLOZevxfJWBLdHVGEmqoRCNMqHieQmykg/80gWMuCbFn/Yb7fHUM8kUZVQzVuenI5zvsrY8p3C8KHbL5px0UUUEt4edNCLeHl6aatVAFVQBVQBVQBVUAVUAVGVoG3CoTX11QqhD/2ElZ0R21MuFilPQHMrQngbzM9mBri3voaLHtlBf7+xCvw19UgHonghEPmYMH8OUh29FgXdRNqa93UxV399vuewMqt7fAz5rsx6MU57z4KoSBBnjXGb3r6dZx3xzKF8JH9XA3o7ArhA5Ire7BCeHm6aStVQBVQBVQBVUAVUAVUgZFVQCF8iPU/7OE8CKebedrnx7z6EO6e6cXUNOuCN9fhhntfwH/8z+3INIWQ6YjjB184BV858zD0tHbBR+g29m9mV/PTvdwTCuDkb9yCfz7zGsCa4tNHNeKhqz+KyXVh+Hjkzc+uxLnGHX3kY8KHWNq3TPcK4eXdSoXw8nTTVqqAKqAKqAKqgCqgCqgCI6vAWx/ChV772Do6E0Ou/uEPL8byLscSbiCclvBq4IEZaYyrqyU209Jd24C/L92EL1x7C771qffivIOnI9PVQct5gXk/Q7d0WtOj1Q24+Pp78cqGLfjd187DVG8P0okEvLVh3PLPF/Ghv62Cb8J4pHYzO/qQi6MnMAoohJc3ERTCy9NNW6kCqoAqoAqoAqqAKqAKjKwCbxkIrwsUFdKTTvcN4e1dwwDhD72YhXBmSUMm5IePFu2L/a04dOsGdMWTGMVY7vUdMXzz/qX40sLZ2H9UDbbThd3H4ws3ScQ2obkGP39yNVbuiOCbJ+zHUmZ0W6fPuiSI/9XSVjzUXQVPfR0ykpiNyd5EgS8eNgdXvHNgdcJHdmruPWdXCC/vXiuEl6ebtlIFVAFVQBVQBVQBVUAVGFkF3ioQ3lBboRB+yIMvYKUTE25M8nRHR5B/NVXA62uAZ5earOgC6Ahzfw+TxUkMuJQjy9Z5diaJ+5o1wembzr54TJQLCYwFN8em+VfNfuUvwORtPJd0IxD++UP3wZULDxjZ2aZnL6qAQnh5E0MhvDzdtJUqoAqoAqqAKqAKqAKqwMgqoBA+xPof+o9n8XosYXOrybm8tFfTLd0T4GNDLbB+M7BkFaGaEd2EavlfKZuAm8fUnHKOd53uSd0ZD6FczuOwvIHwQ2bjymPml9K1HjPMCiiElye4Qnh5umkrVUAVUAVUAVVAFVAFVIGRVeCtD+Hiv93HtqNj6N3Rz3z4RTzS0QUPrdTiMg4BZ4n19sojQTkcBLbtAFYTxg01O1btgc6LLOULl+dA3sfnKZ75mmMW4GMHzR5or3r8MChQFML7WIvJLxWfP7PzF28KJ7yk9jP7nDfy38+fNrn33SNyCzzuHtOTLABJd07j7HvuSXIHO8fY81cxFEM3VUAVUAVUAVVAFVAFVAFVQBV4ayjQWN+HOzoZvE8I3z4MEP7Tp5fhm5u2MfkWU7ClBcKFXowZ2/7J8xBBnHHdWL/N+o7nQXRpt8eBpQJwcwGrqSqIBz60ENOb6kvrTo8aVgUUwodVbj2ZKqAKqAKqgCqgCqgCqoAqoAoMggJNlQrh2yNRnHrnv7G8hinR6ZbOaO7emywRSOC2xHUzizpY/xtJsZLztSkuXnB8/msX1sX9XLaCPG5+9uuhm/sF41vwP6cePggyaxdDoYBC+FCoqn2qAqqAKqAKqAKqgCqgCqgCqsBQKlCxEC4X/fKWNpz8l38jOWEUkgkmXqO1u3fOduviK3HhSMTont5lfX0ZO27c13MR5fY4gXbZXAgv8C8WJvexLx+Pm8lEb3d97EQ0hZmoTbeKVEAhvCJviw5KFVAFVAFVQBVQBVQBVUAVUAX6UaBiIVzc0D2E5Wc3bMM5f3kMPVNHGb6Oxxknu5OnPGnaT4KOM1a9kzAu2c7Fup1v/RbgFjjvY5NDg0EfUu09OMjnw43nHovxdTXmXDIO3SpPAYXwyrsnOiJVQBVQBVQBVUAVUAVUAVVAFehfgTIhnKA7DJsLwKvbOvD9vz6JfyXi6KirRlzcxYtFrAssJ0ngtJrTZu7EjjsDNRwtceM2+3mvje2qmWF93LZOfIY1wc+aN5153/wK4MNwj3fnFAOHcJtboHdittwIdp2YLbcY039iNqdPx1HDmXm7kZityJzdHeG0rSqgCqgCqoAqoAqoAqqAKqAKjJgCTfXFva09/SdmGx4Iz1clnU6jm3W+n3/9TWzriDBROkuTFVrEhbGl1Bj/0u57+Qmri4C7HJ9KpDCNZc/mzhiLmqDNVKcW8BGbkyWfWCG8ZKn0QFVAFVAFVAFVQBVQBVQBVUAVqBAF9ggId2F7ONzCh/NcFTIH9thhKITvsbdOB64KqAKqgCqgCqgCqoAqoArstQrsERC+194dvfB+FVAI1wmiCqgCqoAqoAqoAqqAKqAKqAJ7mgIK4XvaHdPxZhVQCNfJoAqoAqqAKqAKqAKqgCqgCqgCe5oCZUF4W3t8T7tOHe9bUIF8CDcp0/pIYp/d7TzJSJr9Ioc7u7MJ1OSJSSPg5BKQ9938fna326HbmT0wOy4nMZtJ4iaZBN1+nD6zRfRMx5L137lJbjvukF2hkCZmewtOX70kVUAVUAVUAVVAFVAFVIG9VIHmhmDRK+83MZtC+F46WyrsshXCK+yG6HBUAVVAFVAFVAFVQBVQBVQBVWCXCiiE71IiPaBSFVAIr9Q7o+NSBVQBVUAVUAVUAVVAFVAFVIG+FFAI17mxxyqgEL7H3joduCqgCqgCqoAqoAqoAqqAKrDXKqAQvtfe+j3/whXC9/x7qFegCqgCqoAqoAqoAqqAKqAK7G0KVASEb+ps39t01+vdAxUYW1evidn2wPumQ1YFVAFVQBVQBVQBVUAVUAUqSYGKgPBSBPEwT7TPm2IS6QRBSHJGu6mkS2m9q2M8SHu87DGIVMpNgd1Hqu1ddaXvD5sCagkfNqn1RKqAKqAKqAKqgCqgCqgCqoAqMEgKVDyEZ0hafm8S/lQHMqk4yzil+7h0twRUfl0oHtqLpQWwi8G19OnlWywFFahCyluPVNo7SBJrN0OlgEL4UCmr/aoCqoAqoAqoAqqAKqAKqAKqwFApUNEQLgAe8ETgie0gfCek2LID1XkgLVAuNEZLNvyst+YLkKf53IVtYzDnMSn+pVnfPMk/czyBW2o3y+ap4b6ebIFnD/vJBFuQzLAv3SpWAYXwir01OjBVQBVQBVQBVUAVUAVUAVVAFehDgYqGcD+iQHQrmTnJ4buWaQFwB57TKUK3H6iqt+Ddsx1oW4/Mjg3w9IjlXN4nSNc2wzNqEtAwAQjVEcQJ9D07jCQZfxO8yRVkdMb7+mppOGcb9u/xBpCpGotUhv3rVpEKKIRX5G3RQakCqoAqoAqoAqqAKqAKqAKqQD8KVCyEewnD3tgmZNIxDp9Wa4vMziNBPENYDhOo/VXIbHgJeOkfSK94Cti4ioDdznYEbWnBJt5ACKhvAcbPhnfeMfDMOwlonoh0Tx2CXX9EqPtXSE+7E7GeBFK0uns8YgGn5TxQh5RvVB8u7DqvRloBhfCRvgN6flVAFVAFVAFVQBVQBVQBVUAVGKgClQvhqU4gvq0Avh0QFxavbUGmYyPw8C+ReeovwPaNRHQ/3cirDZh7jEu6g+7JJDxJWtVjEbPDO3EGMu/8MnwHNKOu4zPwVo/Gqo7fI9zUhOrGWoJ4N0Gc1ndxWQ9NYNI2urnrVnEKKIRX3C3RAakCqoAqoAqoAqqAKqAKqAKqwC4UqFwIT2yh23hX7+E71JWpHYXMin8Dt30LWLmELuUE7xq6pAcIzWnCs7ib81Fiyj0pwniALuWBgAHzTDSO1IYOBOZ5UfdBH/zNnXjujhl4/L75OOuar6BpyihEOwjhflrZGTMu7uoZf6NOpApUQCG8Am+KDkkVUAVUAVVAFVAFVAFVQBVQBfpVoGIh3BNbT5CmK3p+JTKBagJ4+vm7kLnpUsZ+M667hu7ifj9hO450xNYb99Yw0VqAMd5BJliL9TDnWicySbFu083c04DAlBSqT92GQEsGz/9tNv5952ScdPZyzDkygkTwAHQ3fZenpfu6J05jeCPSTNKmW+UpoBBeefdER6QKqAKqgCqgCqgCqoAqoAqoAv0rULEQ7u1ZR0u2xIM7mxBXHS3gSx4AfvEFpCKE6xqxUHN/F+GbydsC845CaMGp8E1bAG9dCzwBQng8ijSTtSVWPoXYY/cQyJei4dNk9LFpLPrLTDxx3z44+ezFmHX0m4xCn4Gu2h8jFZhLIzjd4ZkMzljBBwDhbfddhHNe/wTu/9y83sq3/Q2XnvUAjvnztTixuZ+bsvSHOPELwHUPfgn75R/W1/5iXZlzXYXn5L1DL8Mt330P+jslCo6/7tgH8Mjka/HBdXItU/G+22/FX53zvO/HT+Cz+1fGx0ohvDLug45CFVAFVAFVQBVQBVQBVUAVUAVKV6AsCG/dkQfHpZ9rQEd6COHGEi6bZEGnu3lm21p4fvgRpLcwA3pds6001r4VnpbJqP3QVQgdcioygTDjv2PM20a3dMmO7vfRtZyWcv4lNrUj9fK3UTXjZ3jm73Pw+B2zcPp5izDj2E3o2VqLztG3IjT6aKS6VpC/bRx4xt/AuPDRJY+9re1e/Onsq3DHIZfh5o+swIe+eGs/bc/GDx+4sAC2r8NJX0R2f9t9X8aHVl6A+455sNf+kga0lH39bjZu/u4pu4Dwe3HZ2StwfnYsrbj/a6fhavAasm1fxs+OvwEzb72m/0WEkgY2OAeVAuG9y8TbV2beFA5Bcv05+9zKdbIn3xEjl2TAHmjek6p5zkHu0e648vL422N7eXXYinvueMy53HFJqXvT2PYYCrqJCQdHN+1FFVAFVAFVQBVQBVQBVUAVUAVGToFRjUwcXmTzMJ66N3/kHTSsEO7UAM8EmQX99xcDj96BdCOt3AItndsRmL4AdRfdBP/4WbR4b0Y6wbriUhPcS3CRP4HxtLzOIF03kwnPX8Cz3zkTD94+BR/43FrMOmEDYmv86LrBj7X7fhRjP/pF1Hn9iMdiNoZ8gBBuZeoNrMt++g58aa0DtIT0y85+AAv7glkB5yyEWxh+9Ni7cNXkPwwYws15by8C+oU33IzJsZwfcjbOwK1Yz3Oev/I0fAl8TUv4HabN4bhYITwL0wrhI/fFpWdWBVQBVUAVUAVUAVVAFVAF9lQFKhfCI2ucmHACdLgeqdceg+enn2XpMS88oSqku3bA1zIFjV+7C95x05FuZQw5S5l5/EzAxrrgYqIUO6KHQJ2J9zBevAP+cS149sZf4p/X/hpnfa4Hs49ahXgb0HlTPXxro2gfX4U3jv8K5i08EwFaIlOS4C3QxDrkY0q8vwLfn3aAFTjjR9cDX8y93qmTM6/Hff/puq1b4F455WzcQeiFvHfO2hwcFzYWS3u/Fm7Hmv1cKeBcaOV22+YDvFrC1RJe4sdAD1MFVAFVQBVQBVQBVUAVUAVUgT4VqFwI73EgnENPSy1wJmLDo7cBtILTTA1Eo2i48DcIHnI6UtsJ4IRtT4iu6B4v4q8+huTyJ1gHvB2exgkI7n8s/w7Dc7+7AY9c/zuccdVltIC/Dd23/ACRv/ycbQntwSTCqShe2OcE4IgzMG/eoUzKFkDKU0sIHzuwKWSs2WtoNb4AK8/OuXCLZfoPM2nVPmkUsm7mRSGcAH8mrc+387QubPeykJcwHGPdXoFJ7Ge9c86+W+UDtgD4VcBX6Xa+6Tpctu58M17syoJfwpAG+xB1Rx9sRbU/VUAVUAVUAVVAFVAFVAFVQBUYagUqFsIRWU1TNGt7B0JIswa457qPIdPKR8aGp7e2InjEe9Dwxd8StJlAjZnRPUzSlu7aTrD+GuIv3c99CbGDm3jy+lEtWNx0Cp5dshWnfuGTmLbwOKQ66FW8dR3a/+c9yETWIVVVj6qeHdgyaR5eW3AGZkzfBxNmzWdmdJYoC5QeEw7kuZCftNHGUV8yFVf/ID82/GxcfMkaXC2x3lkId0DYHCsx4cfhkfwY7AFCuHFFB63pEkveb1y4a/UudaqV4N5eale7eZxC+G4KqM1VAVVAFVAFVAFVQBVQBVQBVWDYFahcCO9eRZCOANWE6xfvh+f6CwnDLDEmSas6Y6i78GeoevsHkd6xgZZqliTzBtD5o48i9vz9NGwTnDNSFzyDxmAEz2yfiGfXeHHquSdi1hd/gMSG1cTzFLwNY9H1+68h+vdfItPYiEC8G7FwA156x8fQMGYSxk+YhtqpB9FKXqo7Og3GkkjtB1OdxGo7x4b3aQl3LNfn/wj4Ul5ituyMGAiEOzHek370ODOZWxd5mOfF5pfjBv+Rvt7PazOQMQzDVFYIHwaR9RSqgCqgCqgCqoAqoAqoAqqAKjCoClQ2hCcjyNSzLvg9P4X3T99nQrY6oLsTnvA4NF7BWPBRk5Gh9dvL2PDog79E108vgqeZ2cx9XniZkK3B34MnI7PwZHQWTg09i+l1SXi+fDvrhM8lvG+El67q8WfvILx/hrBPd3ZKK5muXzz8HIRnHoQxDbUIj98f4bELShS9t1X5kEsuw6QfPMCM4uKWnhcbznjvm2feYLOeZy3hzinyQTc/YVrBCA65xLq1F9t6JYLjAb0XBgpbuBB+F2b+jhnRTV2zIpvEqJeTob1E5co5TCG8HNW0jSqgCqgCqoAqoAqoAqqAKqAKjKQCZUH4trb4kI850/06QZoJ1WqbkL712/DefSOt1XXItB7L1cwAAA6GSURBVHfCP3M/NF56FzKMA5fs514e03H1+Yg99Q94xrCuN/eFkMArial4IjoT7w4vwazAJuxoTaLugisQfu/FSG1+A9760UiufhGd3zmXBna6tftC8CajWHzQGfDtvxATmupZnWw2qscfMsDrfRk/P/FTLPb9C+DCX2PmLZ/AynPk8VqcsPmHePcjx+Ommb/GuSs/gX98tqCe+DK+fyFw7f0FdcL72l8wsrb7L8K5/wtcLOfKFgdvxT8vfS+unvyLnc/Xx5XZfp42755x3RP4TK+i5QOUY4gO7wXhO9Ucsyc1uwvfc2uD9dHG1AUz79kSYbkSZM7+bN0At8aYPVem14GmebaMmUkSmC1l1vs9px6ZKVFmO7LtbGpBOmIEtETZEE0h7VYVUAVUAVVAFVAFVAFVQBUYdgVamm057MKt3xJlwwPhK+BNR5EK1yH9m/+C/6HbCeG1jAvvgn/eIWj42q2sBU5Eocu5JFDr+N45iC95EmioQ8jTg9Z0A27ZfgiO8b+Ct49ajy3JGni2d6P6/Z9HzfnfQXrbOmZRZ9b1ta+h4zvnsKQ4Leqogi/djZfmnwocdCImNjBOfOy+CI87cEA3xgCsgPZ3puLWE10I/1Q2azre9wtci0/hIhSB4t2BcNP21uLQ3PY3XHYOE6595W5cdWK+Bd0uGNgSZKVszLbeC/BLaTM0xyiED42u2qsqoAqoAqqAKqAKqAKqgCqgCgydAhUM4cvhoTt6uqYB6d9fAf99NyPTVIMMQVos4Q1fF0u4l4nXaAln3Hj7/56P+BP/hKelCp54iqXKvHhtSw22bvZj/qxuNFXHEBNL+CcvR/h9lyC1ZTUt6M1IrnoJnd87j8bzDiZYpyU8FsHiA0+D7+ATMKG+buAQ7oCwuWXMbH7Td96DrEHavY9yDCF9Jyu4vF8mhLuW64N3guy8yeOMrd9jnMNzCwlFxj9083FAPSuED0guPVgVUAVUAVVAFVAFVAFVQBVQBSpAgcqF8C5CeKIbmYZRSN72I/hu+zE89awPHonC18iY8G/+lfHfE5HpZr3wsVPQdedP0H7t1+EbR1Anm3vokl7lTeGNbQ3Y2lmL2c1bUFcTQMO3/oTAzLch1caY8OYJiD19N7qv+xxAz3YPvX6lNviLR5yL2gOOwNh6cUefw7jwUi3hrhu6dd9e9rMjcdFf+7vLRazKWQj/MNaLC3lfMdrIb9v7vP3Oq124tee7oZcC6yM5hxXCR1J9PbcqoAqoAqqAKqAKqAKqgCqgCpSjQMVCeLrrVYAQjnpaqx+7G76fXwIPk6dlUozD7cqg4av/h+CRZxKmN8BXzYRt3DZffj4iTzyJwES+9kscrQdBfxqbNwOblrfjgK99ChM+/z9IbnnTBPp6Gsag+w+Xo+cOZkevq0KQpc66vVVY/K5PYAyt7c11dG0fNZMQfnA52mqbIVZAIXyIBdbuVQFVQBVQBVQBVUAVUAVUAVVg0BWoXAjvXAbQHd0brEJ841rg+x+DL9qBTCiM9JZuVB17Ohouvh6ZjjZkEnH4G1uQ2v4mNn73K+h66t+0aqdpEWdqq3gG4XAQ8WPPBM48C1PGzkA4EEbSQ3N5IoK2y9/PuuMrkamtRjgSwbrGaVhz0kcxefwE1FTXItg0nYnZFMIHfeYNQocK4YMgonahCqgCqoAqoAqoAqqAKqAKqALDqkDFQniqfamtEy4gzcRrsesuRXDRP4EWWrmjCaRjaYz6xm8RPOBYpLdvpGhe+OpYU5wx4p2P3IPuxU8i2dmBQMs41B95Amrffgy2rnkF2zauwtTJ81E9/QC0/+Gb6PrN9+GTWHNaxv1dEbw87xikFp6GiXX1CFTROt44A9UTFMKHdVaWeDKF8BKF0sNUAVVAFVAFVAFVQBVQBVQBVaBiFKhcCO9wIDyTBqrqEH2KSdd+8v/oel6FTIAB3O0E7Cn7ovm//wBffQvSYhFn6SlvuJow3kC39QQt5EzaRkt6Bim+3wEfk6lv3vYGOoJetNBHPX7t5xFPxIx1PRyPYrs3jKXv/gjGzZqLllpmU/f5EGikJVwhvGImbP5AFMIr8rbooFQBVUAVUAVUAVVAFVAFVAFVoB8FyoLwra2xIRc1lYVwxm57fUgSpXt+8FWEljzOUmWNDOlOIdPViRATqDVfxMRtY6Yi3d6KTDRCGE+bsmViRUeKbulM0iYx4l6WO/O3jMX6e3+L5f/1dUxqjqGmyY8UM7mFOjqxZO5RiJ9wBqYQ4sPhsKnRHGqejqpxagkf8htexglcCJd62jvVAmd/O9cI95h9pl1BjXCzf6cx5Bf2ljrgtlFhOfBcM3t8bnHArfft9O12x26kj2xZcPOENcHlMpyB2F1aJ7yMaaFNVAFVQBVQBVQBVUAVUAVUgYpWYPSoUNHx9VsnfFggvJOW8CQTswmNpAnV1TXoWfEK4pdfiGpPN9L1dCFnnfBMVzv846ehkaXHqg89jqXJQiZGPM0/pAXgaR0Xa3ggiFT7NnTffwsit/4QW7al0JZswYTRXRjFGuErq8Zjw/s+iikTJ6GxppblypgEjhAUap5BCD+oom/i3jo4hfC99c7rdasCqoAqoAqoAqqAKqAKqAJ7rgKVC+HtL9uY8DxzoaexCR333o7UNd9EeDQt1XRNpxmbruZdTMDmQ+iww1B31CkIzpzPOO/R8HoDSMd7kNj2JmJLn0bksb8j+srL8DbUIFjrx9b2KkS3JBFqSWDl+z6EMfvMw5jqagQZCy4ALttgW8KX/ewd+PId7Jg1xP941Sk71RBvu//LOO/qp/udUQdffBe+feKoXc46e67D8eWbr8EJOxUr32Xzij9AIbzib5EOUBVQBVQBVUAVUAVUAVVAFVAFChSoWAhPtL4An4dO6Hm+veJ2nGlsxo7b/oDUT/8XNQ0BpJjV3GzxJFJ0KReHYx/re3vq6+Ch9RuxKPd30FW9E2AsuLe+AWn6/Po8aVTFIljbXY11J5+K5kMPwbhgmOHndcjQ8u5uvvopqJ102AAmTiv+edlpuKaP+t5n/PBxfJo1xNHWirbmUcUh/NHjiwK6DELA+o8zdwHhbffi6x+6CpPlXGPtc5QI7gO40BE/VCF8xG+BDkAVUAVUAVVAFVAFVAFVQBVQBQaoQMVCeM/WRQj5COEuD0usrMCx18ua3g3o+MddiP7yOlQn6Y7eUIskk6ixJhld2Jk5PRFl+bG4AXiJJ0cgBG+AVnOfl4iehi/GY7pj2MyEbltOPAF1cxZgTKgK1QRwCRY27QjqElvua9wHtRMWDFDW3ocb6/bKC/D3z87bZT+7ZQl34HtRkbMcfMjhWPQcLex9WOB3ObAKPEAhvAJvig5JFVAFVAFVQBVQBVQBVUAVUAX6VaBiITyy7VWEsN1YtrPW8LysWp7aerQtWYTNN/4MDatfQy1Z2wB3Ff/gQ5qwLps0kSRuBuCjtJYnUujyhbFl330Refs70DJ+EkYxZryqpprgTcDPz6olHTTNQ8P4fUucRv1bwXfu5Gxcc9+FEMP47m0v4/qTPo07SgBsC/l4S7ioK4Tv3qzR1qqAKqAKqAKqgCqgCqgCqoAqMPwKVCyEd2xdBV90Napra5GiddsStZPSWsK1Uyn4amqwbdsWrPrHHfC9tBj1m7egOtIJP3Ope40FXVJQe5Biu3gwgK5wPbqnTUV87lxUTZmG5nAN6kIhBJgJvRfsi0s7s6lH4ixltt/J8Eqm9QFvDhgXaZd1SS/yXjZmvL/zFYXtvs/Xu6vBAv8BCzLoDRTCB11S7VAVUAVUAVVAFVAFVAFVQBVQBYZYgYqFcLnubW88gZpgFOGaBiRjPdkSURbILYgHCdId0W68vuxFdG/ZDE9rG7C9Fd4uZlYX67ePJcjq6oFRTfCOGYNwUzPqgyHUMl48yEdvgIAtpaAcovPSGu6h23oqmUS8fj+MmbxrF/LcPeoNwm4CtUJ39Bxo7wzEu4z5XnYdTv7D7CIx4/bc+OH1wJduwAwmYzv4OdcNHva9iy/DuqtX4LxBsb4P8cwsoXuF8BJE0kNUAVVAFVAFVAFVQBVQBVQBVaCiFKhoCJeY7I1L/4nGWi/CtXVkarFss+53tqCzhedgKIx4pAtbNq1FTzqJBPclCehSZVmiwAME8QDBuoqvgnRZDxC8pQSZbC58Swy4YXtCeHd3J7yNczB6xkASshW7r457+qTrs/Hgu4Ls3bWEQ5KxgaD+yHFM4HaDiUW/hntMMrdDnmaSNoVwrRNeUd9BOhhVQBVQBVQBVUAVUAVUAVVgr1KgYiE8mxyN1uxta56BL96GUCjIHGuEZwHmLIjb++XzM1N6MoZI2zbWCU/Qas6YcIe2PF6boE0A2yRck+a9sq7L6zTbp9GTyKB63Hw0T5pbxkQo1SXc7XrwLeFS/az/Td3RFcJ3NUf0fVVAFVAFVAFVQBVQBVQBVUAVGCoFyoLwLduYfXwYNhfE5VQd29YhFd2ORGQrE62RwN34cGccNhO6gDct5WkmYsvb+I7xXhdyz4g1XV454eV2dwY+Zk/3hJrQNHFfxoCHdrKQD/hy6TZ+ykVrcdFNVzs1ul/B9e/+NNZffCeuPKHvGt+v/vwoW0e8v+3gS/GHIjXGYc4JXPOPC7FzKjmxyp+Ofx3T//kHfJ0j2GBg7uiOp4OZBb03dyrI4owzTcyDyQPYax4508bZ6R7vcV87R8t8M+3FcSPbpX2W7bPXeyYnP+dcLueBnaXiy8Hk/n6bZFA3VUAVUAVUAVVAFVAFVAFVQBXY8xUY08LKXUU2cm5hmvDcUcMF4XuuvBZ4ry2sFXbG9bj3M/1b2AXC/zizH1AW0GZMeN8Q/ud+ZTt4F4sAe5LmCuF70t3SsaoCqoAqoAqoAqqAKqAKqAKqgCigED6E8yBn1T7cWMQPXnQxzr+atbpl6wPI1RJe+g1RCC9dKz1SFVAFVAFVQBVQBVQBVUAVUAUqQ4G+IPz/A19zv4rRG7gg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文字方塊 4"/>
          <p:cNvSpPr txBox="1">
            <a:spLocks noChangeArrowheads="1"/>
          </p:cNvSpPr>
          <p:nvPr/>
        </p:nvSpPr>
        <p:spPr bwMode="auto">
          <a:xfrm>
            <a:off x="-8488" y="7937"/>
            <a:ext cx="9152488" cy="120032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4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111</a:t>
            </a:r>
            <a:r>
              <a:rPr lang="zh-TW" altLang="en-US" sz="4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年適性入學宣導網站</a:t>
            </a:r>
            <a:endParaRPr lang="en-US" altLang="zh-TW" sz="4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https://adapt.k12ea.gov.tw/</a:t>
            </a:r>
            <a:endParaRPr lang="en-US" altLang="zh-TW" sz="32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446C9D4-8E0B-4DC2-B799-D1088AFCDE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06" t="9400" r="5000" b="12201"/>
          <a:stretch/>
        </p:blipFill>
        <p:spPr>
          <a:xfrm>
            <a:off x="375964" y="1561901"/>
            <a:ext cx="8383584" cy="479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2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B75A26-2A11-40BC-98DA-54708FAB970D}" type="slidenum">
              <a:rPr kumimoji="1" lang="zh-TW" altLang="en-US" smtClean="0">
                <a:solidFill>
                  <a:schemeClr val="tx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kumimoji="1" lang="zh-TW" altLang="en-US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0179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諮詢專線、網路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79388" y="1341438"/>
            <a:ext cx="8713787" cy="5400675"/>
          </a:xfrm>
        </p:spPr>
        <p:txBody>
          <a:bodyPr rtlCol="0">
            <a:normAutofit/>
          </a:bodyPr>
          <a:lstStyle/>
          <a:p>
            <a:pPr marL="514350" indent="-457200" eaLnBrk="1" fontAlgn="auto" hangingPunct="1"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諮詢專線：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 eaLnBrk="1" fontAlgn="auto" hangingPunct="1"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各校教務主任、輔導主任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 eaLnBrk="1" fontAlgn="auto" hangingPunct="1">
              <a:spcAft>
                <a:spcPts val="0"/>
              </a:spcAft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彰化縣地方宣導團責任區講師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 eaLnBrk="1" fontAlgn="auto" hangingPunct="1">
              <a:spcAft>
                <a:spcPts val="0"/>
              </a:spcAft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彰化縣政府教育處：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04-7531874</a:t>
            </a:r>
          </a:p>
          <a:p>
            <a:pPr marL="914400" lvl="1" indent="-457200" eaLnBrk="1" fontAlgn="auto" hangingPunct="1">
              <a:spcAft>
                <a:spcPts val="0"/>
              </a:spcAft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教育部免付費諮詢專線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(0800-012-580)</a:t>
            </a:r>
          </a:p>
          <a:p>
            <a:pPr marL="514350" indent="-457200" eaLnBrk="1" fontAlgn="auto" hangingPunct="1"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網路：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教育部十二年國教適性入學宣導網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0099FF"/>
                </a:solidFill>
                <a:latin typeface="微軟正黑體" pitchFamily="34" charset="-120"/>
                <a:ea typeface="微軟正黑體" pitchFamily="34" charset="-120"/>
              </a:rPr>
              <a:t>彰化縣十二年國教資訊網</a:t>
            </a:r>
            <a:endParaRPr lang="zh-TW" altLang="en-US" dirty="0">
              <a:solidFill>
                <a:srgbClr val="0099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457200" eaLnBrk="1" fontAlgn="auto" hangingPunct="1"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各校升學博覽會訊息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Picture 10" descr="D:\Documents and Settings\My Desktop\十二年國教\00_適性入學宣導\適性入學網站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0" y="4639020"/>
            <a:ext cx="2268253" cy="1601119"/>
          </a:xfrm>
          <a:prstGeom prst="rect">
            <a:avLst/>
          </a:prstGeom>
          <a:noFill/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932" y="1628800"/>
            <a:ext cx="2268253" cy="170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6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>
            <a:extLst>
              <a:ext uri="{FF2B5EF4-FFF2-40B4-BE49-F238E27FC236}">
                <a16:creationId xmlns:a16="http://schemas.microsoft.com/office/drawing/2014/main" id="{61F9172F-AB8F-4A2F-B304-3EEE9AC6DD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8" t="886" b="-1"/>
          <a:stretch/>
        </p:blipFill>
        <p:spPr>
          <a:xfrm>
            <a:off x="252556" y="1021940"/>
            <a:ext cx="2857852" cy="2901043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9809CA8F-898F-4964-A114-DC323A2C43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941" y="4149079"/>
            <a:ext cx="3274745" cy="2159433"/>
          </a:xfrm>
          <a:prstGeom prst="rect">
            <a:avLst/>
          </a:prstGeom>
        </p:spPr>
      </p:pic>
      <p:sp>
        <p:nvSpPr>
          <p:cNvPr id="73730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3933"/>
            <a:ext cx="2133600" cy="36406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B21B5A92-E588-4FEE-8BB8-CB5CAF3EDDC6}" type="slidenum">
              <a:rPr lang="zh-TW" altLang="en-US" smtClean="0">
                <a:solidFill>
                  <a:prstClr val="black"/>
                </a:solidFill>
                <a:latin typeface="Arial" pitchFamily="34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zh-TW" altLang="en-US">
              <a:solidFill>
                <a:prstClr val="black"/>
              </a:solidFill>
              <a:latin typeface="Arial" pitchFamily="34" charset="0"/>
            </a:endParaRPr>
          </a:p>
        </p:txBody>
      </p:sp>
      <p:cxnSp>
        <p:nvCxnSpPr>
          <p:cNvPr id="23" name="直線接點 22"/>
          <p:cNvCxnSpPr/>
          <p:nvPr/>
        </p:nvCxnSpPr>
        <p:spPr>
          <a:xfrm>
            <a:off x="36165" y="6453336"/>
            <a:ext cx="91440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圓角矩形 8"/>
          <p:cNvSpPr/>
          <p:nvPr/>
        </p:nvSpPr>
        <p:spPr>
          <a:xfrm>
            <a:off x="1" y="2812"/>
            <a:ext cx="9144000" cy="6883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600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結語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89BF88C-2501-4993-8BEF-621EE57D89BA}"/>
              </a:ext>
            </a:extLst>
          </p:cNvPr>
          <p:cNvSpPr/>
          <p:nvPr/>
        </p:nvSpPr>
        <p:spPr>
          <a:xfrm>
            <a:off x="3542323" y="1757197"/>
            <a:ext cx="43098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羽球女子單打世界排名第一。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女單戰績：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411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勝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-153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負。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C489A74-1FBD-4AD0-AC39-F43F0A51ED7A}"/>
              </a:ext>
            </a:extLst>
          </p:cNvPr>
          <p:cNvSpPr/>
          <p:nvPr/>
        </p:nvSpPr>
        <p:spPr>
          <a:xfrm>
            <a:off x="3347864" y="2744497"/>
            <a:ext cx="57257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highlight>
                  <a:srgbClr val="FFFF99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專注你喜歡的事，就能感受到那股強大的力量。</a:t>
            </a:r>
            <a:endParaRPr lang="zh-TW" altLang="en-US" sz="2800" dirty="0">
              <a:solidFill>
                <a:schemeClr val="accent1">
                  <a:lumMod val="50000"/>
                </a:schemeClr>
              </a:solidFill>
              <a:highlight>
                <a:srgbClr val="FFFFFF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">
            <a:extLst>
              <a:ext uri="{FF2B5EF4-FFF2-40B4-BE49-F238E27FC236}">
                <a16:creationId xmlns:a16="http://schemas.microsoft.com/office/drawing/2014/main" id="{EAB890BA-2480-4892-BF6A-45CE3E08D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80" y="6448905"/>
            <a:ext cx="78985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引自天下及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cosmopolitan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網頁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7E5B34D-E6C7-42B6-B816-AE853B88A4E5}"/>
              </a:ext>
            </a:extLst>
          </p:cNvPr>
          <p:cNvSpPr/>
          <p:nvPr/>
        </p:nvSpPr>
        <p:spPr>
          <a:xfrm>
            <a:off x="252556" y="4170041"/>
            <a:ext cx="50217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冠軍、排名、紀錄是一時的，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我只要做好自己想做和該做的事。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沒有永遠的贏家，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只有不斷努力的人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，我會加油，我沒有忘記那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99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％的鼓勵。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3BB2C909-0B53-44F1-BAB7-8EC802815DBD}"/>
              </a:ext>
            </a:extLst>
          </p:cNvPr>
          <p:cNvSpPr txBox="1"/>
          <p:nvPr/>
        </p:nvSpPr>
        <p:spPr>
          <a:xfrm>
            <a:off x="3592767" y="830549"/>
            <a:ext cx="4209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戴資穎</a:t>
            </a:r>
          </a:p>
        </p:txBody>
      </p:sp>
    </p:spTree>
    <p:extLst>
      <p:ext uri="{BB962C8B-B14F-4D97-AF65-F5344CB8AC3E}">
        <p14:creationId xmlns:p14="http://schemas.microsoft.com/office/powerpoint/2010/main" val="719311212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資料庫圖表 7"/>
          <p:cNvGraphicFramePr/>
          <p:nvPr/>
        </p:nvGraphicFramePr>
        <p:xfrm>
          <a:off x="11435" y="638849"/>
          <a:ext cx="4047332" cy="894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資料庫圖表 9"/>
          <p:cNvGraphicFramePr/>
          <p:nvPr/>
        </p:nvGraphicFramePr>
        <p:xfrm>
          <a:off x="251520" y="734773"/>
          <a:ext cx="4047332" cy="822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資料庫圖表 10"/>
          <p:cNvGraphicFramePr/>
          <p:nvPr/>
        </p:nvGraphicFramePr>
        <p:xfrm>
          <a:off x="251520" y="734773"/>
          <a:ext cx="3168352" cy="822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文字方塊 3"/>
          <p:cNvSpPr txBox="1">
            <a:spLocks noChangeArrowheads="1"/>
          </p:cNvSpPr>
          <p:nvPr/>
        </p:nvSpPr>
        <p:spPr bwMode="auto">
          <a:xfrm>
            <a:off x="35496" y="1145783"/>
            <a:ext cx="8928992" cy="505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457200" lvl="1" indent="0" algn="just" eaLnBrk="1" hangingPunct="1">
              <a:lnSpc>
                <a:spcPct val="110000"/>
              </a:lnSpc>
              <a:spcAft>
                <a:spcPts val="1200"/>
              </a:spcAft>
              <a:buClr>
                <a:srgbClr val="C0504D"/>
              </a:buClr>
              <a:buSzPct val="85000"/>
            </a:pP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華康儷粗圓"/>
              </a:rPr>
              <a:t>一、務必注意各管道放榜、報到及放棄錄取等重要</a:t>
            </a:r>
            <a:endParaRPr lang="en-US" altLang="zh-TW" sz="28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cs typeface="華康儷粗圓"/>
            </a:endParaRPr>
          </a:p>
          <a:p>
            <a:pPr marL="457200" lvl="1" indent="0" algn="just" eaLnBrk="1" hangingPunct="1">
              <a:lnSpc>
                <a:spcPct val="110000"/>
              </a:lnSpc>
              <a:spcAft>
                <a:spcPts val="1200"/>
              </a:spcAft>
              <a:buClr>
                <a:srgbClr val="C0504D"/>
              </a:buClr>
              <a:buSzPct val="85000"/>
            </a:pPr>
            <a:r>
              <a:rPr lang="en-US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華康儷粗圓"/>
              </a:rPr>
              <a:t>        </a:t>
            </a: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華康儷粗圓"/>
              </a:rPr>
              <a:t>日程。</a:t>
            </a:r>
            <a:endParaRPr lang="en-US" altLang="zh-TW" sz="28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cs typeface="華康儷粗圓"/>
            </a:endParaRPr>
          </a:p>
          <a:p>
            <a:pPr marL="1165225" lvl="1" indent="-717550" algn="just" eaLnBrk="1" hangingPunct="1">
              <a:lnSpc>
                <a:spcPct val="110000"/>
              </a:lnSpc>
              <a:spcAft>
                <a:spcPts val="1200"/>
              </a:spcAft>
              <a:buClr>
                <a:srgbClr val="C0504D"/>
              </a:buClr>
              <a:buSzPct val="85000"/>
            </a:pP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華康儷粗圓"/>
              </a:rPr>
              <a:t>二、</a:t>
            </a:r>
            <a:r>
              <a:rPr lang="zh-TW" altLang="en-US" sz="3600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華康儷粗圓"/>
              </a:rPr>
              <a:t>各管道錄取報到後，如未於期限內放棄錄取資格者將不得報名其他入學管道</a:t>
            </a:r>
            <a:r>
              <a:rPr lang="zh-TW" altLang="en-US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華康儷粗圓"/>
              </a:rPr>
              <a:t>。</a:t>
            </a:r>
            <a:endParaRPr lang="en-US" altLang="zh-TW" sz="3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華康儷粗圓"/>
            </a:endParaRPr>
          </a:p>
          <a:p>
            <a:pPr marL="457200" lvl="1" indent="0" algn="just" eaLnBrk="1" hangingPunct="1">
              <a:lnSpc>
                <a:spcPct val="110000"/>
              </a:lnSpc>
              <a:spcAft>
                <a:spcPts val="1200"/>
              </a:spcAft>
              <a:buClr>
                <a:srgbClr val="C0504D"/>
              </a:buClr>
              <a:buSzPct val="85000"/>
            </a:pP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華康儷粗圓"/>
              </a:rPr>
              <a:t>三、請依錄取學校規定於期限內報到。</a:t>
            </a:r>
            <a:endParaRPr lang="en-US" altLang="zh-TW" sz="28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cs typeface="華康儷粗圓"/>
            </a:endParaRPr>
          </a:p>
          <a:p>
            <a:pPr marL="457200" lvl="1" indent="0" algn="just" eaLnBrk="1" hangingPunct="1">
              <a:lnSpc>
                <a:spcPct val="110000"/>
              </a:lnSpc>
              <a:spcAft>
                <a:spcPts val="1200"/>
              </a:spcAft>
              <a:buClr>
                <a:srgbClr val="C0504D"/>
              </a:buClr>
              <a:buSzPct val="85000"/>
            </a:pP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華康儷粗圓"/>
              </a:rPr>
              <a:t>四、選校前請參考各校特色課程與選修科目如何安</a:t>
            </a:r>
            <a:endParaRPr lang="en-US" altLang="zh-TW" sz="28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cs typeface="華康儷粗圓"/>
            </a:endParaRPr>
          </a:p>
          <a:p>
            <a:pPr marL="457200" lvl="1" indent="0" algn="just" eaLnBrk="1" hangingPunct="1">
              <a:lnSpc>
                <a:spcPct val="110000"/>
              </a:lnSpc>
              <a:spcAft>
                <a:spcPts val="1200"/>
              </a:spcAft>
              <a:buClr>
                <a:srgbClr val="C0504D"/>
              </a:buClr>
              <a:buSzPct val="85000"/>
            </a:pP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華康儷粗圓"/>
              </a:rPr>
              <a:t>        排，以符應個人性向與興趣。</a:t>
            </a:r>
            <a:endParaRPr lang="en-US" altLang="zh-TW" sz="28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cs typeface="華康儷粗圓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11435" y="0"/>
            <a:ext cx="9144000" cy="1008112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zh-TW" sz="4400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111</a:t>
            </a:r>
            <a:r>
              <a:rPr lang="zh-TW" altLang="en-US" sz="4400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年免試入學注意事項</a:t>
            </a:r>
            <a:endParaRPr kumimoji="1" lang="zh-TW" altLang="en-US" sz="44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4BC7FF5-EDF6-4535-AB9A-F5A2A9470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1AD94-AEC2-4269-8437-AE8ADE699CC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13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720159" y="1154920"/>
            <a:ext cx="1368425" cy="503238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2800" b="1" dirty="0">
                <a:latin typeface="微軟正黑體" pitchFamily="34" charset="-120"/>
                <a:ea typeface="微軟正黑體" pitchFamily="34" charset="-120"/>
              </a:rPr>
              <a:t>高中</a:t>
            </a: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3442294" y="1160723"/>
            <a:ext cx="1368425" cy="503237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2800" b="1" dirty="0">
                <a:latin typeface="微軟正黑體" pitchFamily="34" charset="-120"/>
                <a:ea typeface="微軟正黑體" pitchFamily="34" charset="-120"/>
              </a:rPr>
              <a:t>高職</a:t>
            </a: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5647372" y="1160723"/>
            <a:ext cx="1511300" cy="503237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2800" b="1" dirty="0">
                <a:latin typeface="微軟正黑體" pitchFamily="34" charset="-120"/>
                <a:ea typeface="微軟正黑體" pitchFamily="34" charset="-120"/>
              </a:rPr>
              <a:t>私立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59795" y="1817450"/>
            <a:ext cx="2257235" cy="4464050"/>
          </a:xfrm>
          <a:prstGeom prst="flowChartAlternateProcess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 sz="2800" dirty="0">
              <a:latin typeface="微軟正黑體" pitchFamily="34" charset="-120"/>
              <a:ea typeface="微軟正黑體" pitchFamily="34" charset="-120"/>
            </a:endParaRPr>
          </a:p>
          <a:p>
            <a:endParaRPr kumimoji="0" lang="zh-TW" altLang="en-US" sz="28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彰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化高</a:t>
            </a:r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中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134</a:t>
            </a:r>
            <a:endParaRPr kumimoji="0"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彰化女中 </a:t>
            </a:r>
            <a:r>
              <a:rPr kumimoji="0" lang="en-US" altLang="zh-TW" sz="2400" dirty="0">
                <a:latin typeface="微軟正黑體" pitchFamily="34" charset="-120"/>
                <a:ea typeface="微軟正黑體" pitchFamily="34" charset="-120"/>
              </a:rPr>
              <a:t>103</a:t>
            </a:r>
          </a:p>
          <a:p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員林高中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168</a:t>
            </a:r>
          </a:p>
          <a:p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溪湖高中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157</a:t>
            </a:r>
          </a:p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和美實驗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31</a:t>
            </a:r>
          </a:p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鹿港高中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115</a:t>
            </a:r>
          </a:p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彰藝普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30</a:t>
            </a:r>
          </a:p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和美高中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33</a:t>
            </a:r>
          </a:p>
          <a:p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二林高中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15</a:t>
            </a:r>
            <a:endParaRPr kumimoji="0"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田中高中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30</a:t>
            </a:r>
            <a:endParaRPr kumimoji="0"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成功高中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15</a:t>
            </a:r>
            <a:endParaRPr kumimoji="0"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endParaRPr kumimoji="0"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endParaRPr kumimoji="0"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endParaRPr kumimoji="0" lang="en-US" altLang="zh-TW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2938375" y="1811676"/>
            <a:ext cx="2376264" cy="3527425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kumimoji="0" lang="en-US" altLang="zh-TW" sz="24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彰師附工 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107</a:t>
            </a:r>
          </a:p>
          <a:p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彰化高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商 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189</a:t>
            </a:r>
          </a:p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員林家商 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103</a:t>
            </a:r>
          </a:p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崇實高工 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49</a:t>
            </a:r>
          </a:p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秀水高工 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56</a:t>
            </a:r>
          </a:p>
          <a:p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北斗家商 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102</a:t>
            </a:r>
          </a:p>
          <a:p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員林農工  </a:t>
            </a:r>
            <a:r>
              <a:rPr kumimoji="0" lang="en-US" altLang="zh-TW" sz="2400" dirty="0">
                <a:latin typeface="微軟正黑體" pitchFamily="34" charset="-120"/>
                <a:ea typeface="微軟正黑體" pitchFamily="34" charset="-120"/>
              </a:rPr>
              <a:t>124</a:t>
            </a:r>
          </a:p>
          <a:p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永靖高工  </a:t>
            </a:r>
            <a:r>
              <a:rPr kumimoji="0" lang="en-US" altLang="zh-TW" sz="2400" dirty="0">
                <a:latin typeface="微軟正黑體" pitchFamily="34" charset="-120"/>
                <a:ea typeface="微軟正黑體" pitchFamily="34" charset="-120"/>
              </a:rPr>
              <a:t>100</a:t>
            </a:r>
          </a:p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二林工商 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56</a:t>
            </a:r>
            <a:endParaRPr kumimoji="0"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endParaRPr kumimoji="0" lang="en-US" altLang="zh-TW" sz="24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31236" y="6408310"/>
            <a:ext cx="8661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名額僅供參考，以當年簡章為主</a:t>
            </a:r>
            <a:r>
              <a:rPr kumimoji="1" lang="en-US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1"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不含外加名額</a:t>
            </a:r>
            <a:r>
              <a:rPr kumimoji="1" lang="en-US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kumimoji="1" lang="zh-TW" altLang="en-US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0" y="11222"/>
            <a:ext cx="9144000" cy="865188"/>
          </a:xfrm>
          <a:prstGeom prst="roundRect">
            <a:avLst/>
          </a:prstGeom>
          <a:solidFill>
            <a:srgbClr val="FF6699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4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111</a:t>
            </a:r>
            <a:r>
              <a:rPr lang="zh-TW" altLang="en-US" sz="4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年彰化區高中職優先免試入學名額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346F266-0551-42F3-A31A-2AB80F37B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1AD94-AEC2-4269-8437-AE8ADE699CC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D2533C69-3D90-4E25-A78D-524F48951FC4}"/>
              </a:ext>
            </a:extLst>
          </p:cNvPr>
          <p:cNvSpPr/>
          <p:nvPr/>
        </p:nvSpPr>
        <p:spPr>
          <a:xfrm>
            <a:off x="5610648" y="1816705"/>
            <a:ext cx="1584748" cy="233997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zh-TW" altLang="en-US" sz="24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文興 </a:t>
            </a:r>
            <a:r>
              <a:rPr lang="en-US" altLang="zh-TW" sz="24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30</a:t>
            </a:r>
          </a:p>
          <a:p>
            <a:pPr lvl="0"/>
            <a:r>
              <a:rPr lang="zh-TW" altLang="en-US" sz="24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達德 </a:t>
            </a:r>
            <a:r>
              <a:rPr lang="en-US" altLang="zh-TW" sz="24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229</a:t>
            </a:r>
          </a:p>
          <a:p>
            <a:pPr lvl="0"/>
            <a:r>
              <a:rPr lang="zh-TW" altLang="en-US" sz="24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大慶 </a:t>
            </a:r>
            <a:r>
              <a:rPr lang="en-US" altLang="zh-TW" sz="24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45</a:t>
            </a:r>
          </a:p>
          <a:p>
            <a:pPr lvl="0"/>
            <a:r>
              <a:rPr lang="zh-TW" altLang="en-US" sz="24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正德 </a:t>
            </a:r>
            <a:r>
              <a:rPr lang="en-US" altLang="zh-TW" sz="24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40</a:t>
            </a:r>
          </a:p>
          <a:p>
            <a:pPr lvl="0"/>
            <a:r>
              <a:rPr lang="zh-TW" altLang="en-US" sz="24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精誠 </a:t>
            </a:r>
            <a:r>
              <a:rPr lang="en-US" altLang="zh-TW" sz="24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15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51DEDE5D-2C32-45C1-BC24-20267CE7A8E2}"/>
              </a:ext>
            </a:extLst>
          </p:cNvPr>
          <p:cNvSpPr/>
          <p:nvPr/>
        </p:nvSpPr>
        <p:spPr>
          <a:xfrm>
            <a:off x="2441814" y="5552121"/>
            <a:ext cx="3604457" cy="696897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國立 </a:t>
            </a:r>
            <a:r>
              <a:rPr lang="en-US" altLang="zh-TW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1594+</a:t>
            </a:r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縣立</a:t>
            </a:r>
            <a:r>
              <a:rPr lang="en-US" altLang="zh-TW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123</a:t>
            </a:r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 algn="ctr"/>
            <a:r>
              <a:rPr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共</a:t>
            </a:r>
            <a:r>
              <a:rPr lang="en-US" altLang="zh-TW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1717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FD615566-66CC-43B4-887B-6C404FCA8522}"/>
              </a:ext>
            </a:extLst>
          </p:cNvPr>
          <p:cNvSpPr/>
          <p:nvPr/>
        </p:nvSpPr>
        <p:spPr>
          <a:xfrm>
            <a:off x="6827626" y="3913288"/>
            <a:ext cx="1584748" cy="531200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私立</a:t>
            </a:r>
            <a:r>
              <a:rPr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359</a:t>
            </a:r>
            <a:endParaRPr lang="zh-TW" alt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C02D6B5C-2EEA-4D93-AE15-59DCDF338351}"/>
              </a:ext>
            </a:extLst>
          </p:cNvPr>
          <p:cNvSpPr/>
          <p:nvPr/>
        </p:nvSpPr>
        <p:spPr>
          <a:xfrm>
            <a:off x="6695054" y="5005692"/>
            <a:ext cx="2089150" cy="1219716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總名額 </a:t>
            </a:r>
            <a:r>
              <a:rPr lang="en-US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2076</a:t>
            </a:r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61811565-01FB-446E-AB8B-1C59CCD14E48}"/>
              </a:ext>
            </a:extLst>
          </p:cNvPr>
          <p:cNvSpPr/>
          <p:nvPr/>
        </p:nvSpPr>
        <p:spPr>
          <a:xfrm>
            <a:off x="6169587" y="5703079"/>
            <a:ext cx="466870" cy="288032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下 19">
            <a:extLst>
              <a:ext uri="{FF2B5EF4-FFF2-40B4-BE49-F238E27FC236}">
                <a16:creationId xmlns:a16="http://schemas.microsoft.com/office/drawing/2014/main" id="{2EEE83CF-BBFA-4280-8F60-8FED607F0FDD}"/>
              </a:ext>
            </a:extLst>
          </p:cNvPr>
          <p:cNvSpPr/>
          <p:nvPr/>
        </p:nvSpPr>
        <p:spPr>
          <a:xfrm>
            <a:off x="7524328" y="4501963"/>
            <a:ext cx="288032" cy="430262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64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855942" y="1156355"/>
            <a:ext cx="1368425" cy="503238"/>
          </a:xfrm>
          <a:prstGeom prst="flowChartPredefinedProcess">
            <a:avLst/>
          </a:prstGeom>
          <a:noFill/>
          <a:ln w="38100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2800">
                <a:latin typeface="微軟正黑體" pitchFamily="34" charset="-120"/>
                <a:ea typeface="微軟正黑體" pitchFamily="34" charset="-120"/>
              </a:rPr>
              <a:t>高中</a:t>
            </a: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3129726" y="1156356"/>
            <a:ext cx="1368425" cy="503237"/>
          </a:xfrm>
          <a:prstGeom prst="flowChartPredefinedProcess">
            <a:avLst/>
          </a:prstGeom>
          <a:noFill/>
          <a:ln w="38100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2800" dirty="0">
                <a:latin typeface="微軟正黑體" pitchFamily="34" charset="-120"/>
                <a:ea typeface="微軟正黑體" pitchFamily="34" charset="-120"/>
              </a:rPr>
              <a:t>高職</a:t>
            </a: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5041900" y="1136566"/>
            <a:ext cx="1511300" cy="503237"/>
          </a:xfrm>
          <a:prstGeom prst="flowChartPredefinedProcess">
            <a:avLst/>
          </a:prstGeom>
          <a:noFill/>
          <a:ln w="38100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2800" dirty="0">
                <a:latin typeface="微軟正黑體" pitchFamily="34" charset="-120"/>
                <a:ea typeface="微軟正黑體" pitchFamily="34" charset="-120"/>
              </a:rPr>
              <a:t>私立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06828" y="1843062"/>
            <a:ext cx="2089150" cy="4464050"/>
          </a:xfrm>
          <a:prstGeom prst="flowChartAlternateProcess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 sz="2800" dirty="0">
              <a:latin typeface="微軟正黑體" pitchFamily="34" charset="-120"/>
              <a:ea typeface="微軟正黑體" pitchFamily="34" charset="-120"/>
            </a:endParaRPr>
          </a:p>
          <a:p>
            <a:endParaRPr kumimoji="0" lang="zh-TW" altLang="en-US" sz="28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彰化高中 </a:t>
            </a:r>
            <a:r>
              <a:rPr kumimoji="0" lang="en-US" altLang="zh-TW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521</a:t>
            </a:r>
          </a:p>
          <a:p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彰化女中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406</a:t>
            </a:r>
            <a:endParaRPr kumimoji="0"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員林高中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392</a:t>
            </a:r>
            <a:endParaRPr kumimoji="0"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溪湖高中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368</a:t>
            </a:r>
            <a:endParaRPr kumimoji="0"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和美實驗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74</a:t>
            </a:r>
          </a:p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鹿港高中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256</a:t>
            </a:r>
          </a:p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彰藝普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105</a:t>
            </a:r>
          </a:p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和美高中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97</a:t>
            </a:r>
          </a:p>
          <a:p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二林高中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80</a:t>
            </a:r>
            <a:endParaRPr kumimoji="0"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田中高中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50</a:t>
            </a:r>
            <a:endParaRPr kumimoji="0"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成功高中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80</a:t>
            </a:r>
            <a:endParaRPr kumimoji="0"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endParaRPr kumimoji="0"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endParaRPr kumimoji="0"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endParaRPr kumimoji="0" lang="en-US" altLang="zh-TW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2721241" y="1843062"/>
            <a:ext cx="2287066" cy="3527425"/>
          </a:xfrm>
          <a:prstGeom prst="flowChartAlternateProcess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kumimoji="0" lang="en-US" altLang="zh-TW" sz="24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彰化高商 </a:t>
            </a:r>
            <a:r>
              <a:rPr lang="en-US" altLang="zh-TW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413</a:t>
            </a:r>
            <a:r>
              <a:rPr lang="zh-TW" altLang="en-US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2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kumimoji="0" lang="zh-TW" altLang="en-US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彰師附工  </a:t>
            </a:r>
            <a:r>
              <a:rPr lang="en-US" altLang="zh-TW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418</a:t>
            </a:r>
          </a:p>
          <a:p>
            <a:r>
              <a:rPr lang="zh-TW" altLang="en-US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員林家商  </a:t>
            </a:r>
            <a:r>
              <a:rPr lang="en-US" altLang="zh-TW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225</a:t>
            </a:r>
          </a:p>
          <a:p>
            <a:r>
              <a:rPr lang="zh-TW" altLang="en-US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崇實高工  </a:t>
            </a:r>
            <a:r>
              <a:rPr lang="en-US" altLang="zh-TW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248</a:t>
            </a:r>
          </a:p>
          <a:p>
            <a:r>
              <a:rPr lang="zh-TW" altLang="en-US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秀水高工  </a:t>
            </a:r>
            <a:r>
              <a:rPr lang="en-US" altLang="zh-TW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175</a:t>
            </a:r>
          </a:p>
          <a:p>
            <a:r>
              <a:rPr kumimoji="0" lang="zh-TW" altLang="en-US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北斗家商  </a:t>
            </a:r>
            <a:r>
              <a:rPr lang="en-US" altLang="zh-TW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188</a:t>
            </a:r>
          </a:p>
          <a:p>
            <a:r>
              <a:rPr kumimoji="0" lang="zh-TW" altLang="en-US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員林農工  </a:t>
            </a:r>
            <a:r>
              <a:rPr lang="en-US" altLang="zh-TW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272</a:t>
            </a:r>
          </a:p>
          <a:p>
            <a:r>
              <a:rPr kumimoji="0" lang="zh-TW" altLang="en-US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永靖高工  </a:t>
            </a:r>
            <a:r>
              <a:rPr lang="en-US" altLang="zh-TW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230</a:t>
            </a:r>
            <a:endParaRPr kumimoji="0" lang="en-US" altLang="zh-TW" sz="2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二林工商  </a:t>
            </a:r>
            <a:r>
              <a:rPr lang="en-US" altLang="zh-TW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274</a:t>
            </a:r>
            <a:endParaRPr kumimoji="0" lang="en-US" altLang="zh-TW" sz="2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kumimoji="0" lang="en-US" altLang="zh-TW" sz="24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5097032" y="1862412"/>
            <a:ext cx="1692820" cy="198238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文興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110</a:t>
            </a:r>
            <a:endParaRPr kumimoji="0"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kumimoji="0" lang="zh-TW" altLang="en-US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達德 </a:t>
            </a:r>
            <a:r>
              <a:rPr lang="en-US" altLang="zh-TW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363</a:t>
            </a:r>
          </a:p>
          <a:p>
            <a:r>
              <a:rPr kumimoji="0" lang="zh-TW" altLang="en-US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大慶 </a:t>
            </a:r>
            <a:r>
              <a:rPr lang="en-US" altLang="zh-TW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110</a:t>
            </a:r>
          </a:p>
          <a:p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正德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95</a:t>
            </a:r>
            <a:endParaRPr kumimoji="0"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精誠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220</a:t>
            </a:r>
            <a:endParaRPr kumimoji="0" lang="en-US" altLang="zh-TW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56605" y="6452890"/>
            <a:ext cx="8887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名額僅供參考，以當年簡章為主</a:t>
            </a:r>
            <a:r>
              <a:rPr kumimoji="1" lang="en-US" altLang="zh-TW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1" lang="zh-TW" alt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不含外加名額</a:t>
            </a:r>
            <a:r>
              <a:rPr kumimoji="1" lang="en-US" altLang="zh-TW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kumimoji="1" lang="zh-TW" alt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原住民、身心障礙、補考</a:t>
            </a:r>
            <a:r>
              <a:rPr kumimoji="1" lang="en-US" altLang="zh-TW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kumimoji="1" lang="zh-TW" alt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0" y="15368"/>
            <a:ext cx="9144000" cy="86614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600" b="1" dirty="0">
                <a:latin typeface="微軟正黑體" pitchFamily="34" charset="-120"/>
                <a:ea typeface="微軟正黑體" pitchFamily="34" charset="-120"/>
              </a:rPr>
              <a:t>111</a:t>
            </a:r>
            <a:r>
              <a:rPr kumimoji="0" lang="zh-TW" altLang="en-US" sz="3600" b="1" dirty="0">
                <a:latin typeface="微軟正黑體" pitchFamily="34" charset="-120"/>
                <a:ea typeface="微軟正黑體" pitchFamily="34" charset="-120"/>
              </a:rPr>
              <a:t>年彰化區高中職</a:t>
            </a:r>
            <a:r>
              <a:rPr kumimoji="0" lang="zh-TW" altLang="en-US" sz="3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免試入學</a:t>
            </a:r>
            <a:r>
              <a:rPr kumimoji="0" lang="zh-TW" altLang="en-US" sz="3600" b="1" dirty="0">
                <a:latin typeface="微軟正黑體" pitchFamily="34" charset="-120"/>
                <a:ea typeface="微軟正黑體" pitchFamily="34" charset="-120"/>
              </a:rPr>
              <a:t>名額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8ECDC26-55F9-430F-86F3-609DA421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1AD94-AEC2-4269-8437-AE8ADE699CC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8D1FAB8E-5AEE-4BB3-A0FA-5D0105CD8673}"/>
              </a:ext>
            </a:extLst>
          </p:cNvPr>
          <p:cNvSpPr/>
          <p:nvPr/>
        </p:nvSpPr>
        <p:spPr>
          <a:xfrm>
            <a:off x="2721241" y="5577420"/>
            <a:ext cx="2666325" cy="696897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國立 </a:t>
            </a:r>
            <a:r>
              <a:rPr lang="en-US" altLang="zh-TW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4460+</a:t>
            </a:r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縣立 </a:t>
            </a:r>
            <a:r>
              <a:rPr lang="en-US" altLang="zh-TW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412</a:t>
            </a:r>
          </a:p>
          <a:p>
            <a:pPr lvl="0" algn="ctr"/>
            <a:r>
              <a:rPr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共</a:t>
            </a:r>
            <a:r>
              <a:rPr lang="en-US" altLang="zh-TW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4872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C231599E-EA68-4ABE-8B26-6571E421184A}"/>
              </a:ext>
            </a:extLst>
          </p:cNvPr>
          <p:cNvSpPr/>
          <p:nvPr/>
        </p:nvSpPr>
        <p:spPr>
          <a:xfrm>
            <a:off x="5075483" y="3926829"/>
            <a:ext cx="1584749" cy="492685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私立</a:t>
            </a:r>
            <a:r>
              <a:rPr lang="en-US" altLang="zh-TW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888</a:t>
            </a: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FB898302-4351-408A-AFA1-B62DF094378B}"/>
              </a:ext>
            </a:extLst>
          </p:cNvPr>
          <p:cNvSpPr/>
          <p:nvPr/>
        </p:nvSpPr>
        <p:spPr>
          <a:xfrm>
            <a:off x="7039877" y="3424821"/>
            <a:ext cx="1879170" cy="994693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進修學校</a:t>
            </a:r>
            <a:r>
              <a:rPr lang="en-US" altLang="zh-TW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772</a:t>
            </a: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A2EFFFCE-8D14-4692-8CB0-975A7ABB25DC}"/>
              </a:ext>
            </a:extLst>
          </p:cNvPr>
          <p:cNvSpPr/>
          <p:nvPr/>
        </p:nvSpPr>
        <p:spPr>
          <a:xfrm>
            <a:off x="6286837" y="5577419"/>
            <a:ext cx="2666325" cy="696897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總名額</a:t>
            </a:r>
            <a:r>
              <a:rPr lang="en-US" altLang="zh-TW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6532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箭號: 向右 4">
            <a:extLst>
              <a:ext uri="{FF2B5EF4-FFF2-40B4-BE49-F238E27FC236}">
                <a16:creationId xmlns:a16="http://schemas.microsoft.com/office/drawing/2014/main" id="{5901AFED-ADC7-499F-BED5-AE25876A8EDD}"/>
              </a:ext>
            </a:extLst>
          </p:cNvPr>
          <p:cNvSpPr/>
          <p:nvPr/>
        </p:nvSpPr>
        <p:spPr>
          <a:xfrm>
            <a:off x="5508104" y="5805264"/>
            <a:ext cx="720080" cy="36004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下 8">
            <a:extLst>
              <a:ext uri="{FF2B5EF4-FFF2-40B4-BE49-F238E27FC236}">
                <a16:creationId xmlns:a16="http://schemas.microsoft.com/office/drawing/2014/main" id="{7E9A6F7F-5105-42B2-89B9-AF76F62971DE}"/>
              </a:ext>
            </a:extLst>
          </p:cNvPr>
          <p:cNvSpPr/>
          <p:nvPr/>
        </p:nvSpPr>
        <p:spPr>
          <a:xfrm>
            <a:off x="7668344" y="4509120"/>
            <a:ext cx="432048" cy="986265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A8297903-6A8F-44F2-9A1C-C466D8CA19EB}"/>
              </a:ext>
            </a:extLst>
          </p:cNvPr>
          <p:cNvSpPr/>
          <p:nvPr/>
        </p:nvSpPr>
        <p:spPr>
          <a:xfrm rot="2972460">
            <a:off x="5915897" y="4834479"/>
            <a:ext cx="1009738" cy="402179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六角星形 11">
            <a:extLst>
              <a:ext uri="{FF2B5EF4-FFF2-40B4-BE49-F238E27FC236}">
                <a16:creationId xmlns:a16="http://schemas.microsoft.com/office/drawing/2014/main" id="{B01041DE-FE82-4CC1-A854-09F84AB0AC07}"/>
              </a:ext>
            </a:extLst>
          </p:cNvPr>
          <p:cNvSpPr/>
          <p:nvPr/>
        </p:nvSpPr>
        <p:spPr>
          <a:xfrm>
            <a:off x="6789852" y="616513"/>
            <a:ext cx="2354148" cy="2520280"/>
          </a:xfrm>
          <a:prstGeom prst="star6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rgbClr val="FF0000"/>
                </a:solidFill>
              </a:rPr>
              <a:t>優免未報到名額會回流入免試名額，請依各校公告實際招生名額為準</a:t>
            </a:r>
          </a:p>
        </p:txBody>
      </p:sp>
    </p:spTree>
    <p:extLst>
      <p:ext uri="{BB962C8B-B14F-4D97-AF65-F5344CB8AC3E}">
        <p14:creationId xmlns:p14="http://schemas.microsoft.com/office/powerpoint/2010/main" val="258477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 bwMode="auto">
          <a:xfrm>
            <a:off x="0" y="-12379"/>
            <a:ext cx="9144000" cy="8490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r>
              <a:rPr kumimoji="1" lang="en-US" altLang="zh-TW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111</a:t>
            </a:r>
            <a:r>
              <a:rPr kumimoji="1"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年免試入學</a:t>
            </a:r>
            <a:r>
              <a:rPr kumimoji="1" lang="en-US" altLang="zh-TW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kumimoji="1"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錄取方式說明</a:t>
            </a:r>
            <a:r>
              <a:rPr kumimoji="1" lang="zh-TW" altLang="en-US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</a:p>
        </p:txBody>
      </p:sp>
      <p:sp>
        <p:nvSpPr>
          <p:cNvPr id="103" name="內容版面配置區 2"/>
          <p:cNvSpPr>
            <a:spLocks/>
          </p:cNvSpPr>
          <p:nvPr/>
        </p:nvSpPr>
        <p:spPr bwMode="auto">
          <a:xfrm>
            <a:off x="468313" y="1310142"/>
            <a:ext cx="82296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kumimoji="0"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報名人數未超過招生人數時，則全部錄取</a:t>
            </a:r>
            <a:br>
              <a:rPr kumimoji="0" lang="en-US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kumimoji="0"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報名人數</a:t>
            </a: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超過</a:t>
            </a:r>
            <a:r>
              <a:rPr kumimoji="0"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招生人數時，則進行超額比序</a:t>
            </a:r>
          </a:p>
        </p:txBody>
      </p:sp>
      <p:sp>
        <p:nvSpPr>
          <p:cNvPr id="104" name="內容版面配置區 2"/>
          <p:cNvSpPr>
            <a:spLocks/>
          </p:cNvSpPr>
          <p:nvPr/>
        </p:nvSpPr>
        <p:spPr bwMode="auto">
          <a:xfrm>
            <a:off x="468312" y="2276872"/>
            <a:ext cx="856818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kumimoji="0"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超額比序先比</a:t>
            </a:r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總積分</a:t>
            </a: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，再配合學生選填之志願進行比序分發，若總積分相同則進行同</a:t>
            </a:r>
            <a:r>
              <a:rPr kumimoji="0"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分比序</a:t>
            </a:r>
            <a:r>
              <a:rPr kumimoji="0" lang="en-US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順序如下</a:t>
            </a:r>
            <a:r>
              <a:rPr kumimoji="0" lang="en-US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kumimoji="0" lang="en-US" altLang="zh-TW" sz="2800" b="1" dirty="0">
              <a:solidFill>
                <a:schemeClr val="hlin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lang="en-US" altLang="zh-TW" sz="2800" b="1" dirty="0">
              <a:solidFill>
                <a:schemeClr val="hlin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kumimoji="0" lang="en-US" altLang="zh-TW" sz="2800" b="1" dirty="0">
              <a:solidFill>
                <a:schemeClr val="hlin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lang="en-US" altLang="zh-TW" sz="2800" b="1" dirty="0">
              <a:solidFill>
                <a:schemeClr val="hlin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kumimoji="0" lang="en-US" altLang="zh-TW" sz="2800" b="1" dirty="0">
              <a:solidFill>
                <a:schemeClr val="hlink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kumimoji="0" lang="zh-TW" altLang="en-US" sz="2800" b="1" dirty="0">
                <a:latin typeface="微軟正黑體" pitchFamily="34" charset="-120"/>
                <a:ea typeface="微軟正黑體" pitchFamily="34" charset="-120"/>
              </a:rPr>
              <a:t>                            </a:t>
            </a:r>
            <a:r>
              <a:rPr kumimoji="0" lang="en-US" altLang="zh-TW" sz="24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400" b="1" dirty="0">
                <a:latin typeface="微軟正黑體" pitchFamily="34" charset="-120"/>
                <a:ea typeface="微軟正黑體" pitchFamily="34" charset="-120"/>
              </a:rPr>
              <a:t>各科順序為國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、數、英、自、社</a:t>
            </a:r>
            <a:r>
              <a:rPr kumimoji="0" lang="en-US" altLang="zh-TW" sz="2400" b="1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kumimoji="0"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比序完仍超額時，則增額錄取</a:t>
            </a:r>
            <a:r>
              <a:rPr kumimoji="0" lang="en-US" altLang="zh-TW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</a:p>
        </p:txBody>
      </p:sp>
      <p:sp>
        <p:nvSpPr>
          <p:cNvPr id="105" name="AutoShape 8"/>
          <p:cNvSpPr>
            <a:spLocks noChangeArrowheads="1"/>
          </p:cNvSpPr>
          <p:nvPr/>
        </p:nvSpPr>
        <p:spPr bwMode="auto">
          <a:xfrm>
            <a:off x="868076" y="3093074"/>
            <a:ext cx="7811169" cy="2374900"/>
          </a:xfrm>
          <a:prstGeom prst="homePlate">
            <a:avLst>
              <a:gd name="adj" fmla="val 12032"/>
            </a:avLst>
          </a:prstGeom>
          <a:solidFill>
            <a:schemeClr val="accent6">
              <a:alpha val="50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9pPr>
          </a:lstStyle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06" name="Group 9"/>
          <p:cNvGrpSpPr>
            <a:grpSpLocks/>
          </p:cNvGrpSpPr>
          <p:nvPr/>
        </p:nvGrpSpPr>
        <p:grpSpPr bwMode="auto">
          <a:xfrm>
            <a:off x="1925196" y="3333013"/>
            <a:ext cx="287338" cy="1943101"/>
            <a:chOff x="657" y="1071"/>
            <a:chExt cx="1270" cy="2677"/>
          </a:xfrm>
        </p:grpSpPr>
        <p:sp>
          <p:nvSpPr>
            <p:cNvPr id="107" name="Rectangle 10"/>
            <p:cNvSpPr>
              <a:spLocks noChangeArrowheads="1"/>
            </p:cNvSpPr>
            <p:nvPr/>
          </p:nvSpPr>
          <p:spPr bwMode="auto">
            <a:xfrm>
              <a:off x="657" y="1434"/>
              <a:ext cx="1270" cy="2314"/>
            </a:xfrm>
            <a:prstGeom prst="rect">
              <a:avLst/>
            </a:prstGeom>
            <a:solidFill>
              <a:srgbClr val="CAEEED"/>
            </a:solidFill>
            <a:ln w="12700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志願序</a:t>
              </a:r>
              <a:endParaRPr lang="en-US" altLang="zh-TW" sz="20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積分</a:t>
              </a:r>
            </a:p>
          </p:txBody>
        </p:sp>
        <p:sp>
          <p:nvSpPr>
            <p:cNvPr id="108" name="Rectangle 11"/>
            <p:cNvSpPr>
              <a:spLocks noChangeArrowheads="1"/>
            </p:cNvSpPr>
            <p:nvPr/>
          </p:nvSpPr>
          <p:spPr bwMode="auto">
            <a:xfrm>
              <a:off x="657" y="1071"/>
              <a:ext cx="1270" cy="363"/>
            </a:xfrm>
            <a:prstGeom prst="rect">
              <a:avLst/>
            </a:prstGeom>
            <a:solidFill>
              <a:srgbClr val="4878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en-US" altLang="ja-JP" sz="20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1</a:t>
              </a:r>
            </a:p>
          </p:txBody>
        </p:sp>
      </p:grpSp>
      <p:grpSp>
        <p:nvGrpSpPr>
          <p:cNvPr id="109" name="Group 12"/>
          <p:cNvGrpSpPr>
            <a:grpSpLocks/>
          </p:cNvGrpSpPr>
          <p:nvPr/>
        </p:nvGrpSpPr>
        <p:grpSpPr bwMode="auto">
          <a:xfrm>
            <a:off x="2356996" y="3333013"/>
            <a:ext cx="287338" cy="1943101"/>
            <a:chOff x="657" y="1071"/>
            <a:chExt cx="1270" cy="2677"/>
          </a:xfrm>
        </p:grpSpPr>
        <p:sp>
          <p:nvSpPr>
            <p:cNvPr id="110" name="Rectangle 13"/>
            <p:cNvSpPr>
              <a:spLocks noChangeArrowheads="1"/>
            </p:cNvSpPr>
            <p:nvPr/>
          </p:nvSpPr>
          <p:spPr bwMode="auto">
            <a:xfrm>
              <a:off x="657" y="1434"/>
              <a:ext cx="1270" cy="2314"/>
            </a:xfrm>
            <a:prstGeom prst="rect">
              <a:avLst/>
            </a:prstGeom>
            <a:solidFill>
              <a:srgbClr val="CAEEED"/>
            </a:solidFill>
            <a:ln w="12700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zh-TW" altLang="en-US" sz="2000" b="1">
                  <a:latin typeface="微軟正黑體" pitchFamily="34" charset="-120"/>
                  <a:ea typeface="微軟正黑體" pitchFamily="34" charset="-120"/>
                </a:rPr>
                <a:t>志願序</a:t>
              </a:r>
            </a:p>
          </p:txBody>
        </p:sp>
        <p:sp>
          <p:nvSpPr>
            <p:cNvPr id="111" name="Rectangle 14"/>
            <p:cNvSpPr>
              <a:spLocks noChangeArrowheads="1"/>
            </p:cNvSpPr>
            <p:nvPr/>
          </p:nvSpPr>
          <p:spPr bwMode="auto">
            <a:xfrm>
              <a:off x="657" y="1071"/>
              <a:ext cx="1270" cy="363"/>
            </a:xfrm>
            <a:prstGeom prst="rect">
              <a:avLst/>
            </a:prstGeom>
            <a:solidFill>
              <a:srgbClr val="4878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zh-TW" altLang="en-US" sz="2000" b="1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２</a:t>
              </a:r>
            </a:p>
          </p:txBody>
        </p:sp>
      </p:grpSp>
      <p:grpSp>
        <p:nvGrpSpPr>
          <p:cNvPr id="112" name="Group 15"/>
          <p:cNvGrpSpPr>
            <a:grpSpLocks/>
          </p:cNvGrpSpPr>
          <p:nvPr/>
        </p:nvGrpSpPr>
        <p:grpSpPr bwMode="auto">
          <a:xfrm>
            <a:off x="2790384" y="3333013"/>
            <a:ext cx="287337" cy="1943101"/>
            <a:chOff x="657" y="1071"/>
            <a:chExt cx="1270" cy="2677"/>
          </a:xfrm>
        </p:grpSpPr>
        <p:sp>
          <p:nvSpPr>
            <p:cNvPr id="113" name="Rectangle 16"/>
            <p:cNvSpPr>
              <a:spLocks noChangeArrowheads="1"/>
            </p:cNvSpPr>
            <p:nvPr/>
          </p:nvSpPr>
          <p:spPr bwMode="auto">
            <a:xfrm>
              <a:off x="657" y="1434"/>
              <a:ext cx="1270" cy="2314"/>
            </a:xfrm>
            <a:prstGeom prst="rect">
              <a:avLst/>
            </a:prstGeom>
            <a:solidFill>
              <a:srgbClr val="CAEEED"/>
            </a:solidFill>
            <a:ln w="12700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zh-TW" altLang="en-US" sz="2000" b="1">
                  <a:latin typeface="微軟正黑體" pitchFamily="34" charset="-120"/>
                  <a:ea typeface="微軟正黑體" pitchFamily="34" charset="-120"/>
                </a:rPr>
                <a:t>就近入學</a:t>
              </a:r>
            </a:p>
          </p:txBody>
        </p:sp>
        <p:sp>
          <p:nvSpPr>
            <p:cNvPr id="114" name="Rectangle 17"/>
            <p:cNvSpPr>
              <a:spLocks noChangeArrowheads="1"/>
            </p:cNvSpPr>
            <p:nvPr/>
          </p:nvSpPr>
          <p:spPr bwMode="auto">
            <a:xfrm>
              <a:off x="657" y="1071"/>
              <a:ext cx="1270" cy="363"/>
            </a:xfrm>
            <a:prstGeom prst="rect">
              <a:avLst/>
            </a:prstGeom>
            <a:solidFill>
              <a:srgbClr val="4878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zh-TW" altLang="en-US" sz="2000" b="1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３</a:t>
              </a:r>
            </a:p>
          </p:txBody>
        </p:sp>
      </p:grpSp>
      <p:grpSp>
        <p:nvGrpSpPr>
          <p:cNvPr id="115" name="Group 18"/>
          <p:cNvGrpSpPr>
            <a:grpSpLocks/>
          </p:cNvGrpSpPr>
          <p:nvPr/>
        </p:nvGrpSpPr>
        <p:grpSpPr bwMode="auto">
          <a:xfrm>
            <a:off x="3222184" y="3333013"/>
            <a:ext cx="773752" cy="1943101"/>
            <a:chOff x="657" y="1071"/>
            <a:chExt cx="1270" cy="2677"/>
          </a:xfrm>
        </p:grpSpPr>
        <p:sp>
          <p:nvSpPr>
            <p:cNvPr id="116" name="Rectangle 19"/>
            <p:cNvSpPr>
              <a:spLocks noChangeArrowheads="1"/>
            </p:cNvSpPr>
            <p:nvPr/>
          </p:nvSpPr>
          <p:spPr bwMode="auto">
            <a:xfrm>
              <a:off x="657" y="1434"/>
              <a:ext cx="1270" cy="2314"/>
            </a:xfrm>
            <a:prstGeom prst="rect">
              <a:avLst/>
            </a:prstGeom>
            <a:solidFill>
              <a:srgbClr val="CAEEED"/>
            </a:solidFill>
            <a:ln w="12700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endPara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7" name="Rectangle 20"/>
            <p:cNvSpPr>
              <a:spLocks noChangeArrowheads="1"/>
            </p:cNvSpPr>
            <p:nvPr/>
          </p:nvSpPr>
          <p:spPr bwMode="auto">
            <a:xfrm>
              <a:off x="657" y="1071"/>
              <a:ext cx="1270" cy="363"/>
            </a:xfrm>
            <a:prstGeom prst="rect">
              <a:avLst/>
            </a:prstGeom>
            <a:solidFill>
              <a:srgbClr val="4878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zh-TW" altLang="en-US" sz="2000" b="1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４</a:t>
              </a:r>
            </a:p>
          </p:txBody>
        </p:sp>
      </p:grpSp>
      <p:grpSp>
        <p:nvGrpSpPr>
          <p:cNvPr id="118" name="Group 21"/>
          <p:cNvGrpSpPr>
            <a:grpSpLocks/>
          </p:cNvGrpSpPr>
          <p:nvPr/>
        </p:nvGrpSpPr>
        <p:grpSpPr bwMode="auto">
          <a:xfrm>
            <a:off x="4083332" y="3352233"/>
            <a:ext cx="287337" cy="1943101"/>
            <a:chOff x="657" y="1071"/>
            <a:chExt cx="1270" cy="2677"/>
          </a:xfrm>
        </p:grpSpPr>
        <p:sp>
          <p:nvSpPr>
            <p:cNvPr id="119" name="Rectangle 22"/>
            <p:cNvSpPr>
              <a:spLocks noChangeArrowheads="1"/>
            </p:cNvSpPr>
            <p:nvPr/>
          </p:nvSpPr>
          <p:spPr bwMode="auto">
            <a:xfrm>
              <a:off x="657" y="1434"/>
              <a:ext cx="1270" cy="2314"/>
            </a:xfrm>
            <a:prstGeom prst="rect">
              <a:avLst/>
            </a:prstGeom>
            <a:solidFill>
              <a:srgbClr val="CAEEED"/>
            </a:solidFill>
            <a:ln w="12700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經濟弱勢</a:t>
              </a:r>
            </a:p>
            <a:p>
              <a:pPr algn="ctr"/>
              <a:endParaRPr lang="zh-TW" altLang="en-US" sz="20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0" name="Rectangle 23"/>
            <p:cNvSpPr>
              <a:spLocks noChangeArrowheads="1"/>
            </p:cNvSpPr>
            <p:nvPr/>
          </p:nvSpPr>
          <p:spPr bwMode="auto">
            <a:xfrm>
              <a:off x="657" y="1071"/>
              <a:ext cx="1270" cy="363"/>
            </a:xfrm>
            <a:prstGeom prst="rect">
              <a:avLst/>
            </a:prstGeom>
            <a:solidFill>
              <a:srgbClr val="4878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zh-TW" altLang="en-US" sz="2000" b="1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５</a:t>
              </a:r>
            </a:p>
          </p:txBody>
        </p:sp>
      </p:grpSp>
      <p:grpSp>
        <p:nvGrpSpPr>
          <p:cNvPr id="121" name="Group 24"/>
          <p:cNvGrpSpPr>
            <a:grpSpLocks/>
          </p:cNvGrpSpPr>
          <p:nvPr/>
        </p:nvGrpSpPr>
        <p:grpSpPr bwMode="auto">
          <a:xfrm>
            <a:off x="4515132" y="3352233"/>
            <a:ext cx="288925" cy="1943101"/>
            <a:chOff x="657" y="1071"/>
            <a:chExt cx="1270" cy="2677"/>
          </a:xfrm>
        </p:grpSpPr>
        <p:sp>
          <p:nvSpPr>
            <p:cNvPr id="122" name="Rectangle 25"/>
            <p:cNvSpPr>
              <a:spLocks noChangeArrowheads="1"/>
            </p:cNvSpPr>
            <p:nvPr/>
          </p:nvSpPr>
          <p:spPr bwMode="auto">
            <a:xfrm>
              <a:off x="657" y="1434"/>
              <a:ext cx="1270" cy="2314"/>
            </a:xfrm>
            <a:prstGeom prst="rect">
              <a:avLst/>
            </a:prstGeom>
            <a:solidFill>
              <a:srgbClr val="CAEEED"/>
            </a:solidFill>
            <a:ln w="12700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均衡學習</a:t>
              </a:r>
            </a:p>
            <a:p>
              <a:pPr algn="ctr"/>
              <a:endParaRPr lang="zh-TW" altLang="en-US" sz="20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3" name="Rectangle 26"/>
            <p:cNvSpPr>
              <a:spLocks noChangeArrowheads="1"/>
            </p:cNvSpPr>
            <p:nvPr/>
          </p:nvSpPr>
          <p:spPr bwMode="auto">
            <a:xfrm>
              <a:off x="657" y="1071"/>
              <a:ext cx="1270" cy="363"/>
            </a:xfrm>
            <a:prstGeom prst="rect">
              <a:avLst/>
            </a:prstGeom>
            <a:solidFill>
              <a:srgbClr val="4878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zh-TW" altLang="en-US" sz="2000" b="1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６</a:t>
              </a:r>
            </a:p>
          </p:txBody>
        </p:sp>
      </p:grpSp>
      <p:grpSp>
        <p:nvGrpSpPr>
          <p:cNvPr id="124" name="Group 27"/>
          <p:cNvGrpSpPr>
            <a:grpSpLocks/>
          </p:cNvGrpSpPr>
          <p:nvPr/>
        </p:nvGrpSpPr>
        <p:grpSpPr bwMode="auto">
          <a:xfrm>
            <a:off x="4946932" y="3352233"/>
            <a:ext cx="288925" cy="1943101"/>
            <a:chOff x="657" y="1071"/>
            <a:chExt cx="1270" cy="2677"/>
          </a:xfrm>
        </p:grpSpPr>
        <p:sp>
          <p:nvSpPr>
            <p:cNvPr id="125" name="Rectangle 28"/>
            <p:cNvSpPr>
              <a:spLocks noChangeArrowheads="1"/>
            </p:cNvSpPr>
            <p:nvPr/>
          </p:nvSpPr>
          <p:spPr bwMode="auto">
            <a:xfrm>
              <a:off x="657" y="1434"/>
              <a:ext cx="1270" cy="2314"/>
            </a:xfrm>
            <a:prstGeom prst="rect">
              <a:avLst/>
            </a:prstGeom>
            <a:solidFill>
              <a:srgbClr val="CAEEED"/>
            </a:solidFill>
            <a:ln w="12700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服務學習</a:t>
              </a:r>
            </a:p>
          </p:txBody>
        </p:sp>
        <p:sp>
          <p:nvSpPr>
            <p:cNvPr id="126" name="Rectangle 29"/>
            <p:cNvSpPr>
              <a:spLocks noChangeArrowheads="1"/>
            </p:cNvSpPr>
            <p:nvPr/>
          </p:nvSpPr>
          <p:spPr bwMode="auto">
            <a:xfrm>
              <a:off x="657" y="1071"/>
              <a:ext cx="1270" cy="363"/>
            </a:xfrm>
            <a:prstGeom prst="rect">
              <a:avLst/>
            </a:prstGeom>
            <a:solidFill>
              <a:srgbClr val="4878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zh-TW" altLang="en-US" sz="2000" b="1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７</a:t>
              </a:r>
            </a:p>
          </p:txBody>
        </p:sp>
      </p:grpSp>
      <p:grpSp>
        <p:nvGrpSpPr>
          <p:cNvPr id="127" name="Group 30"/>
          <p:cNvGrpSpPr>
            <a:grpSpLocks/>
          </p:cNvGrpSpPr>
          <p:nvPr/>
        </p:nvGrpSpPr>
        <p:grpSpPr bwMode="auto">
          <a:xfrm>
            <a:off x="5378732" y="3352233"/>
            <a:ext cx="288925" cy="1943101"/>
            <a:chOff x="657" y="1071"/>
            <a:chExt cx="1270" cy="2677"/>
          </a:xfrm>
        </p:grpSpPr>
        <p:sp>
          <p:nvSpPr>
            <p:cNvPr id="128" name="Rectangle 31"/>
            <p:cNvSpPr>
              <a:spLocks noChangeArrowheads="1"/>
            </p:cNvSpPr>
            <p:nvPr/>
          </p:nvSpPr>
          <p:spPr bwMode="auto">
            <a:xfrm>
              <a:off x="657" y="1434"/>
              <a:ext cx="1270" cy="2314"/>
            </a:xfrm>
            <a:prstGeom prst="rect">
              <a:avLst/>
            </a:prstGeom>
            <a:solidFill>
              <a:srgbClr val="CAEEED"/>
            </a:solidFill>
            <a:ln w="12700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生活教育</a:t>
              </a:r>
            </a:p>
            <a:p>
              <a:pPr algn="ctr"/>
              <a:endParaRPr lang="zh-TW" altLang="en-US" sz="20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9" name="Rectangle 32"/>
            <p:cNvSpPr>
              <a:spLocks noChangeArrowheads="1"/>
            </p:cNvSpPr>
            <p:nvPr/>
          </p:nvSpPr>
          <p:spPr bwMode="auto">
            <a:xfrm>
              <a:off x="657" y="1071"/>
              <a:ext cx="1270" cy="363"/>
            </a:xfrm>
            <a:prstGeom prst="rect">
              <a:avLst/>
            </a:prstGeom>
            <a:solidFill>
              <a:srgbClr val="4878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zh-TW" altLang="en-US" sz="2000" b="1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８</a:t>
              </a:r>
            </a:p>
          </p:txBody>
        </p:sp>
      </p:grpSp>
      <p:grpSp>
        <p:nvGrpSpPr>
          <p:cNvPr id="130" name="Group 33"/>
          <p:cNvGrpSpPr>
            <a:grpSpLocks/>
          </p:cNvGrpSpPr>
          <p:nvPr/>
        </p:nvGrpSpPr>
        <p:grpSpPr bwMode="auto">
          <a:xfrm>
            <a:off x="5810532" y="3352233"/>
            <a:ext cx="287337" cy="1943101"/>
            <a:chOff x="657" y="1071"/>
            <a:chExt cx="1270" cy="2677"/>
          </a:xfrm>
        </p:grpSpPr>
        <p:sp>
          <p:nvSpPr>
            <p:cNvPr id="131" name="Rectangle 34"/>
            <p:cNvSpPr>
              <a:spLocks noChangeArrowheads="1"/>
            </p:cNvSpPr>
            <p:nvPr/>
          </p:nvSpPr>
          <p:spPr bwMode="auto">
            <a:xfrm>
              <a:off x="657" y="1434"/>
              <a:ext cx="1270" cy="2314"/>
            </a:xfrm>
            <a:prstGeom prst="rect">
              <a:avLst/>
            </a:prstGeom>
            <a:solidFill>
              <a:srgbClr val="CAEEED"/>
            </a:solidFill>
            <a:ln w="12700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zh-TW" altLang="en-US" sz="20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競賽表現</a:t>
              </a:r>
            </a:p>
            <a:p>
              <a:pPr algn="ctr"/>
              <a:endParaRPr lang="zh-TW" altLang="en-US" sz="20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2" name="Rectangle 35"/>
            <p:cNvSpPr>
              <a:spLocks noChangeArrowheads="1"/>
            </p:cNvSpPr>
            <p:nvPr/>
          </p:nvSpPr>
          <p:spPr bwMode="auto">
            <a:xfrm>
              <a:off x="657" y="1071"/>
              <a:ext cx="1270" cy="363"/>
            </a:xfrm>
            <a:prstGeom prst="rect">
              <a:avLst/>
            </a:prstGeom>
            <a:solidFill>
              <a:srgbClr val="4878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zh-TW" altLang="en-US" sz="20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９</a:t>
              </a:r>
            </a:p>
          </p:txBody>
        </p:sp>
      </p:grpSp>
      <p:grpSp>
        <p:nvGrpSpPr>
          <p:cNvPr id="133" name="Group 36"/>
          <p:cNvGrpSpPr>
            <a:grpSpLocks/>
          </p:cNvGrpSpPr>
          <p:nvPr/>
        </p:nvGrpSpPr>
        <p:grpSpPr bwMode="auto">
          <a:xfrm>
            <a:off x="6174211" y="3352233"/>
            <a:ext cx="287338" cy="1943101"/>
            <a:chOff x="657" y="1071"/>
            <a:chExt cx="1270" cy="2677"/>
          </a:xfrm>
        </p:grpSpPr>
        <p:sp>
          <p:nvSpPr>
            <p:cNvPr id="134" name="Rectangle 37"/>
            <p:cNvSpPr>
              <a:spLocks noChangeArrowheads="1"/>
            </p:cNvSpPr>
            <p:nvPr/>
          </p:nvSpPr>
          <p:spPr bwMode="auto">
            <a:xfrm>
              <a:off x="657" y="1434"/>
              <a:ext cx="1270" cy="2314"/>
            </a:xfrm>
            <a:prstGeom prst="rect">
              <a:avLst/>
            </a:prstGeom>
            <a:solidFill>
              <a:srgbClr val="CAEEED"/>
            </a:solidFill>
            <a:ln w="12700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獎勵紀錄</a:t>
              </a:r>
            </a:p>
            <a:p>
              <a:pPr algn="ctr"/>
              <a:endParaRPr lang="zh-TW" altLang="en-US" sz="20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5" name="Rectangle 38"/>
            <p:cNvSpPr>
              <a:spLocks noChangeArrowheads="1"/>
            </p:cNvSpPr>
            <p:nvPr/>
          </p:nvSpPr>
          <p:spPr bwMode="auto">
            <a:xfrm>
              <a:off x="657" y="1071"/>
              <a:ext cx="1270" cy="363"/>
            </a:xfrm>
            <a:prstGeom prst="rect">
              <a:avLst/>
            </a:prstGeom>
            <a:solidFill>
              <a:srgbClr val="4878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en-US" altLang="zh-TW" sz="20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10</a:t>
              </a:r>
            </a:p>
          </p:txBody>
        </p:sp>
      </p:grpSp>
      <p:grpSp>
        <p:nvGrpSpPr>
          <p:cNvPr id="136" name="Group 39"/>
          <p:cNvGrpSpPr>
            <a:grpSpLocks/>
          </p:cNvGrpSpPr>
          <p:nvPr/>
        </p:nvGrpSpPr>
        <p:grpSpPr bwMode="auto">
          <a:xfrm>
            <a:off x="6573437" y="3369468"/>
            <a:ext cx="287338" cy="1943101"/>
            <a:chOff x="657" y="1071"/>
            <a:chExt cx="1270" cy="2677"/>
          </a:xfrm>
        </p:grpSpPr>
        <p:sp>
          <p:nvSpPr>
            <p:cNvPr id="137" name="Rectangle 40"/>
            <p:cNvSpPr>
              <a:spLocks noChangeArrowheads="1"/>
            </p:cNvSpPr>
            <p:nvPr/>
          </p:nvSpPr>
          <p:spPr bwMode="auto">
            <a:xfrm>
              <a:off x="657" y="1434"/>
              <a:ext cx="1270" cy="2314"/>
            </a:xfrm>
            <a:prstGeom prst="rect">
              <a:avLst/>
            </a:prstGeom>
            <a:solidFill>
              <a:srgbClr val="CAEEED"/>
            </a:solidFill>
            <a:ln w="12700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體適能</a:t>
              </a:r>
            </a:p>
            <a:p>
              <a:pPr algn="ctr"/>
              <a:endParaRPr lang="zh-TW" altLang="en-US" sz="20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8" name="Rectangle 41"/>
            <p:cNvSpPr>
              <a:spLocks noChangeArrowheads="1"/>
            </p:cNvSpPr>
            <p:nvPr/>
          </p:nvSpPr>
          <p:spPr bwMode="auto">
            <a:xfrm>
              <a:off x="657" y="1071"/>
              <a:ext cx="1270" cy="363"/>
            </a:xfrm>
            <a:prstGeom prst="rect">
              <a:avLst/>
            </a:prstGeom>
            <a:solidFill>
              <a:srgbClr val="4878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en-US" altLang="zh-TW" sz="20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11</a:t>
              </a:r>
            </a:p>
          </p:txBody>
        </p:sp>
      </p:grpSp>
      <p:sp>
        <p:nvSpPr>
          <p:cNvPr id="139" name="Rectangle 42"/>
          <p:cNvSpPr>
            <a:spLocks noChangeArrowheads="1"/>
          </p:cNvSpPr>
          <p:nvPr/>
        </p:nvSpPr>
        <p:spPr bwMode="auto">
          <a:xfrm>
            <a:off x="1133034" y="3333012"/>
            <a:ext cx="576262" cy="1943100"/>
          </a:xfrm>
          <a:prstGeom prst="rect">
            <a:avLst/>
          </a:prstGeom>
          <a:solidFill>
            <a:srgbClr val="FF00FF">
              <a:alpha val="25000"/>
            </a:srgbClr>
          </a:solidFill>
          <a:ln w="12700" algn="ctr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9pPr>
          </a:lstStyle>
          <a:p>
            <a:pPr algn="ctr"/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總積分相同</a:t>
            </a:r>
          </a:p>
        </p:txBody>
      </p:sp>
      <p:grpSp>
        <p:nvGrpSpPr>
          <p:cNvPr id="140" name="Group 43"/>
          <p:cNvGrpSpPr>
            <a:grpSpLocks/>
          </p:cNvGrpSpPr>
          <p:nvPr/>
        </p:nvGrpSpPr>
        <p:grpSpPr bwMode="auto">
          <a:xfrm>
            <a:off x="2356996" y="3333013"/>
            <a:ext cx="287338" cy="1943101"/>
            <a:chOff x="657" y="1071"/>
            <a:chExt cx="1270" cy="2677"/>
          </a:xfrm>
        </p:grpSpPr>
        <p:sp>
          <p:nvSpPr>
            <p:cNvPr id="141" name="Rectangle 44"/>
            <p:cNvSpPr>
              <a:spLocks noChangeArrowheads="1"/>
            </p:cNvSpPr>
            <p:nvPr/>
          </p:nvSpPr>
          <p:spPr bwMode="auto">
            <a:xfrm>
              <a:off x="657" y="1434"/>
              <a:ext cx="1270" cy="2314"/>
            </a:xfrm>
            <a:prstGeom prst="rect">
              <a:avLst/>
            </a:prstGeom>
            <a:solidFill>
              <a:srgbClr val="CAEEED"/>
            </a:solidFill>
            <a:ln w="12700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就近入學</a:t>
              </a:r>
            </a:p>
          </p:txBody>
        </p:sp>
        <p:sp>
          <p:nvSpPr>
            <p:cNvPr id="142" name="Rectangle 45"/>
            <p:cNvSpPr>
              <a:spLocks noChangeArrowheads="1"/>
            </p:cNvSpPr>
            <p:nvPr/>
          </p:nvSpPr>
          <p:spPr bwMode="auto">
            <a:xfrm>
              <a:off x="657" y="1071"/>
              <a:ext cx="1270" cy="363"/>
            </a:xfrm>
            <a:prstGeom prst="rect">
              <a:avLst/>
            </a:prstGeom>
            <a:solidFill>
              <a:srgbClr val="4878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zh-TW" altLang="en-US" sz="2000" b="1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２</a:t>
              </a:r>
            </a:p>
          </p:txBody>
        </p:sp>
      </p:grpSp>
      <p:grpSp>
        <p:nvGrpSpPr>
          <p:cNvPr id="143" name="Group 46"/>
          <p:cNvGrpSpPr>
            <a:grpSpLocks/>
          </p:cNvGrpSpPr>
          <p:nvPr/>
        </p:nvGrpSpPr>
        <p:grpSpPr bwMode="auto">
          <a:xfrm>
            <a:off x="2790384" y="3333013"/>
            <a:ext cx="287337" cy="1943101"/>
            <a:chOff x="657" y="1071"/>
            <a:chExt cx="1270" cy="2677"/>
          </a:xfrm>
        </p:grpSpPr>
        <p:sp>
          <p:nvSpPr>
            <p:cNvPr id="144" name="Rectangle 47"/>
            <p:cNvSpPr>
              <a:spLocks noChangeArrowheads="1"/>
            </p:cNvSpPr>
            <p:nvPr/>
          </p:nvSpPr>
          <p:spPr bwMode="auto">
            <a:xfrm>
              <a:off x="657" y="1434"/>
              <a:ext cx="1270" cy="2314"/>
            </a:xfrm>
            <a:prstGeom prst="rect">
              <a:avLst/>
            </a:prstGeom>
            <a:solidFill>
              <a:srgbClr val="CAEEED"/>
            </a:solidFill>
            <a:ln w="12700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zh-TW" altLang="en-US" sz="20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寫作測驗</a:t>
              </a:r>
              <a:endParaRPr lang="en-US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0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*</a:t>
              </a:r>
            </a:p>
          </p:txBody>
        </p:sp>
        <p:sp>
          <p:nvSpPr>
            <p:cNvPr id="145" name="Rectangle 48"/>
            <p:cNvSpPr>
              <a:spLocks noChangeArrowheads="1"/>
            </p:cNvSpPr>
            <p:nvPr/>
          </p:nvSpPr>
          <p:spPr bwMode="auto">
            <a:xfrm>
              <a:off x="657" y="1071"/>
              <a:ext cx="1270" cy="363"/>
            </a:xfrm>
            <a:prstGeom prst="rect">
              <a:avLst/>
            </a:prstGeom>
            <a:solidFill>
              <a:srgbClr val="4878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zh-TW" altLang="en-US" sz="20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３</a:t>
              </a:r>
            </a:p>
          </p:txBody>
        </p:sp>
      </p:grpSp>
      <p:grpSp>
        <p:nvGrpSpPr>
          <p:cNvPr id="146" name="Group 53"/>
          <p:cNvGrpSpPr>
            <a:grpSpLocks/>
          </p:cNvGrpSpPr>
          <p:nvPr/>
        </p:nvGrpSpPr>
        <p:grpSpPr bwMode="auto">
          <a:xfrm>
            <a:off x="7766143" y="3351885"/>
            <a:ext cx="287338" cy="1924229"/>
            <a:chOff x="657" y="1097"/>
            <a:chExt cx="1270" cy="2651"/>
          </a:xfrm>
        </p:grpSpPr>
        <p:sp>
          <p:nvSpPr>
            <p:cNvPr id="147" name="Rectangle 54"/>
            <p:cNvSpPr>
              <a:spLocks noChangeArrowheads="1"/>
            </p:cNvSpPr>
            <p:nvPr/>
          </p:nvSpPr>
          <p:spPr bwMode="auto">
            <a:xfrm>
              <a:off x="657" y="1434"/>
              <a:ext cx="1270" cy="2314"/>
            </a:xfrm>
            <a:prstGeom prst="rect">
              <a:avLst/>
            </a:prstGeom>
            <a:solidFill>
              <a:srgbClr val="CAEEED"/>
            </a:solidFill>
            <a:ln w="12700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各科積分</a:t>
              </a:r>
            </a:p>
          </p:txBody>
        </p:sp>
        <p:sp>
          <p:nvSpPr>
            <p:cNvPr id="148" name="Rectangle 55"/>
            <p:cNvSpPr>
              <a:spLocks noChangeArrowheads="1"/>
            </p:cNvSpPr>
            <p:nvPr/>
          </p:nvSpPr>
          <p:spPr bwMode="auto">
            <a:xfrm>
              <a:off x="657" y="1097"/>
              <a:ext cx="1270" cy="363"/>
            </a:xfrm>
            <a:prstGeom prst="rect">
              <a:avLst/>
            </a:prstGeom>
            <a:solidFill>
              <a:srgbClr val="4878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en-US" altLang="zh-TW" sz="20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14</a:t>
              </a:r>
              <a:endPara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7341872" y="3596497"/>
            <a:ext cx="287338" cy="1679617"/>
          </a:xfrm>
          <a:prstGeom prst="rect">
            <a:avLst/>
          </a:prstGeom>
          <a:solidFill>
            <a:srgbClr val="CAEEED"/>
          </a:solidFill>
          <a:ln w="12700" algn="ctr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9pPr>
          </a:lstStyle>
          <a:p>
            <a:pPr algn="ctr"/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會考</a:t>
            </a:r>
          </a:p>
          <a:p>
            <a:pPr algn="ctr"/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總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積分</a:t>
            </a:r>
          </a:p>
          <a:p>
            <a:pPr algn="ctr"/>
            <a:endParaRPr lang="zh-TW" altLang="en-US" sz="2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7341872" y="3333013"/>
            <a:ext cx="287338" cy="263484"/>
          </a:xfrm>
          <a:prstGeom prst="rect">
            <a:avLst/>
          </a:prstGeom>
          <a:solidFill>
            <a:srgbClr val="4878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9pPr>
          </a:lstStyle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13</a:t>
            </a:r>
            <a:endParaRPr lang="zh-TW" altLang="en-US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149096" y="3637599"/>
            <a:ext cx="492443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志願序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3534271" y="3596109"/>
            <a:ext cx="461665" cy="17081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「即志願順位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」</a:t>
            </a:r>
          </a:p>
        </p:txBody>
      </p:sp>
      <p:grpSp>
        <p:nvGrpSpPr>
          <p:cNvPr id="56" name="Group 39"/>
          <p:cNvGrpSpPr>
            <a:grpSpLocks/>
          </p:cNvGrpSpPr>
          <p:nvPr/>
        </p:nvGrpSpPr>
        <p:grpSpPr bwMode="auto">
          <a:xfrm>
            <a:off x="6949442" y="3352233"/>
            <a:ext cx="287338" cy="1943101"/>
            <a:chOff x="657" y="1071"/>
            <a:chExt cx="1270" cy="2677"/>
          </a:xfrm>
        </p:grpSpPr>
        <p:sp>
          <p:nvSpPr>
            <p:cNvPr id="57" name="Rectangle 40"/>
            <p:cNvSpPr>
              <a:spLocks noChangeArrowheads="1"/>
            </p:cNvSpPr>
            <p:nvPr/>
          </p:nvSpPr>
          <p:spPr bwMode="auto">
            <a:xfrm>
              <a:off x="657" y="1434"/>
              <a:ext cx="1270" cy="2314"/>
            </a:xfrm>
            <a:prstGeom prst="rect">
              <a:avLst/>
            </a:prstGeom>
            <a:solidFill>
              <a:srgbClr val="CAEEED"/>
            </a:solidFill>
            <a:ln w="12700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社團參與</a:t>
              </a:r>
            </a:p>
          </p:txBody>
        </p:sp>
        <p:sp>
          <p:nvSpPr>
            <p:cNvPr id="58" name="Rectangle 41"/>
            <p:cNvSpPr>
              <a:spLocks noChangeArrowheads="1"/>
            </p:cNvSpPr>
            <p:nvPr/>
          </p:nvSpPr>
          <p:spPr bwMode="auto">
            <a:xfrm>
              <a:off x="657" y="1071"/>
              <a:ext cx="1270" cy="363"/>
            </a:xfrm>
            <a:prstGeom prst="rect">
              <a:avLst/>
            </a:prstGeom>
            <a:solidFill>
              <a:srgbClr val="4878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en-US" altLang="zh-TW" sz="20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12</a:t>
              </a:r>
            </a:p>
          </p:txBody>
        </p:sp>
      </p:grp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30541A9-44DE-44FD-A343-FB2BB7D17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7D0FD-EE13-44ED-ACB2-D7993CD4191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01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179512" y="1164144"/>
          <a:ext cx="6048672" cy="5522400"/>
        </p:xfrm>
        <a:graphic>
          <a:graphicData uri="http://schemas.openxmlformats.org/drawingml/2006/table">
            <a:tbl>
              <a:tblPr/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00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志願序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志願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群科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志願序積分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1-1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H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校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普通科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45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2-1</a:t>
                      </a: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A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校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機械科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機械群</a:t>
                      </a:r>
                      <a:endParaRPr lang="zh-TW" alt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45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2-2</a:t>
                      </a: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A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校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鑄造科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機械群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45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0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2-3</a:t>
                      </a: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A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校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機電科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機械群</a:t>
                      </a:r>
                      <a:endParaRPr lang="zh-TW" alt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45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2-4</a:t>
                      </a: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A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校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機械木模科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機械群</a:t>
                      </a:r>
                      <a:endParaRPr lang="zh-TW" alt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45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3-1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A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校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建築科</a:t>
                      </a: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土木與建築群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45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4-1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B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校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資訊科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電機與電子群</a:t>
                      </a:r>
                      <a:endParaRPr lang="zh-TW" alt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45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5-1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C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電機科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電機與電子群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45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6-1</a:t>
                      </a: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B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校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園藝科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農業群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45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6-2</a:t>
                      </a: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B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校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農場經營科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農業群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45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7-1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化工科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化工群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45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: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        :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           :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: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19-1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D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電子科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電機與電子群</a:t>
                      </a:r>
                      <a:endParaRPr lang="zh-TW" alt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45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20-1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E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校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汽車科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動力機械群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45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21-1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E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校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建築科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土木與建築群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44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22-1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E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校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機械科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機械群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44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: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        :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           :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: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12" name="標題 1"/>
          <p:cNvSpPr txBox="1">
            <a:spLocks/>
          </p:cNvSpPr>
          <p:nvPr/>
        </p:nvSpPr>
        <p:spPr bwMode="auto">
          <a:xfrm>
            <a:off x="10344" y="0"/>
            <a:ext cx="9133656" cy="8442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2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r>
              <a:rPr kumimoji="1" lang="en-US" altLang="zh-TW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111</a:t>
            </a:r>
            <a:r>
              <a:rPr kumimoji="1"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年免試入學</a:t>
            </a:r>
            <a:r>
              <a:rPr kumimoji="1" lang="en-US" altLang="zh-TW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kumimoji="1"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志願序計分方式說明</a:t>
            </a:r>
            <a:r>
              <a:rPr kumimoji="1" lang="zh-TW" altLang="en-US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</a:p>
        </p:txBody>
      </p:sp>
      <p:sp>
        <p:nvSpPr>
          <p:cNvPr id="13" name="矩形 12"/>
          <p:cNvSpPr/>
          <p:nvPr/>
        </p:nvSpPr>
        <p:spPr>
          <a:xfrm>
            <a:off x="6359860" y="1151073"/>
            <a:ext cx="2604628" cy="557040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ts val="2000"/>
              </a:lnSpc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000"/>
              </a:lnSpc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連續選填同校同職群 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者皆計為同一志願序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積分。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000"/>
              </a:lnSpc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000"/>
              </a:lnSpc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第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志願序積分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均為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45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分，第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願序以後均為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分。</a:t>
            </a:r>
          </a:p>
          <a:p>
            <a:pPr>
              <a:lnSpc>
                <a:spcPts val="2000"/>
              </a:lnSpc>
            </a:pP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000"/>
              </a:lnSpc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志願序至少選填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以上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教育處規定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避免高分落榜。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000"/>
              </a:lnSpc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000"/>
              </a:lnSpc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同分比序第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項比</a:t>
            </a:r>
          </a:p>
          <a:p>
            <a:pPr>
              <a:lnSpc>
                <a:spcPts val="2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志願序，例如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>
              <a:lnSpc>
                <a:spcPts val="2000"/>
              </a:lnSpc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(1-1)&gt;(2-1)</a:t>
            </a:r>
          </a:p>
          <a:p>
            <a:pPr>
              <a:lnSpc>
                <a:spcPts val="2000"/>
              </a:lnSpc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(2-1)&gt;(2-2)&gt;(2-3)</a:t>
            </a:r>
          </a:p>
          <a:p>
            <a:pPr>
              <a:lnSpc>
                <a:spcPts val="2000"/>
              </a:lnSpc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DC06887-9071-47DA-8999-333B57DF3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7D0FD-EE13-44ED-ACB2-D7993CD4191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92402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"/>
          <p:cNvSpPr txBox="1">
            <a:spLocks/>
          </p:cNvSpPr>
          <p:nvPr/>
        </p:nvSpPr>
        <p:spPr bwMode="auto">
          <a:xfrm>
            <a:off x="1" y="0"/>
            <a:ext cx="9144000" cy="8269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111</a:t>
            </a:r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年免試入學</a:t>
            </a:r>
            <a:r>
              <a:rPr lang="en-US" altLang="zh-TW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特殊身份學生外加名額處理方式</a:t>
            </a:r>
            <a:endParaRPr lang="en-US" altLang="zh-TW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CC1EC-82F3-4B20-88FA-7FEFF8DE7FC7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250825" y="2027238"/>
          <a:ext cx="8785225" cy="4786604"/>
        </p:xfrm>
        <a:graphic>
          <a:graphicData uri="http://schemas.openxmlformats.org/drawingml/2006/table">
            <a:tbl>
              <a:tblPr/>
              <a:tblGrid>
                <a:gridCol w="458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0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8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1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56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11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74284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編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號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學 校 名 稱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部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別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科別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科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別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代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碼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性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別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招生名額</a:t>
                      </a:r>
                    </a:p>
                  </a:txBody>
                  <a:tcPr marL="0" marR="0" marT="0" marB="0"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外加名額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56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身心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障礙生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原住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民生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475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各科名額</a:t>
                      </a:r>
                    </a:p>
                  </a:txBody>
                  <a:tcPr marL="0" marR="0" marT="0" marB="0"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總計名額</a:t>
                      </a:r>
                    </a:p>
                  </a:txBody>
                  <a:tcPr marL="0" marR="0" marT="0" marB="0"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各科名額</a:t>
                      </a:r>
                    </a:p>
                  </a:txBody>
                  <a:tcPr marL="0" marR="0" marT="0" marB="0"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總計名額</a:t>
                      </a:r>
                    </a:p>
                  </a:txBody>
                  <a:tcPr marL="0" marR="0" marT="0" marB="0"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4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1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87363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 pitchFamily="18" charset="-120"/>
                        </a:rPr>
                        <a:t>○○</a:t>
                      </a:r>
                      <a:r>
                        <a:rPr kumimoji="0" 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 pitchFamily="18" charset="-120"/>
                        </a:rPr>
                        <a:t>高級中學</a:t>
                      </a:r>
                      <a:endParaRPr kumimoji="0" 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487363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 pitchFamily="18" charset="-120"/>
                        </a:rPr>
                        <a:t>學校代碼：</a:t>
                      </a: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 pitchFamily="18" charset="-120"/>
                        </a:rPr>
                        <a:t>○○○○</a:t>
                      </a:r>
                      <a:endParaRPr kumimoji="0" 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487363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 pitchFamily="18" charset="-120"/>
                        </a:rPr>
                        <a:t>校址：</a:t>
                      </a: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 pitchFamily="18" charset="-120"/>
                        </a:rPr>
                        <a:t>○○○○○○</a:t>
                      </a:r>
                      <a:endParaRPr kumimoji="0" 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487363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 pitchFamily="18" charset="-120"/>
                        </a:rPr>
                        <a:t>電話：</a:t>
                      </a: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 pitchFamily="18" charset="-120"/>
                        </a:rPr>
                        <a:t>○○○○○○</a:t>
                      </a:r>
                      <a:endParaRPr kumimoji="0" 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487363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 pitchFamily="18" charset="-120"/>
                        </a:rPr>
                        <a:t>網址：</a:t>
                      </a: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 pitchFamily="18" charset="-120"/>
                        </a:rPr>
                        <a:t>○○○○○○</a:t>
                      </a:r>
                      <a:endParaRPr kumimoji="0" 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日間部</a:t>
                      </a:r>
                    </a:p>
                  </a:txBody>
                  <a:tcPr marL="0" marR="0" marT="0" marB="0"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普通科</a:t>
                      </a:r>
                      <a:endParaRPr kumimoji="0" 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101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不限</a:t>
                      </a:r>
                      <a:endParaRPr kumimoji="0" 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100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2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2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2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2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458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2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487363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 pitchFamily="18" charset="-120"/>
                        </a:rPr>
                        <a:t>○○</a:t>
                      </a:r>
                      <a:r>
                        <a:rPr kumimoji="0" lang="zh-TW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 pitchFamily="18" charset="-120"/>
                        </a:rPr>
                        <a:t>高級中學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487363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 pitchFamily="18" charset="-120"/>
                        </a:rPr>
                        <a:t>學校代碼：</a:t>
                      </a: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 pitchFamily="18" charset="-120"/>
                        </a:rPr>
                        <a:t>○○○○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487363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 pitchFamily="18" charset="-120"/>
                        </a:rPr>
                        <a:t>校址：</a:t>
                      </a: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 pitchFamily="18" charset="-120"/>
                        </a:rPr>
                        <a:t>○○○○○○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487363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 pitchFamily="18" charset="-120"/>
                        </a:rPr>
                        <a:t>電話：</a:t>
                      </a: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 pitchFamily="18" charset="-120"/>
                        </a:rPr>
                        <a:t>○○○○○○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487363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 pitchFamily="18" charset="-120"/>
                        </a:rPr>
                        <a:t>網址：</a:t>
                      </a: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 pitchFamily="18" charset="-120"/>
                        </a:rPr>
                        <a:t>○○○○○○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進修學校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夜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綜合高中</a:t>
                      </a:r>
                      <a:endParaRPr kumimoji="0" 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109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不限</a:t>
                      </a:r>
                      <a:endParaRPr kumimoji="0" 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150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(3)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6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(3)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6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4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園藝科</a:t>
                      </a:r>
                      <a:endParaRPr kumimoji="0" 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202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不限</a:t>
                      </a:r>
                      <a:endParaRPr kumimoji="0" 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35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(1)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(1)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4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食品加工科</a:t>
                      </a:r>
                      <a:endParaRPr kumimoji="0" 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206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不限</a:t>
                      </a:r>
                      <a:endParaRPr kumimoji="0" 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35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(1)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(1)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4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畜產保健科</a:t>
                      </a:r>
                      <a:endParaRPr kumimoji="0" 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217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不限</a:t>
                      </a:r>
                      <a:endParaRPr kumimoji="0" 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35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(1)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(1)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4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家政科</a:t>
                      </a:r>
                      <a:endParaRPr kumimoji="0" 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501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不限</a:t>
                      </a:r>
                      <a:endParaRPr kumimoji="0" 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35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(1)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(1)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橢圓 9"/>
          <p:cNvSpPr/>
          <p:nvPr/>
        </p:nvSpPr>
        <p:spPr>
          <a:xfrm>
            <a:off x="4888015" y="1412776"/>
            <a:ext cx="1665185" cy="1665185"/>
          </a:xfrm>
          <a:prstGeom prst="ellipse">
            <a:avLst/>
          </a:prstGeom>
          <a:solidFill>
            <a:srgbClr val="FF4343"/>
          </a:solidFill>
          <a:ln>
            <a:solidFill>
              <a:srgbClr val="FF4343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b="1" dirty="0"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外加名額</a:t>
            </a:r>
            <a:br>
              <a:rPr lang="en-US" altLang="zh-TW" sz="2800" dirty="0"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800" dirty="0"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2%</a:t>
            </a:r>
            <a:endParaRPr lang="zh-TW" altLang="en-US" sz="2800" dirty="0">
              <a:solidFill>
                <a:prstClr val="white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4615066" y="1290921"/>
            <a:ext cx="2160240" cy="216024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b="1" dirty="0"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總成績加</a:t>
            </a:r>
            <a:endParaRPr lang="en-US" altLang="zh-TW" sz="3200" b="1" dirty="0">
              <a:solidFill>
                <a:prstClr val="white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en-US" altLang="zh-TW" sz="3200" dirty="0"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25%</a:t>
            </a:r>
            <a:endParaRPr lang="zh-TW" altLang="en-US" sz="3200" dirty="0">
              <a:solidFill>
                <a:prstClr val="white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6875463" y="2060575"/>
            <a:ext cx="2160587" cy="4752975"/>
          </a:xfrm>
          <a:prstGeom prst="roundRect">
            <a:avLst/>
          </a:prstGeom>
          <a:solidFill>
            <a:srgbClr val="4F81BD">
              <a:alpha val="0"/>
            </a:srgbClr>
          </a:solidFill>
          <a:ln w="571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041991" y="931094"/>
            <a:ext cx="2802312" cy="28010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b="1" dirty="0"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原住民</a:t>
            </a:r>
            <a:endParaRPr lang="en-US" altLang="zh-TW" sz="2800" b="1" dirty="0">
              <a:solidFill>
                <a:prstClr val="white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2800" b="1" dirty="0"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語言認證</a:t>
            </a:r>
            <a:endParaRPr lang="en-US" altLang="zh-TW" sz="2800" b="1" dirty="0">
              <a:solidFill>
                <a:prstClr val="white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2800" b="1" dirty="0"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通過</a:t>
            </a:r>
            <a:r>
              <a:rPr lang="en-US" altLang="zh-TW" sz="2800" b="1" dirty="0"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+35%</a:t>
            </a:r>
          </a:p>
          <a:p>
            <a:pPr algn="ctr">
              <a:defRPr/>
            </a:pPr>
            <a:r>
              <a:rPr lang="zh-TW" altLang="en-US" sz="2800" b="1" dirty="0"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未通過</a:t>
            </a:r>
            <a:r>
              <a:rPr lang="en-US" altLang="zh-TW" sz="2800" b="1" dirty="0"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+10%</a:t>
            </a:r>
            <a:endParaRPr lang="zh-TW" altLang="en-US" sz="2800" b="1" dirty="0">
              <a:solidFill>
                <a:prstClr val="white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7372350" y="2289175"/>
            <a:ext cx="863600" cy="576263"/>
          </a:xfrm>
          <a:prstGeom prst="roundRect">
            <a:avLst/>
          </a:prstGeom>
          <a:solidFill>
            <a:srgbClr val="4F81BD">
              <a:alpha val="0"/>
            </a:srgbClr>
          </a:solidFill>
          <a:ln w="571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8172450" y="2289175"/>
            <a:ext cx="863600" cy="576263"/>
          </a:xfrm>
          <a:prstGeom prst="roundRect">
            <a:avLst/>
          </a:prstGeom>
          <a:solidFill>
            <a:srgbClr val="4F81BD">
              <a:alpha val="0"/>
            </a:srgbClr>
          </a:solidFill>
          <a:ln w="571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50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14987</TotalTime>
  <Words>3910</Words>
  <Application>Microsoft Office PowerPoint</Application>
  <PresentationFormat>如螢幕大小 (4:3)</PresentationFormat>
  <Paragraphs>802</Paragraphs>
  <Slides>33</Slides>
  <Notes>25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5" baseType="lpstr">
      <vt:lpstr>Arial Unicode MS</vt:lpstr>
      <vt:lpstr>華康儷粗圓</vt:lpstr>
      <vt:lpstr>微軟正黑體</vt:lpstr>
      <vt:lpstr>新細明體</vt:lpstr>
      <vt:lpstr>標楷體</vt:lpstr>
      <vt:lpstr>Arial</vt:lpstr>
      <vt:lpstr>Calibri</vt:lpstr>
      <vt:lpstr>Century Schoolbook</vt:lpstr>
      <vt:lpstr>Times New Roman</vt:lpstr>
      <vt:lpstr>Tunga</vt:lpstr>
      <vt:lpstr>Wingdings</vt:lpstr>
      <vt:lpstr>1_Office 佈景主題</vt:lpstr>
      <vt:lpstr>彰化縣立埔鹽國中免試入學 志願選填說明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個別序位區間 (舉例111年彰化區教育會考人數10558人)</vt:lpstr>
      <vt:lpstr>PowerPoint 簡報</vt:lpstr>
      <vt:lpstr>PowerPoint 簡報</vt:lpstr>
      <vt:lpstr>志願選填技巧說明</vt:lpstr>
      <vt:lpstr>志願選填技巧說明</vt:lpstr>
      <vt:lpstr>選填志願重點筆記</vt:lpstr>
      <vt:lpstr>PowerPoint 簡報</vt:lpstr>
      <vt:lpstr>高中、高職及五專 介紹</vt:lpstr>
      <vt:lpstr>高中、高職及五專升學進路</vt:lpstr>
      <vt:lpstr>PowerPoint 簡報</vt:lpstr>
      <vt:lpstr>PowerPoint 簡報</vt:lpstr>
      <vt:lpstr>普通高中 </vt:lpstr>
      <vt:lpstr>綜合高中</vt:lpstr>
      <vt:lpstr>技職一貫體系(6類15群91+2科)</vt:lpstr>
      <vt:lpstr>PowerPoint 簡報</vt:lpstr>
      <vt:lpstr>PowerPoint 簡報</vt:lpstr>
      <vt:lpstr>111年彰化區 工業類 設科學校</vt:lpstr>
      <vt:lpstr>彰化區 商業、水產、藝術與設計設科學校</vt:lpstr>
      <vt:lpstr>彰化區 農業、家事類 設科學校</vt:lpstr>
      <vt:lpstr>PowerPoint 簡報</vt:lpstr>
      <vt:lpstr>諮詢專線、網路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十二年國民基本教育- 103年彰化區(彰化縣) 適性入學講綱</dc:title>
  <dc:creator>hhjh asus</dc:creator>
  <cp:lastModifiedBy>5A88</cp:lastModifiedBy>
  <cp:revision>1361</cp:revision>
  <cp:lastPrinted>2016-12-28T01:46:42Z</cp:lastPrinted>
  <dcterms:created xsi:type="dcterms:W3CDTF">2014-02-22T08:56:49Z</dcterms:created>
  <dcterms:modified xsi:type="dcterms:W3CDTF">2022-06-29T02:08:03Z</dcterms:modified>
</cp:coreProperties>
</file>